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notesSlides/notesSlide7.xml" ContentType="application/vnd.openxmlformats-officedocument.presentationml.notesSlide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1"/>
  </p:notesMasterIdLst>
  <p:sldIdLst>
    <p:sldId id="256" r:id="rId2"/>
    <p:sldId id="263" r:id="rId3"/>
    <p:sldId id="258" r:id="rId4"/>
    <p:sldId id="326" r:id="rId5"/>
    <p:sldId id="339" r:id="rId6"/>
    <p:sldId id="327" r:id="rId7"/>
    <p:sldId id="261" r:id="rId8"/>
    <p:sldId id="262" r:id="rId9"/>
    <p:sldId id="260" r:id="rId10"/>
    <p:sldId id="315" r:id="rId11"/>
    <p:sldId id="332" r:id="rId12"/>
    <p:sldId id="329" r:id="rId13"/>
    <p:sldId id="328" r:id="rId14"/>
    <p:sldId id="338" r:id="rId15"/>
    <p:sldId id="331" r:id="rId16"/>
    <p:sldId id="266" r:id="rId17"/>
    <p:sldId id="267" r:id="rId18"/>
    <p:sldId id="313" r:id="rId19"/>
    <p:sldId id="314" r:id="rId20"/>
    <p:sldId id="316" r:id="rId21"/>
    <p:sldId id="283" r:id="rId22"/>
    <p:sldId id="284" r:id="rId23"/>
    <p:sldId id="311" r:id="rId24"/>
    <p:sldId id="312" r:id="rId25"/>
    <p:sldId id="285" r:id="rId26"/>
    <p:sldId id="293" r:id="rId27"/>
    <p:sldId id="294" r:id="rId28"/>
    <p:sldId id="317" r:id="rId29"/>
    <p:sldId id="288" r:id="rId30"/>
    <p:sldId id="289" r:id="rId31"/>
    <p:sldId id="290" r:id="rId32"/>
    <p:sldId id="291" r:id="rId33"/>
    <p:sldId id="292" r:id="rId34"/>
    <p:sldId id="318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34" r:id="rId50"/>
    <p:sldId id="319" r:id="rId51"/>
    <p:sldId id="322" r:id="rId52"/>
    <p:sldId id="323" r:id="rId53"/>
    <p:sldId id="324" r:id="rId54"/>
    <p:sldId id="325" r:id="rId55"/>
    <p:sldId id="333" r:id="rId56"/>
    <p:sldId id="335" r:id="rId57"/>
    <p:sldId id="336" r:id="rId58"/>
    <p:sldId id="340" r:id="rId59"/>
    <p:sldId id="337" r:id="rId6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5" autoAdjust="0"/>
    <p:restoredTop sz="70323" autoAdjust="0"/>
  </p:normalViewPr>
  <p:slideViewPr>
    <p:cSldViewPr>
      <p:cViewPr>
        <p:scale>
          <a:sx n="100" d="100"/>
          <a:sy n="100" d="100"/>
        </p:scale>
        <p:origin x="1620" y="12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27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5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cPBG%20y%20PBI%20per%20capita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cPBG%20constante%20-%20participaci&#243;n%20en%20PBI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cPBG%20constante%20-%20desagregacion%20industria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cPBG%20constante%20-%20participaci&#243;n%20en%20PBI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G:\ANAINES\Austral\PresentacionesM&#237;asPPT\Venecia\cPBG%20constante%20-%20participaci&#243;n%20en%20PBI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uario\Downloads\Datos%20presentaci&#243;n%20(1)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uario\Downloads\Datos%20presentaci&#243;n%20(1)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uario\Downloads\Datos%20presentaci&#243;n%20(1)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uario\Downloads\Datos%20presentaci&#243;n%20(1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uario\Downloads\Datos%20presentaci&#243;n%20(1)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G:\ANAINES\Austral\PresentacionesM&#237;asPPT\Venecia\Copia%20de%20EmpleoPorSectores%20-%20AglomeradoGranRosario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G:\ANAINES\Austral\PresentacionesM&#237;asPPT\Venecia\Datos%20presentaci&#243;n%20(1)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Austral\PresentacionesM&#237;asPPT\Venecia\Datos%20presentaci&#243;n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587321646522578"/>
          <c:y val="4.8855972211394372E-2"/>
          <c:w val="0.81671753993713758"/>
          <c:h val="0.7780379927756552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Hoja1!$A$6</c:f>
              <c:strCache>
                <c:ptCount val="1"/>
                <c:pt idx="0">
                  <c:v>Santa Fe           </c:v>
                </c:pt>
              </c:strCache>
            </c:strRef>
          </c:tx>
          <c:invertIfNegative val="0"/>
          <c:cat>
            <c:strRef>
              <c:f>Hoja1!$B$3:$T$3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Hoja1!$B$6:$T$6</c:f>
              <c:numCache>
                <c:formatCode>#,##0_ ;\-#,##0\ </c:formatCode>
                <c:ptCount val="19"/>
                <c:pt idx="0">
                  <c:v>6901.7638492375372</c:v>
                </c:pt>
                <c:pt idx="1">
                  <c:v>7341.6371116616592</c:v>
                </c:pt>
                <c:pt idx="2">
                  <c:v>7278.6426415995129</c:v>
                </c:pt>
                <c:pt idx="3">
                  <c:v>7216.9863080667401</c:v>
                </c:pt>
                <c:pt idx="4">
                  <c:v>7343.4159091731754</c:v>
                </c:pt>
                <c:pt idx="5">
                  <c:v>7224.0857919904902</c:v>
                </c:pt>
                <c:pt idx="6">
                  <c:v>6622.8682410962092</c:v>
                </c:pt>
                <c:pt idx="7">
                  <c:v>6479.9169687624826</c:v>
                </c:pt>
                <c:pt idx="8">
                  <c:v>6081.3911753519023</c:v>
                </c:pt>
                <c:pt idx="9">
                  <c:v>8496.9124595301928</c:v>
                </c:pt>
                <c:pt idx="10">
                  <c:v>9921.8716313370587</c:v>
                </c:pt>
                <c:pt idx="11">
                  <c:v>12225.60249865705</c:v>
                </c:pt>
                <c:pt idx="12">
                  <c:v>14476.050637937245</c:v>
                </c:pt>
                <c:pt idx="13">
                  <c:v>17363.471495142428</c:v>
                </c:pt>
                <c:pt idx="14">
                  <c:v>22455.972364147437</c:v>
                </c:pt>
                <c:pt idx="15">
                  <c:v>28724.753315136772</c:v>
                </c:pt>
                <c:pt idx="16">
                  <c:v>30792.901277852419</c:v>
                </c:pt>
                <c:pt idx="17">
                  <c:v>39522.988515203186</c:v>
                </c:pt>
                <c:pt idx="18">
                  <c:v>51962.148391424904</c:v>
                </c:pt>
              </c:numCache>
            </c:numRef>
          </c:val>
        </c:ser>
        <c:ser>
          <c:idx val="1"/>
          <c:order val="1"/>
          <c:tx>
            <c:strRef>
              <c:f>Hoja1!$A$7</c:f>
              <c:strCache>
                <c:ptCount val="1"/>
                <c:pt idx="0">
                  <c:v>Pais</c:v>
                </c:pt>
              </c:strCache>
            </c:strRef>
          </c:tx>
          <c:invertIfNegative val="0"/>
          <c:cat>
            <c:strRef>
              <c:f>Hoja1!$B$3:$T$3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Hoja1!$B$7:$T$7</c:f>
              <c:numCache>
                <c:formatCode>#,##0_ ;\-#,##0\ </c:formatCode>
                <c:ptCount val="19"/>
                <c:pt idx="0">
                  <c:v>6521.9818582223297</c:v>
                </c:pt>
                <c:pt idx="1">
                  <c:v>7001.4447509237452</c:v>
                </c:pt>
                <c:pt idx="2">
                  <c:v>6967.8139827956893</c:v>
                </c:pt>
                <c:pt idx="3">
                  <c:v>7234.0948057216528</c:v>
                </c:pt>
                <c:pt idx="4">
                  <c:v>7670.1895909887362</c:v>
                </c:pt>
                <c:pt idx="5">
                  <c:v>7763.5659880625935</c:v>
                </c:pt>
                <c:pt idx="6">
                  <c:v>7332.8758849487995</c:v>
                </c:pt>
                <c:pt idx="7">
                  <c:v>7273.5593560035104</c:v>
                </c:pt>
                <c:pt idx="8">
                  <c:v>6862.25168608891</c:v>
                </c:pt>
                <c:pt idx="9">
                  <c:v>8122.1195007438982</c:v>
                </c:pt>
                <c:pt idx="10">
                  <c:v>9363.9274750530858</c:v>
                </c:pt>
                <c:pt idx="11">
                  <c:v>10846.88027098137</c:v>
                </c:pt>
                <c:pt idx="12">
                  <c:v>12741.458769345611</c:v>
                </c:pt>
                <c:pt idx="13">
                  <c:v>15438.41272528588</c:v>
                </c:pt>
                <c:pt idx="14">
                  <c:v>18819.164190576532</c:v>
                </c:pt>
                <c:pt idx="15">
                  <c:v>23597.639650923473</c:v>
                </c:pt>
                <c:pt idx="16">
                  <c:v>26133.622985935632</c:v>
                </c:pt>
                <c:pt idx="17">
                  <c:v>32364.507762927751</c:v>
                </c:pt>
                <c:pt idx="18">
                  <c:v>40802.291827678579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5519104"/>
        <c:axId val="95520640"/>
        <c:axId val="0"/>
      </c:bar3DChart>
      <c:catAx>
        <c:axId val="95519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5520640"/>
        <c:crosses val="autoZero"/>
        <c:auto val="1"/>
        <c:lblAlgn val="ctr"/>
        <c:lblOffset val="100"/>
        <c:noMultiLvlLbl val="0"/>
      </c:catAx>
      <c:valAx>
        <c:axId val="95520640"/>
        <c:scaling>
          <c:orientation val="minMax"/>
        </c:scaling>
        <c:delete val="0"/>
        <c:axPos val="l"/>
        <c:majorGridlines/>
        <c:numFmt formatCode="#,##0_ ;\-#,##0\ " sourceLinked="1"/>
        <c:majorTickMark val="out"/>
        <c:minorTickMark val="none"/>
        <c:tickLblPos val="nextTo"/>
        <c:crossAx val="9551910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3869561366557579"/>
          <c:y val="0.12559756763077867"/>
          <c:w val="0.2097516822742837"/>
          <c:h val="0.1591455523505106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3085739282589702E-2"/>
          <c:y val="5.1298768155777226E-2"/>
          <c:w val="0.84514588801399904"/>
          <c:h val="0.766939904527434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Hoja1!$A$6</c:f>
              <c:strCache>
                <c:ptCount val="1"/>
                <c:pt idx="0">
                  <c:v>PBG</c:v>
                </c:pt>
              </c:strCache>
            </c:strRef>
          </c:tx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Hoja1!$C$6:$U$6</c:f>
              <c:numCache>
                <c:formatCode>#,##0.0</c:formatCode>
                <c:ptCount val="19"/>
                <c:pt idx="0">
                  <c:v>8.9091046192660706</c:v>
                </c:pt>
                <c:pt idx="1">
                  <c:v>8.8429754472339219</c:v>
                </c:pt>
                <c:pt idx="2">
                  <c:v>8.994310119356081</c:v>
                </c:pt>
                <c:pt idx="3">
                  <c:v>8.7645125983745231</c:v>
                </c:pt>
                <c:pt idx="4">
                  <c:v>8.421372779285333</c:v>
                </c:pt>
                <c:pt idx="5">
                  <c:v>8.3749729843988412</c:v>
                </c:pt>
                <c:pt idx="6">
                  <c:v>8.4408600929138409</c:v>
                </c:pt>
                <c:pt idx="7">
                  <c:v>8.4538815947748471</c:v>
                </c:pt>
                <c:pt idx="8">
                  <c:v>8.5439244217808419</c:v>
                </c:pt>
                <c:pt idx="9">
                  <c:v>9.1225160466700075</c:v>
                </c:pt>
                <c:pt idx="10">
                  <c:v>8.9675014903554153</c:v>
                </c:pt>
                <c:pt idx="11">
                  <c:v>8.8990754403530765</c:v>
                </c:pt>
                <c:pt idx="12">
                  <c:v>8.8366816622559803</c:v>
                </c:pt>
                <c:pt idx="13">
                  <c:v>8.6282777353665772</c:v>
                </c:pt>
                <c:pt idx="14">
                  <c:v>8.6498960554650051</c:v>
                </c:pt>
                <c:pt idx="15">
                  <c:v>8.4817757117048789</c:v>
                </c:pt>
                <c:pt idx="16">
                  <c:v>8.1528765136327443</c:v>
                </c:pt>
                <c:pt idx="17">
                  <c:v>8.1771565419427841</c:v>
                </c:pt>
                <c:pt idx="18">
                  <c:v>8.1536996749051625</c:v>
                </c:pt>
              </c:numCache>
            </c:numRef>
          </c:val>
        </c:ser>
        <c:ser>
          <c:idx val="1"/>
          <c:order val="1"/>
          <c:tx>
            <c:strRef>
              <c:f>Hoja1!$A$8:$B$8</c:f>
              <c:strCache>
                <c:ptCount val="1"/>
                <c:pt idx="0">
                  <c:v>Sectores  productores de bienes</c:v>
                </c:pt>
              </c:strCache>
            </c:strRef>
          </c:tx>
          <c:spPr>
            <a:solidFill>
              <a:srgbClr val="00FFCC"/>
            </a:solidFill>
          </c:spPr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Hoja1!$C$8:$U$8</c:f>
              <c:numCache>
                <c:formatCode>#,##0.0</c:formatCode>
                <c:ptCount val="19"/>
                <c:pt idx="0">
                  <c:v>7.4155847142261502</c:v>
                </c:pt>
                <c:pt idx="1">
                  <c:v>7.6360615977861031</c:v>
                </c:pt>
                <c:pt idx="2">
                  <c:v>8.173768183707363</c:v>
                </c:pt>
                <c:pt idx="3">
                  <c:v>7.8055468985358383</c:v>
                </c:pt>
                <c:pt idx="4">
                  <c:v>7.4651133671136156</c:v>
                </c:pt>
                <c:pt idx="5">
                  <c:v>7.5433552636093859</c:v>
                </c:pt>
                <c:pt idx="6">
                  <c:v>7.6874190333974575</c:v>
                </c:pt>
                <c:pt idx="7">
                  <c:v>7.7958395576051593</c:v>
                </c:pt>
                <c:pt idx="8">
                  <c:v>7.8334539169209965</c:v>
                </c:pt>
                <c:pt idx="9">
                  <c:v>8.8858224686796667</c:v>
                </c:pt>
                <c:pt idx="10">
                  <c:v>8.3931202061501811</c:v>
                </c:pt>
                <c:pt idx="11">
                  <c:v>8.5523899768083549</c:v>
                </c:pt>
                <c:pt idx="12">
                  <c:v>8.5565119656192898</c:v>
                </c:pt>
                <c:pt idx="13">
                  <c:v>8.3176979848062178</c:v>
                </c:pt>
                <c:pt idx="14">
                  <c:v>8.729728242111694</c:v>
                </c:pt>
                <c:pt idx="15">
                  <c:v>8.706658577941873</c:v>
                </c:pt>
                <c:pt idx="16">
                  <c:v>8.2272113663023632</c:v>
                </c:pt>
                <c:pt idx="17">
                  <c:v>8.3230563006551428</c:v>
                </c:pt>
                <c:pt idx="18">
                  <c:v>8.5569128538211547</c:v>
                </c:pt>
              </c:numCache>
            </c:numRef>
          </c:val>
        </c:ser>
        <c:ser>
          <c:idx val="2"/>
          <c:order val="2"/>
          <c:tx>
            <c:strRef>
              <c:f>Hoja1!$A$16:$B$16</c:f>
              <c:strCache>
                <c:ptCount val="1"/>
                <c:pt idx="0">
                  <c:v>Sectores  productores de servicios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Hoja1!$C$16:$U$16</c:f>
              <c:numCache>
                <c:formatCode>#,##0.0</c:formatCode>
                <c:ptCount val="19"/>
                <c:pt idx="0">
                  <c:v>9.7034932313048667</c:v>
                </c:pt>
                <c:pt idx="1">
                  <c:v>9.4827929676555947</c:v>
                </c:pt>
                <c:pt idx="2">
                  <c:v>9.4205608715075897</c:v>
                </c:pt>
                <c:pt idx="3">
                  <c:v>9.2610442208487722</c:v>
                </c:pt>
                <c:pt idx="4">
                  <c:v>8.9193165108903845</c:v>
                </c:pt>
                <c:pt idx="5">
                  <c:v>8.8060181763495837</c:v>
                </c:pt>
                <c:pt idx="6">
                  <c:v>8.8172481098770881</c:v>
                </c:pt>
                <c:pt idx="7">
                  <c:v>8.7707817319794739</c:v>
                </c:pt>
                <c:pt idx="8">
                  <c:v>8.881928221217537</c:v>
                </c:pt>
                <c:pt idx="9">
                  <c:v>9.2320651742327069</c:v>
                </c:pt>
                <c:pt idx="10">
                  <c:v>9.2594731752169643</c:v>
                </c:pt>
                <c:pt idx="11">
                  <c:v>9.0808747844461433</c:v>
                </c:pt>
                <c:pt idx="12">
                  <c:v>8.9851355483605726</c:v>
                </c:pt>
                <c:pt idx="13">
                  <c:v>8.7935739378166122</c:v>
                </c:pt>
                <c:pt idx="14">
                  <c:v>8.6077248337428252</c:v>
                </c:pt>
                <c:pt idx="15">
                  <c:v>8.3683544818494404</c:v>
                </c:pt>
                <c:pt idx="16">
                  <c:v>8.1178339758483187</c:v>
                </c:pt>
                <c:pt idx="17">
                  <c:v>8.1064452296002241</c:v>
                </c:pt>
                <c:pt idx="18">
                  <c:v>7.9614285603906403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567872"/>
        <c:axId val="95569408"/>
      </c:barChart>
      <c:catAx>
        <c:axId val="95567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95569408"/>
        <c:crosses val="autoZero"/>
        <c:auto val="1"/>
        <c:lblAlgn val="ctr"/>
        <c:lblOffset val="100"/>
        <c:noMultiLvlLbl val="0"/>
      </c:catAx>
      <c:valAx>
        <c:axId val="955694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955678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9850131233595822"/>
          <c:y val="4.4611104461365226E-3"/>
          <c:w val="0.58205424321959764"/>
          <c:h val="0.23332167909764917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3898681643097791"/>
          <c:y val="0.39070697235400847"/>
          <c:w val="0.5159146199850847"/>
          <c:h val="0.57694547802975804"/>
        </c:manualLayout>
      </c:layout>
      <c:pie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'ind k'!$B$34:$B$48</c:f>
              <c:strCache>
                <c:ptCount val="15"/>
                <c:pt idx="0">
                  <c:v>Elaboración de Productos Alimenticios y Bebidas</c:v>
                </c:pt>
                <c:pt idx="1">
                  <c:v>Fabricación de Sustancias y Productos Químicos</c:v>
                </c:pt>
                <c:pt idx="2">
                  <c:v>Fabricación de Metales Comunes</c:v>
                </c:pt>
                <c:pt idx="3">
                  <c:v>Fab. De Coque, Prod. De la Refinación del Petróleo y Combustible Nuclear</c:v>
                </c:pt>
                <c:pt idx="4">
                  <c:v>Curtido y Terminación de Cueros; Fab. De Artículos de Marroquinería, Talabartería y Calzado</c:v>
                </c:pt>
                <c:pt idx="5">
                  <c:v>Fabricación de Productos de Caucho y Plástico</c:v>
                </c:pt>
                <c:pt idx="6">
                  <c:v>Fabricación de Muebles y Colchones, Ind. Manufactureras n.c.p.</c:v>
                </c:pt>
                <c:pt idx="7">
                  <c:v>Fabricación de Papel y Productos de Papel</c:v>
                </c:pt>
                <c:pt idx="8">
                  <c:v>Fabricación de Productos Minerales No Metálicos</c:v>
                </c:pt>
                <c:pt idx="9">
                  <c:v>Edición e Impresión, Reproducción de Grabaciones</c:v>
                </c:pt>
                <c:pt idx="10">
                  <c:v>Confección de Prendas de Vestir; Terminación y Teñido de Pieles</c:v>
                </c:pt>
                <c:pt idx="11">
                  <c:v>Producción de Madera y Fab. De Prod. De Madera y Corcho, excepto Muebles</c:v>
                </c:pt>
                <c:pt idx="12">
                  <c:v>Fab. De Instrumentos Médicos, Ópticos y de Precisión; Fab. De Relojes</c:v>
                </c:pt>
                <c:pt idx="13">
                  <c:v>Elaboración de Productos de Tabaco</c:v>
                </c:pt>
                <c:pt idx="14">
                  <c:v>    Otros</c:v>
                </c:pt>
              </c:strCache>
            </c:strRef>
          </c:cat>
          <c:val>
            <c:numRef>
              <c:f>'ind k'!$U$34:$U$48</c:f>
              <c:numCache>
                <c:formatCode>0%</c:formatCode>
                <c:ptCount val="15"/>
                <c:pt idx="0">
                  <c:v>0.38953444248711677</c:v>
                </c:pt>
                <c:pt idx="1">
                  <c:v>1.5196420379312986E-2</c:v>
                </c:pt>
                <c:pt idx="2">
                  <c:v>3.253625321784271E-2</c:v>
                </c:pt>
                <c:pt idx="3">
                  <c:v>2.428673268833368E-2</c:v>
                </c:pt>
                <c:pt idx="4">
                  <c:v>1.6208158163439661E-2</c:v>
                </c:pt>
                <c:pt idx="5">
                  <c:v>3.6640640590947154E-2</c:v>
                </c:pt>
                <c:pt idx="6">
                  <c:v>7.6856488762381783E-2</c:v>
                </c:pt>
                <c:pt idx="7">
                  <c:v>2.9270298142256349E-2</c:v>
                </c:pt>
                <c:pt idx="8">
                  <c:v>1.9625781368238438E-2</c:v>
                </c:pt>
                <c:pt idx="9">
                  <c:v>6.262493003255519E-2</c:v>
                </c:pt>
                <c:pt idx="10">
                  <c:v>4.1598706495236108E-2</c:v>
                </c:pt>
                <c:pt idx="11">
                  <c:v>0.1025461966218007</c:v>
                </c:pt>
                <c:pt idx="12">
                  <c:v>7.9153378534768684E-2</c:v>
                </c:pt>
                <c:pt idx="13">
                  <c:v>2.6446457997967045E-2</c:v>
                </c:pt>
                <c:pt idx="14">
                  <c:v>0.12000000000000002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"/>
          <c:y val="4.0840840840840838E-2"/>
          <c:w val="1"/>
          <c:h val="0.36886543236149538"/>
        </c:manualLayout>
      </c:layout>
      <c:overlay val="0"/>
      <c:txPr>
        <a:bodyPr/>
        <a:lstStyle/>
        <a:p>
          <a:pPr rtl="0">
            <a:defRPr sz="800"/>
          </a:pPr>
          <a:endParaRPr lang="es-AR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9362433159443149E-2"/>
          <c:y val="3.9074864438470296E-2"/>
          <c:w val="0.85077486095765553"/>
          <c:h val="0.82681046382314693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Hoja1!$B$10</c:f>
              <c:strCache>
                <c:ptCount val="1"/>
                <c:pt idx="0">
                  <c:v>Pesca y servicios conexos</c:v>
                </c:pt>
              </c:strCache>
            </c:strRef>
          </c:tx>
          <c:invertIfNegative val="0"/>
          <c:cat>
            <c:strRef>
              <c:f>Hoja1!$D$3:$U$3</c:f>
              <c:strCach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2007*</c:v>
                </c:pt>
                <c:pt idx="14">
                  <c:v>2008*</c:v>
                </c:pt>
                <c:pt idx="15">
                  <c:v>2009*</c:v>
                </c:pt>
                <c:pt idx="16">
                  <c:v>2010*</c:v>
                </c:pt>
                <c:pt idx="17">
                  <c:v>2011*</c:v>
                </c:pt>
              </c:strCache>
            </c:strRef>
          </c:cat>
          <c:val>
            <c:numRef>
              <c:f>Hoja1!$D$10:$U$10</c:f>
              <c:numCache>
                <c:formatCode>#,##0.0</c:formatCode>
                <c:ptCount val="18"/>
                <c:pt idx="0">
                  <c:v>0.51912344078857775</c:v>
                </c:pt>
                <c:pt idx="1">
                  <c:v>0.49856223028360491</c:v>
                </c:pt>
                <c:pt idx="2">
                  <c:v>0.43035977275150455</c:v>
                </c:pt>
                <c:pt idx="3">
                  <c:v>0.69173271904153566</c:v>
                </c:pt>
                <c:pt idx="4">
                  <c:v>0.72639079701821685</c:v>
                </c:pt>
                <c:pt idx="5">
                  <c:v>0.69563447278730339</c:v>
                </c:pt>
                <c:pt idx="6">
                  <c:v>0.61092913169173635</c:v>
                </c:pt>
                <c:pt idx="7">
                  <c:v>0.21060782566258618</c:v>
                </c:pt>
                <c:pt idx="8">
                  <c:v>0.3227047494329871</c:v>
                </c:pt>
                <c:pt idx="9">
                  <c:v>1.085066174674866</c:v>
                </c:pt>
                <c:pt idx="10">
                  <c:v>2.5746302853473035</c:v>
                </c:pt>
                <c:pt idx="11">
                  <c:v>3.9163808843327037</c:v>
                </c:pt>
                <c:pt idx="12">
                  <c:v>2.9321698310020636</c:v>
                </c:pt>
                <c:pt idx="13">
                  <c:v>1.2603053991873978</c:v>
                </c:pt>
                <c:pt idx="14">
                  <c:v>0.77050291992933762</c:v>
                </c:pt>
                <c:pt idx="15">
                  <c:v>0.75561446660766873</c:v>
                </c:pt>
                <c:pt idx="16">
                  <c:v>0.70393587452570672</c:v>
                </c:pt>
                <c:pt idx="17">
                  <c:v>0.84761890118633443</c:v>
                </c:pt>
              </c:numCache>
            </c:numRef>
          </c:val>
        </c:ser>
        <c:ser>
          <c:idx val="2"/>
          <c:order val="1"/>
          <c:tx>
            <c:strRef>
              <c:f>Hoja1!$B$11</c:f>
              <c:strCache>
                <c:ptCount val="1"/>
                <c:pt idx="0">
                  <c:v>Minas y canteras</c:v>
                </c:pt>
              </c:strCache>
            </c:strRef>
          </c:tx>
          <c:invertIfNegative val="0"/>
          <c:cat>
            <c:strRef>
              <c:f>Hoja1!$D$3:$U$3</c:f>
              <c:strCach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2007*</c:v>
                </c:pt>
                <c:pt idx="14">
                  <c:v>2008*</c:v>
                </c:pt>
                <c:pt idx="15">
                  <c:v>2009*</c:v>
                </c:pt>
                <c:pt idx="16">
                  <c:v>2010*</c:v>
                </c:pt>
                <c:pt idx="17">
                  <c:v>2011*</c:v>
                </c:pt>
              </c:strCache>
            </c:strRef>
          </c:cat>
          <c:val>
            <c:numRef>
              <c:f>Hoja1!$D$11:$U$11</c:f>
              <c:numCache>
                <c:formatCode>#,##0.0</c:formatCode>
                <c:ptCount val="18"/>
                <c:pt idx="0">
                  <c:v>8.4608815163305512E-2</c:v>
                </c:pt>
                <c:pt idx="1">
                  <c:v>0.11249098118392227</c:v>
                </c:pt>
                <c:pt idx="2">
                  <c:v>0.11803819842494755</c:v>
                </c:pt>
                <c:pt idx="3">
                  <c:v>9.5764929306781252E-2</c:v>
                </c:pt>
                <c:pt idx="4">
                  <c:v>0.10889343943817502</c:v>
                </c:pt>
                <c:pt idx="5">
                  <c:v>9.5784663651130753E-2</c:v>
                </c:pt>
                <c:pt idx="6">
                  <c:v>8.7229247029767171E-2</c:v>
                </c:pt>
                <c:pt idx="7">
                  <c:v>6.8399903510595592E-2</c:v>
                </c:pt>
                <c:pt idx="8">
                  <c:v>4.8105888674274982E-2</c:v>
                </c:pt>
                <c:pt idx="9">
                  <c:v>6.3157269056284826E-2</c:v>
                </c:pt>
                <c:pt idx="10">
                  <c:v>7.9217772305904002E-2</c:v>
                </c:pt>
                <c:pt idx="11">
                  <c:v>0.11261650035540309</c:v>
                </c:pt>
                <c:pt idx="12">
                  <c:v>0.1231511722579393</c:v>
                </c:pt>
                <c:pt idx="13">
                  <c:v>0.12605959640836323</c:v>
                </c:pt>
                <c:pt idx="14">
                  <c:v>0.13893892944708788</c:v>
                </c:pt>
                <c:pt idx="15">
                  <c:v>0.10415681454715288</c:v>
                </c:pt>
                <c:pt idx="16">
                  <c:v>0.11416953881487932</c:v>
                </c:pt>
                <c:pt idx="17">
                  <c:v>0.13998966104031815</c:v>
                </c:pt>
              </c:numCache>
            </c:numRef>
          </c:val>
        </c:ser>
        <c:ser>
          <c:idx val="3"/>
          <c:order val="2"/>
          <c:tx>
            <c:strRef>
              <c:f>Hoja1!$B$12</c:f>
              <c:strCache>
                <c:ptCount val="1"/>
                <c:pt idx="0">
                  <c:v>Industria manufacturera</c:v>
                </c:pt>
              </c:strCache>
            </c:strRef>
          </c:tx>
          <c:invertIfNegative val="0"/>
          <c:cat>
            <c:strRef>
              <c:f>Hoja1!$D$3:$U$3</c:f>
              <c:strCach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2007*</c:v>
                </c:pt>
                <c:pt idx="14">
                  <c:v>2008*</c:v>
                </c:pt>
                <c:pt idx="15">
                  <c:v>2009*</c:v>
                </c:pt>
                <c:pt idx="16">
                  <c:v>2010*</c:v>
                </c:pt>
                <c:pt idx="17">
                  <c:v>2011*</c:v>
                </c:pt>
              </c:strCache>
            </c:strRef>
          </c:cat>
          <c:val>
            <c:numRef>
              <c:f>Hoja1!$D$12:$U$12</c:f>
              <c:numCache>
                <c:formatCode>#,##0.0</c:formatCode>
                <c:ptCount val="18"/>
                <c:pt idx="0">
                  <c:v>7.1638595843412212</c:v>
                </c:pt>
                <c:pt idx="1">
                  <c:v>7.3415467367254195</c:v>
                </c:pt>
                <c:pt idx="2">
                  <c:v>7.3663542142710146</c:v>
                </c:pt>
                <c:pt idx="3">
                  <c:v>7.2761261298693514</c:v>
                </c:pt>
                <c:pt idx="4">
                  <c:v>6.9965857056687062</c:v>
                </c:pt>
                <c:pt idx="5">
                  <c:v>6.9002695945837562</c:v>
                </c:pt>
                <c:pt idx="6">
                  <c:v>7.1432973395328174</c:v>
                </c:pt>
                <c:pt idx="7">
                  <c:v>6.7846759513927877</c:v>
                </c:pt>
                <c:pt idx="8">
                  <c:v>8.0598369596420429</c:v>
                </c:pt>
                <c:pt idx="9">
                  <c:v>7.3022358044877302</c:v>
                </c:pt>
                <c:pt idx="10">
                  <c:v>7.9781550605938998</c:v>
                </c:pt>
                <c:pt idx="11">
                  <c:v>7.9665419197545901</c:v>
                </c:pt>
                <c:pt idx="12">
                  <c:v>8.0895261622604373</c:v>
                </c:pt>
                <c:pt idx="13">
                  <c:v>8.8631341316259054</c:v>
                </c:pt>
                <c:pt idx="14">
                  <c:v>8.8271253196660222</c:v>
                </c:pt>
                <c:pt idx="15">
                  <c:v>8.7479498413248837</c:v>
                </c:pt>
                <c:pt idx="16">
                  <c:v>8.6961449914702502</c:v>
                </c:pt>
                <c:pt idx="17">
                  <c:v>8.9530969373871923</c:v>
                </c:pt>
              </c:numCache>
            </c:numRef>
          </c:val>
        </c:ser>
        <c:ser>
          <c:idx val="4"/>
          <c:order val="3"/>
          <c:tx>
            <c:strRef>
              <c:f>Hoja1!$B$13</c:f>
              <c:strCache>
                <c:ptCount val="1"/>
                <c:pt idx="0">
                  <c:v>Electricidad, gas y agua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</c:spPr>
          <c:invertIfNegative val="0"/>
          <c:cat>
            <c:strRef>
              <c:f>Hoja1!$D$3:$U$3</c:f>
              <c:strCach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2007*</c:v>
                </c:pt>
                <c:pt idx="14">
                  <c:v>2008*</c:v>
                </c:pt>
                <c:pt idx="15">
                  <c:v>2009*</c:v>
                </c:pt>
                <c:pt idx="16">
                  <c:v>2010*</c:v>
                </c:pt>
                <c:pt idx="17">
                  <c:v>2011*</c:v>
                </c:pt>
              </c:strCache>
            </c:strRef>
          </c:cat>
          <c:val>
            <c:numRef>
              <c:f>Hoja1!$D$13:$U$13</c:f>
              <c:numCache>
                <c:formatCode>#,##0.0</c:formatCode>
                <c:ptCount val="18"/>
                <c:pt idx="0">
                  <c:v>11.535627136163045</c:v>
                </c:pt>
                <c:pt idx="1">
                  <c:v>11.128459025602808</c:v>
                </c:pt>
                <c:pt idx="2">
                  <c:v>11.053841374293452</c:v>
                </c:pt>
                <c:pt idx="3">
                  <c:v>10.196464153981424</c:v>
                </c:pt>
                <c:pt idx="4">
                  <c:v>9.790695525819828</c:v>
                </c:pt>
                <c:pt idx="5">
                  <c:v>9.7542688791894587</c:v>
                </c:pt>
                <c:pt idx="6">
                  <c:v>9.3914915703025397</c:v>
                </c:pt>
                <c:pt idx="7">
                  <c:v>8.7198239073637502</c:v>
                </c:pt>
                <c:pt idx="8">
                  <c:v>8.8107437917252156</c:v>
                </c:pt>
                <c:pt idx="9">
                  <c:v>9.2142028351086527</c:v>
                </c:pt>
                <c:pt idx="10">
                  <c:v>9.3097344834241866</c:v>
                </c:pt>
                <c:pt idx="11">
                  <c:v>9.5208505791925688</c:v>
                </c:pt>
                <c:pt idx="12">
                  <c:v>9.5534771249424271</c:v>
                </c:pt>
                <c:pt idx="13">
                  <c:v>9.4888804133561049</c:v>
                </c:pt>
                <c:pt idx="14">
                  <c:v>9.519214172930198</c:v>
                </c:pt>
                <c:pt idx="15">
                  <c:v>9.101659725560685</c:v>
                </c:pt>
                <c:pt idx="16">
                  <c:v>9.597832515055325</c:v>
                </c:pt>
                <c:pt idx="17">
                  <c:v>9.5449513064776319</c:v>
                </c:pt>
              </c:numCache>
            </c:numRef>
          </c:val>
        </c:ser>
        <c:ser>
          <c:idx val="5"/>
          <c:order val="4"/>
          <c:tx>
            <c:strRef>
              <c:f>Hoja1!$B$14</c:f>
              <c:strCache>
                <c:ptCount val="1"/>
                <c:pt idx="0">
                  <c:v>Construcciones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cat>
            <c:strRef>
              <c:f>Hoja1!$D$3:$U$3</c:f>
              <c:strCach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2007*</c:v>
                </c:pt>
                <c:pt idx="14">
                  <c:v>2008*</c:v>
                </c:pt>
                <c:pt idx="15">
                  <c:v>2009*</c:v>
                </c:pt>
                <c:pt idx="16">
                  <c:v>2010*</c:v>
                </c:pt>
                <c:pt idx="17">
                  <c:v>2011*</c:v>
                </c:pt>
              </c:strCache>
            </c:strRef>
          </c:cat>
          <c:val>
            <c:numRef>
              <c:f>Hoja1!$D$14:$U$14</c:f>
              <c:numCache>
                <c:formatCode>#,##0.0</c:formatCode>
                <c:ptCount val="18"/>
                <c:pt idx="0">
                  <c:v>3.1493286205604742</c:v>
                </c:pt>
                <c:pt idx="1">
                  <c:v>4.2616020393243863</c:v>
                </c:pt>
                <c:pt idx="2">
                  <c:v>2.8259285538059906</c:v>
                </c:pt>
                <c:pt idx="3">
                  <c:v>2.8920825637829335</c:v>
                </c:pt>
                <c:pt idx="4">
                  <c:v>2.823510690367478</c:v>
                </c:pt>
                <c:pt idx="5">
                  <c:v>2.9272768601133032</c:v>
                </c:pt>
                <c:pt idx="6">
                  <c:v>3.1071619614259109</c:v>
                </c:pt>
                <c:pt idx="7">
                  <c:v>3.1558289988693073</c:v>
                </c:pt>
                <c:pt idx="8">
                  <c:v>3.5751243004480946</c:v>
                </c:pt>
                <c:pt idx="9">
                  <c:v>2.7237333032945088</c:v>
                </c:pt>
                <c:pt idx="10">
                  <c:v>2.7204704115797838</c:v>
                </c:pt>
                <c:pt idx="11">
                  <c:v>3.0994959246560825</c:v>
                </c:pt>
                <c:pt idx="12">
                  <c:v>3.1276422954577145</c:v>
                </c:pt>
                <c:pt idx="13">
                  <c:v>3.2358321611273393</c:v>
                </c:pt>
                <c:pt idx="14">
                  <c:v>3.2296360853743091</c:v>
                </c:pt>
                <c:pt idx="15">
                  <c:v>2.8982310895553782</c:v>
                </c:pt>
                <c:pt idx="16">
                  <c:v>2.8640864101928307</c:v>
                </c:pt>
                <c:pt idx="17">
                  <c:v>2.8206587224193842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490432"/>
        <c:axId val="95491968"/>
      </c:barChart>
      <c:catAx>
        <c:axId val="95490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5491968"/>
        <c:crosses val="autoZero"/>
        <c:auto val="1"/>
        <c:lblAlgn val="ctr"/>
        <c:lblOffset val="100"/>
        <c:noMultiLvlLbl val="0"/>
      </c:catAx>
      <c:valAx>
        <c:axId val="954919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954904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6305618103243216"/>
          <c:y val="1.0065653154807149E-2"/>
          <c:w val="0.28300657799657852"/>
          <c:h val="0.2513406506676303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47492374264031E-2"/>
          <c:y val="3.6092206344151966E-2"/>
          <c:w val="0.85372667943534108"/>
          <c:h val="0.840030347739635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Hoja1!$B$17</c:f>
              <c:strCache>
                <c:ptCount val="1"/>
                <c:pt idx="0">
                  <c:v>Comercio</c:v>
                </c:pt>
              </c:strCache>
            </c:strRef>
          </c:tx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Hoja1!$C$17:$U$17</c:f>
              <c:numCache>
                <c:formatCode>#,##0.0</c:formatCode>
                <c:ptCount val="19"/>
                <c:pt idx="0">
                  <c:v>8.7205113835190478</c:v>
                </c:pt>
                <c:pt idx="1">
                  <c:v>8.732170325924935</c:v>
                </c:pt>
                <c:pt idx="2">
                  <c:v>8.6982033431036054</c:v>
                </c:pt>
                <c:pt idx="3">
                  <c:v>8.6691762541128554</c:v>
                </c:pt>
                <c:pt idx="4">
                  <c:v>8.8281995644840805</c:v>
                </c:pt>
                <c:pt idx="5">
                  <c:v>8.7644860804128211</c:v>
                </c:pt>
                <c:pt idx="6">
                  <c:v>8.8614893827017216</c:v>
                </c:pt>
                <c:pt idx="7">
                  <c:v>8.7967856281969503</c:v>
                </c:pt>
                <c:pt idx="8">
                  <c:v>8.6784388898243048</c:v>
                </c:pt>
                <c:pt idx="9">
                  <c:v>8.6676904959409224</c:v>
                </c:pt>
                <c:pt idx="10">
                  <c:v>8.8534193207010219</c:v>
                </c:pt>
                <c:pt idx="11">
                  <c:v>8.787542253466615</c:v>
                </c:pt>
                <c:pt idx="12">
                  <c:v>8.9693114419084612</c:v>
                </c:pt>
                <c:pt idx="13">
                  <c:v>9.1004553212490755</c:v>
                </c:pt>
                <c:pt idx="14">
                  <c:v>9.0349479431031199</c:v>
                </c:pt>
                <c:pt idx="15">
                  <c:v>9.1018964776638782</c:v>
                </c:pt>
                <c:pt idx="16">
                  <c:v>8.7474361338934408</c:v>
                </c:pt>
                <c:pt idx="17">
                  <c:v>8.6872624305966184</c:v>
                </c:pt>
                <c:pt idx="18">
                  <c:v>8.2466264682426988</c:v>
                </c:pt>
              </c:numCache>
            </c:numRef>
          </c:val>
        </c:ser>
        <c:ser>
          <c:idx val="3"/>
          <c:order val="1"/>
          <c:tx>
            <c:strRef>
              <c:f>Hoja1!$B$20</c:f>
              <c:strCache>
                <c:ptCount val="1"/>
                <c:pt idx="0">
                  <c:v>Intermediación financiera y seguros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Hoja1!$C$20:$U$20</c:f>
              <c:numCache>
                <c:formatCode>#,##0.0</c:formatCode>
                <c:ptCount val="19"/>
                <c:pt idx="0">
                  <c:v>5.4573729275802556</c:v>
                </c:pt>
                <c:pt idx="1">
                  <c:v>5.5050625581171841</c:v>
                </c:pt>
                <c:pt idx="2">
                  <c:v>5.2680830965750625</c:v>
                </c:pt>
                <c:pt idx="3">
                  <c:v>4.6362150385557719</c:v>
                </c:pt>
                <c:pt idx="4">
                  <c:v>4.4915900224240888</c:v>
                </c:pt>
                <c:pt idx="5">
                  <c:v>4.3434276594680794</c:v>
                </c:pt>
                <c:pt idx="6">
                  <c:v>4.1866327341017335</c:v>
                </c:pt>
                <c:pt idx="7">
                  <c:v>4.4999040007404059</c:v>
                </c:pt>
                <c:pt idx="8">
                  <c:v>4.6707590194691724</c:v>
                </c:pt>
                <c:pt idx="9">
                  <c:v>3.822054701755321</c:v>
                </c:pt>
                <c:pt idx="10">
                  <c:v>4.2377018376137547</c:v>
                </c:pt>
                <c:pt idx="11">
                  <c:v>4.7766326887281432</c:v>
                </c:pt>
                <c:pt idx="12">
                  <c:v>5.2993012962854973</c:v>
                </c:pt>
                <c:pt idx="13">
                  <c:v>5.6189293796179207</c:v>
                </c:pt>
                <c:pt idx="14">
                  <c:v>5.9518100542594379</c:v>
                </c:pt>
                <c:pt idx="15">
                  <c:v>5.2019567551134429</c:v>
                </c:pt>
                <c:pt idx="16">
                  <c:v>5.2727933748442242</c:v>
                </c:pt>
                <c:pt idx="17">
                  <c:v>5.2391070482400073</c:v>
                </c:pt>
                <c:pt idx="18">
                  <c:v>4.9015190682946228</c:v>
                </c:pt>
              </c:numCache>
            </c:numRef>
          </c:val>
        </c:ser>
        <c:ser>
          <c:idx val="4"/>
          <c:order val="2"/>
          <c:tx>
            <c:strRef>
              <c:f>Hoja1!$B$21</c:f>
              <c:strCache>
                <c:ptCount val="1"/>
                <c:pt idx="0">
                  <c:v>Servicios inmobiliares, empresariales y de alquiler</c:v>
                </c:pt>
              </c:strCache>
            </c:strRef>
          </c:tx>
          <c:invertIfNegative val="0"/>
          <c:cat>
            <c:strRef>
              <c:f>Hoja1!$C$3:$U$3</c:f>
              <c:strCache>
                <c:ptCount val="19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2007*</c:v>
                </c:pt>
                <c:pt idx="15">
                  <c:v>2008*</c:v>
                </c:pt>
                <c:pt idx="16">
                  <c:v>2009*</c:v>
                </c:pt>
                <c:pt idx="17">
                  <c:v>2010*</c:v>
                </c:pt>
                <c:pt idx="18">
                  <c:v>2011*</c:v>
                </c:pt>
              </c:strCache>
            </c:strRef>
          </c:cat>
          <c:val>
            <c:numRef>
              <c:f>Hoja1!$C$21:$U$21</c:f>
              <c:numCache>
                <c:formatCode>#,##0.0</c:formatCode>
                <c:ptCount val="19"/>
                <c:pt idx="0">
                  <c:v>17.618941837323483</c:v>
                </c:pt>
                <c:pt idx="1">
                  <c:v>16.811499853902486</c:v>
                </c:pt>
                <c:pt idx="2">
                  <c:v>17.056188955857706</c:v>
                </c:pt>
                <c:pt idx="3">
                  <c:v>16.989894803672556</c:v>
                </c:pt>
                <c:pt idx="4">
                  <c:v>16.47176658735988</c:v>
                </c:pt>
                <c:pt idx="5">
                  <c:v>16.367146362165759</c:v>
                </c:pt>
                <c:pt idx="6">
                  <c:v>16.595226464772729</c:v>
                </c:pt>
                <c:pt idx="7">
                  <c:v>16.58004116067907</c:v>
                </c:pt>
                <c:pt idx="8">
                  <c:v>16.698012594703123</c:v>
                </c:pt>
                <c:pt idx="9">
                  <c:v>17.738861603122036</c:v>
                </c:pt>
                <c:pt idx="10">
                  <c:v>17.387170346525537</c:v>
                </c:pt>
                <c:pt idx="11">
                  <c:v>16.932461056229862</c:v>
                </c:pt>
                <c:pt idx="12">
                  <c:v>16.53641797417901</c:v>
                </c:pt>
                <c:pt idx="13">
                  <c:v>16.299434923563961</c:v>
                </c:pt>
                <c:pt idx="14">
                  <c:v>16.10110056970921</c:v>
                </c:pt>
                <c:pt idx="15">
                  <c:v>15.754378035160773</c:v>
                </c:pt>
                <c:pt idx="16">
                  <c:v>15.292894143348979</c:v>
                </c:pt>
                <c:pt idx="17">
                  <c:v>15.155285520408448</c:v>
                </c:pt>
                <c:pt idx="18">
                  <c:v>14.861680827291899</c:v>
                </c:pt>
              </c:numCache>
            </c:numRef>
          </c:val>
        </c:ser>
        <c:ser>
          <c:idx val="1"/>
          <c:order val="3"/>
          <c:tx>
            <c:strRef>
              <c:f>Hoja1!$B$18</c:f>
              <c:strCache>
                <c:ptCount val="1"/>
                <c:pt idx="0">
                  <c:v>Restaurantes y hoteles</c:v>
                </c:pt>
              </c:strCache>
            </c:strRef>
          </c:tx>
          <c:invertIfNegative val="0"/>
          <c:val>
            <c:numRef>
              <c:f>Hoja1!$C$18:$U$18</c:f>
              <c:numCache>
                <c:formatCode>#,##0.0</c:formatCode>
                <c:ptCount val="19"/>
                <c:pt idx="0">
                  <c:v>3.378255481974715</c:v>
                </c:pt>
                <c:pt idx="1">
                  <c:v>3.1065497867430261</c:v>
                </c:pt>
                <c:pt idx="2">
                  <c:v>3.0786390125702776</c:v>
                </c:pt>
                <c:pt idx="3">
                  <c:v>2.9161368433841748</c:v>
                </c:pt>
                <c:pt idx="4">
                  <c:v>2.5940218558358552</c:v>
                </c:pt>
                <c:pt idx="5">
                  <c:v>2.4178800060520058</c:v>
                </c:pt>
                <c:pt idx="6">
                  <c:v>2.3224922489626012</c:v>
                </c:pt>
                <c:pt idx="7">
                  <c:v>2.3216377512936566</c:v>
                </c:pt>
                <c:pt idx="8">
                  <c:v>2.3819078499072841</c:v>
                </c:pt>
                <c:pt idx="9">
                  <c:v>1.9463468738740133</c:v>
                </c:pt>
                <c:pt idx="10">
                  <c:v>1.8242249312049759</c:v>
                </c:pt>
                <c:pt idx="11">
                  <c:v>2.0422724365630227</c:v>
                </c:pt>
                <c:pt idx="12">
                  <c:v>2.0841622563941016</c:v>
                </c:pt>
                <c:pt idx="13">
                  <c:v>2.1893113955422914</c:v>
                </c:pt>
                <c:pt idx="14">
                  <c:v>2.2184424398308313</c:v>
                </c:pt>
                <c:pt idx="15">
                  <c:v>2.2032145099751785</c:v>
                </c:pt>
                <c:pt idx="16">
                  <c:v>2.2701227179613448</c:v>
                </c:pt>
                <c:pt idx="17">
                  <c:v>2.093599200986052</c:v>
                </c:pt>
                <c:pt idx="18">
                  <c:v>2.1272918313791473</c:v>
                </c:pt>
              </c:numCache>
            </c:numRef>
          </c:val>
        </c:ser>
        <c:ser>
          <c:idx val="2"/>
          <c:order val="4"/>
          <c:tx>
            <c:strRef>
              <c:f>Hoja1!$B$19</c:f>
              <c:strCache>
                <c:ptCount val="1"/>
                <c:pt idx="0">
                  <c:v>Transporte, almacenamiento y comunicaciones</c:v>
                </c:pt>
              </c:strCache>
            </c:strRef>
          </c:tx>
          <c:spPr>
            <a:solidFill>
              <a:srgbClr val="CCCC00"/>
            </a:solidFill>
          </c:spPr>
          <c:invertIfNegative val="0"/>
          <c:val>
            <c:numRef>
              <c:f>Hoja1!$C$19:$U$19</c:f>
              <c:numCache>
                <c:formatCode>#,##0.0</c:formatCode>
                <c:ptCount val="19"/>
                <c:pt idx="0">
                  <c:v>6.6746451671276485</c:v>
                </c:pt>
                <c:pt idx="1">
                  <c:v>6.2028049762400457</c:v>
                </c:pt>
                <c:pt idx="2">
                  <c:v>6.231749245153142</c:v>
                </c:pt>
                <c:pt idx="3">
                  <c:v>6.2358850941816915</c:v>
                </c:pt>
                <c:pt idx="4">
                  <c:v>5.3522739618715676</c:v>
                </c:pt>
                <c:pt idx="5">
                  <c:v>5.349658346117697</c:v>
                </c:pt>
                <c:pt idx="6">
                  <c:v>5.1388960947630835</c:v>
                </c:pt>
                <c:pt idx="7">
                  <c:v>4.773211787653584</c:v>
                </c:pt>
                <c:pt idx="8">
                  <c:v>4.7872935009891178</c:v>
                </c:pt>
                <c:pt idx="9">
                  <c:v>5.2708806706156315</c:v>
                </c:pt>
                <c:pt idx="10">
                  <c:v>5.4229945933121364</c:v>
                </c:pt>
                <c:pt idx="11">
                  <c:v>5.3572746568998886</c:v>
                </c:pt>
                <c:pt idx="12">
                  <c:v>5.6535112663220879</c:v>
                </c:pt>
                <c:pt idx="13">
                  <c:v>5.430197157340988</c:v>
                </c:pt>
                <c:pt idx="14">
                  <c:v>5.1468970018540867</c:v>
                </c:pt>
                <c:pt idx="15">
                  <c:v>4.9438169836300485</c:v>
                </c:pt>
                <c:pt idx="16">
                  <c:v>4.5806933827289802</c:v>
                </c:pt>
                <c:pt idx="17">
                  <c:v>4.9948677186680959</c:v>
                </c:pt>
                <c:pt idx="18">
                  <c:v>5.4360204395913811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6217600"/>
        <c:axId val="146223488"/>
      </c:barChart>
      <c:catAx>
        <c:axId val="14621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223488"/>
        <c:crosses val="autoZero"/>
        <c:auto val="1"/>
        <c:lblAlgn val="ctr"/>
        <c:lblOffset val="100"/>
        <c:noMultiLvlLbl val="0"/>
      </c:catAx>
      <c:valAx>
        <c:axId val="14622348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46217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8976659229533802"/>
          <c:y val="1.7335796168621492E-2"/>
          <c:w val="0.81001179523341349"/>
          <c:h val="0.10893168664708766"/>
        </c:manualLayout>
      </c:layout>
      <c:overlay val="0"/>
      <c:txPr>
        <a:bodyPr/>
        <a:lstStyle/>
        <a:p>
          <a:pPr>
            <a:defRPr sz="800"/>
          </a:pPr>
          <a:endParaRPr lang="es-A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/>
              <a:t>Industria Manufacturera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EIL!$B$5</c:f>
              <c:strCache>
                <c:ptCount val="1"/>
                <c:pt idx="0">
                  <c:v>Gran Rosario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EIL!$B$7:$B$20</c:f>
              <c:numCache>
                <c:formatCode>General</c:formatCode>
                <c:ptCount val="14"/>
                <c:pt idx="0">
                  <c:v>100.28350244864006</c:v>
                </c:pt>
                <c:pt idx="1">
                  <c:v>101.18345916280656</c:v>
                </c:pt>
                <c:pt idx="2">
                  <c:v>95.206306921821479</c:v>
                </c:pt>
                <c:pt idx="3">
                  <c:v>103.78672268776013</c:v>
                </c:pt>
                <c:pt idx="4">
                  <c:v>112.66609499037241</c:v>
                </c:pt>
                <c:pt idx="5">
                  <c:v>118.53730932791309</c:v>
                </c:pt>
                <c:pt idx="6">
                  <c:v>125.6027891356711</c:v>
                </c:pt>
                <c:pt idx="7">
                  <c:v>130.20527208809199</c:v>
                </c:pt>
                <c:pt idx="8">
                  <c:v>133.18787493290981</c:v>
                </c:pt>
                <c:pt idx="9">
                  <c:v>126.31908148438444</c:v>
                </c:pt>
                <c:pt idx="10">
                  <c:v>132.06949711218004</c:v>
                </c:pt>
                <c:pt idx="11">
                  <c:v>136.51752055805758</c:v>
                </c:pt>
                <c:pt idx="12">
                  <c:v>135.69127684804221</c:v>
                </c:pt>
                <c:pt idx="13">
                  <c:v>133.62149303783627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EIL!$H$5</c:f>
              <c:strCache>
                <c:ptCount val="1"/>
                <c:pt idx="0">
                  <c:v>Gran Córdoba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EIL!$H$7:$H$20</c:f>
              <c:numCache>
                <c:formatCode>General</c:formatCode>
                <c:ptCount val="14"/>
                <c:pt idx="0">
                  <c:v>106.19316058161714</c:v>
                </c:pt>
                <c:pt idx="1">
                  <c:v>101.33071264279589</c:v>
                </c:pt>
                <c:pt idx="2">
                  <c:v>93.516096309828882</c:v>
                </c:pt>
                <c:pt idx="3">
                  <c:v>97.098194317538372</c:v>
                </c:pt>
                <c:pt idx="4">
                  <c:v>110.21136768798574</c:v>
                </c:pt>
                <c:pt idx="5">
                  <c:v>125.82701402229291</c:v>
                </c:pt>
                <c:pt idx="6">
                  <c:v>134.38946996244508</c:v>
                </c:pt>
                <c:pt idx="7">
                  <c:v>145.6219636620059</c:v>
                </c:pt>
                <c:pt idx="8">
                  <c:v>151.86101422151719</c:v>
                </c:pt>
                <c:pt idx="9">
                  <c:v>137.97565191802005</c:v>
                </c:pt>
                <c:pt idx="10">
                  <c:v>143.13030950352879</c:v>
                </c:pt>
                <c:pt idx="11">
                  <c:v>144.38187587135235</c:v>
                </c:pt>
                <c:pt idx="12">
                  <c:v>144.41557183312457</c:v>
                </c:pt>
                <c:pt idx="13">
                  <c:v>148.03943136201141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EIL!$N$5</c:f>
              <c:strCache>
                <c:ptCount val="1"/>
                <c:pt idx="0">
                  <c:v>Nación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EIL!$N$7:$N$20</c:f>
              <c:numCache>
                <c:formatCode>General</c:formatCode>
                <c:ptCount val="14"/>
                <c:pt idx="2">
                  <c:v>91.894801541016633</c:v>
                </c:pt>
                <c:pt idx="3">
                  <c:v>96.036641526516888</c:v>
                </c:pt>
                <c:pt idx="4">
                  <c:v>105.59493688251719</c:v>
                </c:pt>
                <c:pt idx="5">
                  <c:v>114.49732804307237</c:v>
                </c:pt>
                <c:pt idx="6">
                  <c:v>122.21569668978032</c:v>
                </c:pt>
                <c:pt idx="7">
                  <c:v>128.78847865736108</c:v>
                </c:pt>
                <c:pt idx="8">
                  <c:v>134.17781061045818</c:v>
                </c:pt>
                <c:pt idx="9">
                  <c:v>132.17131360818283</c:v>
                </c:pt>
                <c:pt idx="10">
                  <c:v>135.83428342812394</c:v>
                </c:pt>
                <c:pt idx="11">
                  <c:v>139.51648039609819</c:v>
                </c:pt>
                <c:pt idx="12">
                  <c:v>140.8769964572738</c:v>
                </c:pt>
                <c:pt idx="13">
                  <c:v>141.79219051991865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6247040"/>
        <c:axId val="146248832"/>
      </c:lineChart>
      <c:catAx>
        <c:axId val="146247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248832"/>
        <c:crosses val="autoZero"/>
        <c:auto val="1"/>
        <c:lblAlgn val="ctr"/>
        <c:lblOffset val="100"/>
        <c:noMultiLvlLbl val="0"/>
      </c:catAx>
      <c:valAx>
        <c:axId val="146248832"/>
        <c:scaling>
          <c:orientation val="minMax"/>
          <c:min val="8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624704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bg2">
        <a:lumMod val="90000"/>
      </a:schemeClr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/>
              <a:t>Construcción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EIL!$B$5</c:f>
              <c:strCache>
                <c:ptCount val="1"/>
                <c:pt idx="0">
                  <c:v>Gran Rosario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EIL!$C$7:$C$20</c:f>
              <c:numCache>
                <c:formatCode>General</c:formatCode>
                <c:ptCount val="14"/>
                <c:pt idx="0">
                  <c:v>111.38958579631445</c:v>
                </c:pt>
                <c:pt idx="1">
                  <c:v>101.80248566027998</c:v>
                </c:pt>
                <c:pt idx="2">
                  <c:v>60.244773724897591</c:v>
                </c:pt>
                <c:pt idx="3">
                  <c:v>76.388486359983645</c:v>
                </c:pt>
                <c:pt idx="4">
                  <c:v>93.774317987654229</c:v>
                </c:pt>
                <c:pt idx="5">
                  <c:v>100.38502513013574</c:v>
                </c:pt>
                <c:pt idx="6">
                  <c:v>109.39192203049045</c:v>
                </c:pt>
                <c:pt idx="7">
                  <c:v>110.46008442081957</c:v>
                </c:pt>
                <c:pt idx="8">
                  <c:v>101.59075569585762</c:v>
                </c:pt>
                <c:pt idx="9">
                  <c:v>90.035972032248935</c:v>
                </c:pt>
                <c:pt idx="10">
                  <c:v>92.380634925938466</c:v>
                </c:pt>
                <c:pt idx="11">
                  <c:v>94.65849347723568</c:v>
                </c:pt>
                <c:pt idx="12">
                  <c:v>92.093034606222872</c:v>
                </c:pt>
                <c:pt idx="13">
                  <c:v>88.083263947899766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EIL!$H$5</c:f>
              <c:strCache>
                <c:ptCount val="1"/>
                <c:pt idx="0">
                  <c:v>Gran Córdoba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EIL!$I$7:$I$20</c:f>
              <c:numCache>
                <c:formatCode>General</c:formatCode>
                <c:ptCount val="14"/>
                <c:pt idx="0">
                  <c:v>124.53177859108642</c:v>
                </c:pt>
                <c:pt idx="1">
                  <c:v>102.29559813927726</c:v>
                </c:pt>
                <c:pt idx="2">
                  <c:v>55.477254259532238</c:v>
                </c:pt>
                <c:pt idx="3">
                  <c:v>69.225658755704956</c:v>
                </c:pt>
                <c:pt idx="4">
                  <c:v>80.718810130877941</c:v>
                </c:pt>
                <c:pt idx="5">
                  <c:v>129.08806908041672</c:v>
                </c:pt>
                <c:pt idx="6">
                  <c:v>152.36238035549732</c:v>
                </c:pt>
                <c:pt idx="7">
                  <c:v>154.51733830881679</c:v>
                </c:pt>
                <c:pt idx="8">
                  <c:v>155.25149771993591</c:v>
                </c:pt>
                <c:pt idx="9">
                  <c:v>152.39175482653698</c:v>
                </c:pt>
                <c:pt idx="10">
                  <c:v>164.22571773988125</c:v>
                </c:pt>
                <c:pt idx="11">
                  <c:v>173.02284531763348</c:v>
                </c:pt>
                <c:pt idx="12">
                  <c:v>147.81237159204574</c:v>
                </c:pt>
                <c:pt idx="13">
                  <c:v>142.26125014880975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EIL!$N$5</c:f>
              <c:strCache>
                <c:ptCount val="1"/>
                <c:pt idx="0">
                  <c:v>Nación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EIL!$P$7:$P$20</c:f>
              <c:numCache>
                <c:formatCode>General</c:formatCode>
                <c:ptCount val="14"/>
                <c:pt idx="2">
                  <c:v>90.32444168352508</c:v>
                </c:pt>
                <c:pt idx="3">
                  <c:v>91.216278421362077</c:v>
                </c:pt>
                <c:pt idx="4">
                  <c:v>99.141217740105958</c:v>
                </c:pt>
                <c:pt idx="5">
                  <c:v>106.28097777063735</c:v>
                </c:pt>
                <c:pt idx="6">
                  <c:v>113.27034421446589</c:v>
                </c:pt>
                <c:pt idx="7">
                  <c:v>118.42055256789034</c:v>
                </c:pt>
                <c:pt idx="8">
                  <c:v>123.44560201110079</c:v>
                </c:pt>
                <c:pt idx="9">
                  <c:v>119.80231035119731</c:v>
                </c:pt>
                <c:pt idx="10">
                  <c:v>120.74787434799566</c:v>
                </c:pt>
                <c:pt idx="11">
                  <c:v>124.68707397498821</c:v>
                </c:pt>
                <c:pt idx="12">
                  <c:v>127.57498246886227</c:v>
                </c:pt>
                <c:pt idx="13">
                  <c:v>127.66540669482015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6352768"/>
        <c:axId val="146358656"/>
      </c:lineChart>
      <c:catAx>
        <c:axId val="1463527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358656"/>
        <c:crosses val="autoZero"/>
        <c:auto val="1"/>
        <c:lblAlgn val="ctr"/>
        <c:lblOffset val="100"/>
        <c:noMultiLvlLbl val="0"/>
      </c:catAx>
      <c:valAx>
        <c:axId val="146358656"/>
        <c:scaling>
          <c:orientation val="minMax"/>
          <c:min val="4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635276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accent6">
        <a:lumMod val="60000"/>
        <a:lumOff val="40000"/>
      </a:schemeClr>
    </a:solidFill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/>
              <a:t>Comercio, Restaurantes y Hoteles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EIL!$B$5</c:f>
              <c:strCache>
                <c:ptCount val="1"/>
                <c:pt idx="0">
                  <c:v>Gran Rosario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EIL!$D$7:$D$20</c:f>
              <c:numCache>
                <c:formatCode>General</c:formatCode>
                <c:ptCount val="14"/>
                <c:pt idx="0">
                  <c:v>104.2762930609846</c:v>
                </c:pt>
                <c:pt idx="1">
                  <c:v>101.70512397861253</c:v>
                </c:pt>
                <c:pt idx="2">
                  <c:v>94.494571273265123</c:v>
                </c:pt>
                <c:pt idx="3">
                  <c:v>97.266607295725791</c:v>
                </c:pt>
                <c:pt idx="4">
                  <c:v>110.42964661761762</c:v>
                </c:pt>
                <c:pt idx="5">
                  <c:v>121.84558317509168</c:v>
                </c:pt>
                <c:pt idx="6">
                  <c:v>128.5256466847714</c:v>
                </c:pt>
                <c:pt idx="7">
                  <c:v>134.78719410612038</c:v>
                </c:pt>
                <c:pt idx="8">
                  <c:v>142.2580894389074</c:v>
                </c:pt>
                <c:pt idx="9">
                  <c:v>140.33984465779142</c:v>
                </c:pt>
                <c:pt idx="10">
                  <c:v>147.5959856495106</c:v>
                </c:pt>
                <c:pt idx="11">
                  <c:v>153.08115648760952</c:v>
                </c:pt>
                <c:pt idx="12">
                  <c:v>154.48316845300761</c:v>
                </c:pt>
                <c:pt idx="13">
                  <c:v>158.21488694968698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EIL!$H$5</c:f>
              <c:strCache>
                <c:ptCount val="1"/>
                <c:pt idx="0">
                  <c:v>Gran Córdoba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EIL!$J$7:$J$20</c:f>
              <c:numCache>
                <c:formatCode>General</c:formatCode>
                <c:ptCount val="14"/>
                <c:pt idx="0">
                  <c:v>105.07342611083364</c:v>
                </c:pt>
                <c:pt idx="1">
                  <c:v>100.50885225414905</c:v>
                </c:pt>
                <c:pt idx="2">
                  <c:v>89.51882983119458</c:v>
                </c:pt>
                <c:pt idx="3">
                  <c:v>95.997939159998964</c:v>
                </c:pt>
                <c:pt idx="4">
                  <c:v>103.97168503927952</c:v>
                </c:pt>
                <c:pt idx="5">
                  <c:v>113.52214836891038</c:v>
                </c:pt>
                <c:pt idx="6">
                  <c:v>118.76854464167906</c:v>
                </c:pt>
                <c:pt idx="7">
                  <c:v>121.43695247622007</c:v>
                </c:pt>
                <c:pt idx="8">
                  <c:v>124.94002681670051</c:v>
                </c:pt>
                <c:pt idx="9">
                  <c:v>127.35854299712057</c:v>
                </c:pt>
                <c:pt idx="10">
                  <c:v>131.25514622050142</c:v>
                </c:pt>
                <c:pt idx="11">
                  <c:v>135.93756730702447</c:v>
                </c:pt>
                <c:pt idx="12">
                  <c:v>138.2670119145169</c:v>
                </c:pt>
                <c:pt idx="13">
                  <c:v>139.80867257642041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EIL!$N$5</c:f>
              <c:strCache>
                <c:ptCount val="1"/>
                <c:pt idx="0">
                  <c:v>Nación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EIL!$P$7:$P$20</c:f>
              <c:numCache>
                <c:formatCode>General</c:formatCode>
                <c:ptCount val="14"/>
                <c:pt idx="2">
                  <c:v>90.32444168352508</c:v>
                </c:pt>
                <c:pt idx="3">
                  <c:v>91.216278421362077</c:v>
                </c:pt>
                <c:pt idx="4">
                  <c:v>99.141217740105958</c:v>
                </c:pt>
                <c:pt idx="5">
                  <c:v>106.28097777063735</c:v>
                </c:pt>
                <c:pt idx="6">
                  <c:v>113.27034421446589</c:v>
                </c:pt>
                <c:pt idx="7">
                  <c:v>118.42055256789034</c:v>
                </c:pt>
                <c:pt idx="8">
                  <c:v>123.44560201110079</c:v>
                </c:pt>
                <c:pt idx="9">
                  <c:v>119.80231035119731</c:v>
                </c:pt>
                <c:pt idx="10">
                  <c:v>120.74787434799566</c:v>
                </c:pt>
                <c:pt idx="11">
                  <c:v>124.68707397498821</c:v>
                </c:pt>
                <c:pt idx="12">
                  <c:v>127.57498246886227</c:v>
                </c:pt>
                <c:pt idx="13">
                  <c:v>127.66540669482015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6548608"/>
        <c:axId val="146550144"/>
      </c:lineChart>
      <c:catAx>
        <c:axId val="1465486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550144"/>
        <c:crosses val="autoZero"/>
        <c:auto val="1"/>
        <c:lblAlgn val="ctr"/>
        <c:lblOffset val="100"/>
        <c:noMultiLvlLbl val="0"/>
      </c:catAx>
      <c:valAx>
        <c:axId val="146550144"/>
        <c:scaling>
          <c:orientation val="minMax"/>
          <c:min val="4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654860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accent3">
        <a:lumMod val="60000"/>
        <a:lumOff val="40000"/>
      </a:schemeClr>
    </a:solidFill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 sz="1800" b="1" i="0" u="none" strike="noStrike" baseline="0">
                <a:effectLst/>
              </a:rPr>
              <a:t>Servicios financieros y a las empresas</a:t>
            </a:r>
            <a:r>
              <a:rPr lang="es-AR" sz="1800" b="1" i="0" u="none" strike="noStrike" baseline="0"/>
              <a:t> </a:t>
            </a:r>
            <a:endParaRPr lang="es-AR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EIL!$B$5</c:f>
              <c:strCache>
                <c:ptCount val="1"/>
                <c:pt idx="0">
                  <c:v>Gran Rosario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EIL!$F$7:$F$20</c:f>
              <c:numCache>
                <c:formatCode>General</c:formatCode>
                <c:ptCount val="14"/>
                <c:pt idx="0">
                  <c:v>103.62924288436761</c:v>
                </c:pt>
                <c:pt idx="1">
                  <c:v>101.03374626091509</c:v>
                </c:pt>
                <c:pt idx="2">
                  <c:v>84.761960282528975</c:v>
                </c:pt>
                <c:pt idx="3">
                  <c:v>83.841451246135804</c:v>
                </c:pt>
                <c:pt idx="4">
                  <c:v>91.233697037817123</c:v>
                </c:pt>
                <c:pt idx="5">
                  <c:v>95.337776120132432</c:v>
                </c:pt>
                <c:pt idx="6">
                  <c:v>95.703984875583032</c:v>
                </c:pt>
                <c:pt idx="7">
                  <c:v>100.64066232845619</c:v>
                </c:pt>
                <c:pt idx="8">
                  <c:v>106.48139836515327</c:v>
                </c:pt>
                <c:pt idx="9">
                  <c:v>105.31818246408847</c:v>
                </c:pt>
                <c:pt idx="10">
                  <c:v>103.96175660973438</c:v>
                </c:pt>
                <c:pt idx="11">
                  <c:v>105.2853167259904</c:v>
                </c:pt>
                <c:pt idx="12">
                  <c:v>94.873396919608396</c:v>
                </c:pt>
                <c:pt idx="13">
                  <c:v>89.05698930226005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EIL!$H$5</c:f>
              <c:strCache>
                <c:ptCount val="1"/>
                <c:pt idx="0">
                  <c:v>Gran Córdoba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EIL!$L$7:$L$20</c:f>
              <c:numCache>
                <c:formatCode>General</c:formatCode>
                <c:ptCount val="14"/>
                <c:pt idx="0">
                  <c:v>102.57894788365388</c:v>
                </c:pt>
                <c:pt idx="1">
                  <c:v>101.09032226523559</c:v>
                </c:pt>
                <c:pt idx="2">
                  <c:v>75.780847953199242</c:v>
                </c:pt>
                <c:pt idx="3">
                  <c:v>74.768192689308236</c:v>
                </c:pt>
                <c:pt idx="4">
                  <c:v>90.800632574859634</c:v>
                </c:pt>
                <c:pt idx="5">
                  <c:v>98.658788829426001</c:v>
                </c:pt>
                <c:pt idx="6">
                  <c:v>104.63590641835364</c:v>
                </c:pt>
                <c:pt idx="7">
                  <c:v>111.95893895842514</c:v>
                </c:pt>
                <c:pt idx="8">
                  <c:v>112.78194669819932</c:v>
                </c:pt>
                <c:pt idx="9">
                  <c:v>108.4683079232651</c:v>
                </c:pt>
                <c:pt idx="10">
                  <c:v>116.46299280980438</c:v>
                </c:pt>
                <c:pt idx="11">
                  <c:v>129.98839409676177</c:v>
                </c:pt>
                <c:pt idx="12">
                  <c:v>126.04090377472671</c:v>
                </c:pt>
                <c:pt idx="13">
                  <c:v>125.56958759654275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EIL!$N$5</c:f>
              <c:strCache>
                <c:ptCount val="1"/>
                <c:pt idx="0">
                  <c:v>Nación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EIL!$R$7:$R$20</c:f>
              <c:numCache>
                <c:formatCode>General</c:formatCode>
                <c:ptCount val="14"/>
                <c:pt idx="2">
                  <c:v>89.269099946938127</c:v>
                </c:pt>
                <c:pt idx="3">
                  <c:v>86.916797399329042</c:v>
                </c:pt>
                <c:pt idx="4">
                  <c:v>89.890427437799048</c:v>
                </c:pt>
                <c:pt idx="5">
                  <c:v>98.544293135171344</c:v>
                </c:pt>
                <c:pt idx="6">
                  <c:v>108.36707169815033</c:v>
                </c:pt>
                <c:pt idx="7">
                  <c:v>117.72302882430134</c:v>
                </c:pt>
                <c:pt idx="8">
                  <c:v>124.44333022042055</c:v>
                </c:pt>
                <c:pt idx="9">
                  <c:v>122.26234595068543</c:v>
                </c:pt>
                <c:pt idx="10">
                  <c:v>125.65779112684707</c:v>
                </c:pt>
                <c:pt idx="11">
                  <c:v>132.370475437517</c:v>
                </c:pt>
                <c:pt idx="12">
                  <c:v>129.29921318308402</c:v>
                </c:pt>
                <c:pt idx="13">
                  <c:v>127.30639989579888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6302848"/>
        <c:axId val="146304384"/>
      </c:lineChart>
      <c:catAx>
        <c:axId val="1463028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304384"/>
        <c:crosses val="autoZero"/>
        <c:auto val="1"/>
        <c:lblAlgn val="ctr"/>
        <c:lblOffset val="100"/>
        <c:noMultiLvlLbl val="0"/>
      </c:catAx>
      <c:valAx>
        <c:axId val="146304384"/>
        <c:scaling>
          <c:orientation val="minMax"/>
          <c:min val="6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630284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accent4">
        <a:lumMod val="20000"/>
        <a:lumOff val="80000"/>
      </a:schemeClr>
    </a:solidFill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 sz="1600" b="1" i="0" u="none" strike="noStrike" baseline="0">
                <a:effectLst/>
              </a:rPr>
              <a:t>Servicios comunales, sociales y personales</a:t>
            </a:r>
            <a:r>
              <a:rPr lang="es-AR" sz="1600" b="1" i="0" u="none" strike="noStrike" baseline="0"/>
              <a:t> </a:t>
            </a:r>
            <a:endParaRPr lang="es-AR" sz="1600"/>
          </a:p>
        </c:rich>
      </c:tx>
      <c:layout>
        <c:manualLayout>
          <c:xMode val="edge"/>
          <c:yMode val="edge"/>
          <c:x val="0.10852765789213589"/>
          <c:y val="2.5757625124445651E-2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EIL!$B$5</c:f>
              <c:strCache>
                <c:ptCount val="1"/>
                <c:pt idx="0">
                  <c:v>Gran Rosario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EIL!$F$7:$F$20</c:f>
              <c:numCache>
                <c:formatCode>General</c:formatCode>
                <c:ptCount val="14"/>
                <c:pt idx="0">
                  <c:v>103.62924288436761</c:v>
                </c:pt>
                <c:pt idx="1">
                  <c:v>101.03374626091509</c:v>
                </c:pt>
                <c:pt idx="2">
                  <c:v>84.761960282528975</c:v>
                </c:pt>
                <c:pt idx="3">
                  <c:v>83.841451246135804</c:v>
                </c:pt>
                <c:pt idx="4">
                  <c:v>91.233697037817123</c:v>
                </c:pt>
                <c:pt idx="5">
                  <c:v>95.337776120132432</c:v>
                </c:pt>
                <c:pt idx="6">
                  <c:v>95.703984875583032</c:v>
                </c:pt>
                <c:pt idx="7">
                  <c:v>100.64066232845619</c:v>
                </c:pt>
                <c:pt idx="8">
                  <c:v>106.48139836515327</c:v>
                </c:pt>
                <c:pt idx="9">
                  <c:v>105.31818246408847</c:v>
                </c:pt>
                <c:pt idx="10">
                  <c:v>103.96175660973438</c:v>
                </c:pt>
                <c:pt idx="11">
                  <c:v>105.2853167259904</c:v>
                </c:pt>
                <c:pt idx="12">
                  <c:v>94.873396919608396</c:v>
                </c:pt>
                <c:pt idx="13">
                  <c:v>89.05698930226005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EIL!$H$5</c:f>
              <c:strCache>
                <c:ptCount val="1"/>
                <c:pt idx="0">
                  <c:v>Gran Córdoba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EIL!$L$7:$L$20</c:f>
              <c:numCache>
                <c:formatCode>General</c:formatCode>
                <c:ptCount val="14"/>
                <c:pt idx="0">
                  <c:v>102.57894788365388</c:v>
                </c:pt>
                <c:pt idx="1">
                  <c:v>101.09032226523559</c:v>
                </c:pt>
                <c:pt idx="2">
                  <c:v>75.780847953199242</c:v>
                </c:pt>
                <c:pt idx="3">
                  <c:v>74.768192689308236</c:v>
                </c:pt>
                <c:pt idx="4">
                  <c:v>90.800632574859634</c:v>
                </c:pt>
                <c:pt idx="5">
                  <c:v>98.658788829426001</c:v>
                </c:pt>
                <c:pt idx="6">
                  <c:v>104.63590641835364</c:v>
                </c:pt>
                <c:pt idx="7">
                  <c:v>111.95893895842514</c:v>
                </c:pt>
                <c:pt idx="8">
                  <c:v>112.78194669819932</c:v>
                </c:pt>
                <c:pt idx="9">
                  <c:v>108.4683079232651</c:v>
                </c:pt>
                <c:pt idx="10">
                  <c:v>116.46299280980438</c:v>
                </c:pt>
                <c:pt idx="11">
                  <c:v>129.98839409676177</c:v>
                </c:pt>
                <c:pt idx="12">
                  <c:v>126.04090377472671</c:v>
                </c:pt>
                <c:pt idx="13">
                  <c:v>125.56958759654275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EIL!$N$5</c:f>
              <c:strCache>
                <c:ptCount val="1"/>
                <c:pt idx="0">
                  <c:v>Nación</c:v>
                </c:pt>
              </c:strCache>
            </c:strRef>
          </c:tx>
          <c:marker>
            <c:symbol val="none"/>
          </c:marker>
          <c:cat>
            <c:strRef>
              <c:f>EIL!$A$7:$A$20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EIL!$R$7:$R$20</c:f>
              <c:numCache>
                <c:formatCode>General</c:formatCode>
                <c:ptCount val="14"/>
                <c:pt idx="2">
                  <c:v>89.269099946938127</c:v>
                </c:pt>
                <c:pt idx="3">
                  <c:v>86.916797399329042</c:v>
                </c:pt>
                <c:pt idx="4">
                  <c:v>89.890427437799048</c:v>
                </c:pt>
                <c:pt idx="5">
                  <c:v>98.544293135171344</c:v>
                </c:pt>
                <c:pt idx="6">
                  <c:v>108.36707169815033</c:v>
                </c:pt>
                <c:pt idx="7">
                  <c:v>117.72302882430134</c:v>
                </c:pt>
                <c:pt idx="8">
                  <c:v>124.44333022042055</c:v>
                </c:pt>
                <c:pt idx="9">
                  <c:v>122.26234595068543</c:v>
                </c:pt>
                <c:pt idx="10">
                  <c:v>125.65779112684707</c:v>
                </c:pt>
                <c:pt idx="11">
                  <c:v>132.370475437517</c:v>
                </c:pt>
                <c:pt idx="12">
                  <c:v>129.29921318308402</c:v>
                </c:pt>
                <c:pt idx="13">
                  <c:v>127.30639989579888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6396288"/>
        <c:axId val="146397824"/>
      </c:lineChart>
      <c:catAx>
        <c:axId val="1463962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397824"/>
        <c:crosses val="autoZero"/>
        <c:auto val="1"/>
        <c:lblAlgn val="ctr"/>
        <c:lblOffset val="100"/>
        <c:noMultiLvlLbl val="0"/>
      </c:catAx>
      <c:valAx>
        <c:axId val="146397824"/>
        <c:scaling>
          <c:orientation val="minMax"/>
          <c:min val="6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639628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accent2">
        <a:lumMod val="20000"/>
        <a:lumOff val="80000"/>
      </a:schemeClr>
    </a:solidFill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/>
              <a:t>Estructura</a:t>
            </a:r>
            <a:r>
              <a:rPr lang="en-US" dirty="0"/>
              <a:t> sectorial del </a:t>
            </a:r>
            <a:r>
              <a:rPr lang="en-US" dirty="0" err="1"/>
              <a:t>empleo</a:t>
            </a:r>
            <a:r>
              <a:rPr lang="en-US" dirty="0"/>
              <a:t> en </a:t>
            </a:r>
            <a:r>
              <a:rPr lang="en-US" dirty="0" smtClean="0"/>
              <a:t>GR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IV </a:t>
            </a:r>
            <a:r>
              <a:rPr lang="en-US" dirty="0" err="1" smtClean="0"/>
              <a:t>trimestre</a:t>
            </a:r>
            <a:r>
              <a:rPr lang="en-US" dirty="0" smtClean="0"/>
              <a:t> 2012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555555555555561E-2"/>
          <c:y val="0.17171296296296301"/>
          <c:w val="0.96944444444444466"/>
          <c:h val="0.31613043161271515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EmpleoporSectores_Trim!$A$29:$A$43</c:f>
              <c:strCache>
                <c:ptCount val="15"/>
                <c:pt idx="0">
                  <c:v>A-AGRICULTURA,GANADERIA,CAZA, SILVICULTURA y PESCA</c:v>
                </c:pt>
                <c:pt idx="1">
                  <c:v>B-EXPLOTACIÓN DE MINAS Y CANTERAS</c:v>
                </c:pt>
                <c:pt idx="2">
                  <c:v>C-INDUSTRIA MANUFACTURERA</c:v>
                </c:pt>
                <c:pt idx="3">
                  <c:v>D-SUMINISTRO DE ELECTRICIDAD, GAS, VAPOR Y AIRE ACONDICIONADO</c:v>
                </c:pt>
                <c:pt idx="4">
                  <c:v>E-SUMINISTRO DE AGUA y  ACTIVIDADES DE SANEAMIENTO</c:v>
                </c:pt>
                <c:pt idx="5">
                  <c:v>F-CONSTRUCCION</c:v>
                </c:pt>
                <c:pt idx="6">
                  <c:v>G-COMERCIO AL POR MAYOR Y  MENOR; REPARACION DE VEHICULOS</c:v>
                </c:pt>
                <c:pt idx="7">
                  <c:v>H-TRANSPORTE Y ALMACENAMIENTO</c:v>
                </c:pt>
                <c:pt idx="8">
                  <c:v>I-ALOJAMIENTO Y SERVICIOS DE COMIDA</c:v>
                </c:pt>
                <c:pt idx="9">
                  <c:v>J-INFORMACIÓN Y COMUNICACIÓN</c:v>
                </c:pt>
                <c:pt idx="10">
                  <c:v>K-ACTIVIDADES FINANCIERAS Y DE SEGUROS</c:v>
                </c:pt>
                <c:pt idx="11">
                  <c:v>L-ACTIVIDADES INMOBILIARIAS</c:v>
                </c:pt>
                <c:pt idx="12">
                  <c:v>M-ACTIVIDADES PROFESIONALES, CIENTÍFICAS Y TÉCNICAS</c:v>
                </c:pt>
                <c:pt idx="13">
                  <c:v>N-ACTIVIDADES ADMNISTRATIVAS Y SERVICIOS DE APOYO</c:v>
                </c:pt>
                <c:pt idx="14">
                  <c:v>O-ADMINISTRACIÓN PÚBLICA, SALUD, EDUCCIÓN y OTROS</c:v>
                </c:pt>
              </c:strCache>
            </c:strRef>
          </c:cat>
          <c:val>
            <c:numRef>
              <c:f>EmpleoporSectores_Trim!$AL$29:$AL$43</c:f>
              <c:numCache>
                <c:formatCode>0%</c:formatCode>
                <c:ptCount val="15"/>
                <c:pt idx="0">
                  <c:v>1.1699375276077499E-2</c:v>
                </c:pt>
                <c:pt idx="1">
                  <c:v>6.4726086055044284E-4</c:v>
                </c:pt>
                <c:pt idx="2">
                  <c:v>0.15274274535964449</c:v>
                </c:pt>
                <c:pt idx="3">
                  <c:v>8.2683518286471511E-3</c:v>
                </c:pt>
                <c:pt idx="4">
                  <c:v>2.2428760738850981E-3</c:v>
                </c:pt>
                <c:pt idx="5">
                  <c:v>0.10627879093834798</c:v>
                </c:pt>
                <c:pt idx="6">
                  <c:v>0.18611904912151023</c:v>
                </c:pt>
                <c:pt idx="7">
                  <c:v>5.9690432619062671E-2</c:v>
                </c:pt>
                <c:pt idx="8">
                  <c:v>3.9161986495866732E-2</c:v>
                </c:pt>
                <c:pt idx="9">
                  <c:v>1.8507333519638694E-2</c:v>
                </c:pt>
                <c:pt idx="10">
                  <c:v>2.8894157524182142E-2</c:v>
                </c:pt>
                <c:pt idx="11">
                  <c:v>2.3149942756177386E-3</c:v>
                </c:pt>
                <c:pt idx="12">
                  <c:v>5.4555616655698719E-2</c:v>
                </c:pt>
                <c:pt idx="13">
                  <c:v>2.8897763434268777E-2</c:v>
                </c:pt>
                <c:pt idx="14">
                  <c:v>0.29997926601700198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6752843394575685E-2"/>
          <c:y val="0.54339895013123352"/>
          <c:w val="0.94316076115485559"/>
          <c:h val="0.428823272090988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Comercio</a:t>
            </a:r>
          </a:p>
        </c:rich>
      </c:tx>
      <c:layout>
        <c:manualLayout>
          <c:xMode val="edge"/>
          <c:yMode val="edge"/>
          <c:x val="0.37881830386543186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2275673014556674E-2"/>
          <c:y val="0.11020312879259227"/>
          <c:w val="0.85083570236382156"/>
          <c:h val="0.824185398871664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'Demanda Gumas x Sector'!$D$3</c:f>
              <c:strCache>
                <c:ptCount val="1"/>
                <c:pt idx="0">
                  <c:v>Santa Fe como % de Región Centro</c:v>
                </c:pt>
              </c:strCache>
            </c:strRef>
          </c:tx>
          <c:invertIfNegative val="0"/>
          <c:cat>
            <c:numRef>
              <c:f>'Demanda Gumas x Sector'!$A$8:$A$15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'Demanda Gumas x Sector'!$G$8:$G$15</c:f>
              <c:numCache>
                <c:formatCode>0.00%</c:formatCode>
                <c:ptCount val="8"/>
                <c:pt idx="0">
                  <c:v>0.2609122685385793</c:v>
                </c:pt>
                <c:pt idx="1">
                  <c:v>0.22774761995690018</c:v>
                </c:pt>
                <c:pt idx="2">
                  <c:v>0.39651207795460286</c:v>
                </c:pt>
                <c:pt idx="3">
                  <c:v>0.57367189424419174</c:v>
                </c:pt>
                <c:pt idx="4">
                  <c:v>0.53747955660548863</c:v>
                </c:pt>
                <c:pt idx="5">
                  <c:v>0.52730996813837061</c:v>
                </c:pt>
                <c:pt idx="6">
                  <c:v>0.52078454332552693</c:v>
                </c:pt>
                <c:pt idx="7">
                  <c:v>0.5089382123575289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879616"/>
        <c:axId val="146881152"/>
        <c:axId val="0"/>
      </c:bar3DChart>
      <c:catAx>
        <c:axId val="146879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881152"/>
        <c:crosses val="autoZero"/>
        <c:auto val="1"/>
        <c:lblAlgn val="ctr"/>
        <c:lblOffset val="100"/>
        <c:noMultiLvlLbl val="0"/>
      </c:catAx>
      <c:valAx>
        <c:axId val="146881152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8796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/>
              <a:t>Industria</a:t>
            </a:r>
            <a:r>
              <a:rPr lang="en-US" dirty="0"/>
              <a:t> </a:t>
            </a:r>
            <a:r>
              <a:rPr lang="en-US" dirty="0" err="1"/>
              <a:t>Química</a:t>
            </a:r>
            <a:r>
              <a:rPr lang="en-US" dirty="0"/>
              <a:t> y </a:t>
            </a:r>
            <a:r>
              <a:rPr lang="en-US" dirty="0" err="1"/>
              <a:t>Petroquímica</a:t>
            </a:r>
            <a:endParaRPr lang="en-US" dirty="0"/>
          </a:p>
        </c:rich>
      </c:tx>
      <c:layout>
        <c:manualLayout>
          <c:xMode val="edge"/>
          <c:yMode val="edge"/>
          <c:x val="0.25129651816471044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369721738312677E-2"/>
          <c:y val="0.10890016912198208"/>
          <c:w val="0.87923507510157506"/>
          <c:h val="0.8262640996969906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'Demanda Gumas x Sector'!$D$3</c:f>
              <c:strCache>
                <c:ptCount val="1"/>
                <c:pt idx="0">
                  <c:v>Santa Fe como % de Región Centro</c:v>
                </c:pt>
              </c:strCache>
            </c:strRef>
          </c:tx>
          <c:invertIfNegative val="0"/>
          <c:cat>
            <c:numRef>
              <c:f>'Demanda Gumas x Sector'!$A$4:$A$15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'Demanda Gumas x Sector'!$M$4:$M$15</c:f>
              <c:numCache>
                <c:formatCode>0.00%</c:formatCode>
                <c:ptCount val="12"/>
                <c:pt idx="0">
                  <c:v>0.6174248504951958</c:v>
                </c:pt>
                <c:pt idx="1">
                  <c:v>0.59858427101097755</c:v>
                </c:pt>
                <c:pt idx="2">
                  <c:v>0.6036238604505183</c:v>
                </c:pt>
                <c:pt idx="3">
                  <c:v>0.62708617936698341</c:v>
                </c:pt>
                <c:pt idx="4">
                  <c:v>0.57437505128707578</c:v>
                </c:pt>
                <c:pt idx="5">
                  <c:v>0.48168155755111924</c:v>
                </c:pt>
                <c:pt idx="6">
                  <c:v>0.54668105688892299</c:v>
                </c:pt>
                <c:pt idx="7">
                  <c:v>0.54382154302641861</c:v>
                </c:pt>
                <c:pt idx="8">
                  <c:v>0.5932354343845867</c:v>
                </c:pt>
                <c:pt idx="9">
                  <c:v>0.60236504690971671</c:v>
                </c:pt>
                <c:pt idx="10">
                  <c:v>0.59557657493298832</c:v>
                </c:pt>
                <c:pt idx="11">
                  <c:v>0.58472409980131801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901632"/>
        <c:axId val="146907520"/>
        <c:axId val="0"/>
      </c:bar3DChart>
      <c:catAx>
        <c:axId val="146901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907520"/>
        <c:crosses val="autoZero"/>
        <c:auto val="1"/>
        <c:lblAlgn val="ctr"/>
        <c:lblOffset val="100"/>
        <c:noMultiLvlLbl val="0"/>
      </c:catAx>
      <c:valAx>
        <c:axId val="146907520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9016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/>
              <a:t>Industria Alimenticia</a:t>
            </a:r>
          </a:p>
        </c:rich>
      </c:tx>
      <c:layout>
        <c:manualLayout>
          <c:xMode val="edge"/>
          <c:yMode val="edge"/>
          <c:x val="0.28145208164615315"/>
          <c:y val="3.099236579126114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5693291384393332E-2"/>
          <c:y val="0.11195236025202551"/>
          <c:w val="0.8702654304414813"/>
          <c:h val="0.821394730088565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'Demanda Gumas x Sector'!$D$3</c:f>
              <c:strCache>
                <c:ptCount val="1"/>
                <c:pt idx="0">
                  <c:v>Santa Fe como % de Región Centro</c:v>
                </c:pt>
              </c:strCache>
            </c:strRef>
          </c:tx>
          <c:invertIfNegative val="0"/>
          <c:cat>
            <c:numRef>
              <c:f>'Demanda Gumas x Sector'!$A$8:$A$15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'Demanda Gumas x Sector'!$D$8:$D$15</c:f>
              <c:numCache>
                <c:formatCode>0.00%</c:formatCode>
                <c:ptCount val="8"/>
                <c:pt idx="0">
                  <c:v>0.28099344959297595</c:v>
                </c:pt>
                <c:pt idx="1">
                  <c:v>0.30484445884640332</c:v>
                </c:pt>
                <c:pt idx="2">
                  <c:v>0.25486964124467915</c:v>
                </c:pt>
                <c:pt idx="3">
                  <c:v>0.13451224002945938</c:v>
                </c:pt>
                <c:pt idx="4">
                  <c:v>0.16163374837272079</c:v>
                </c:pt>
                <c:pt idx="5">
                  <c:v>0.17174173959351724</c:v>
                </c:pt>
                <c:pt idx="6">
                  <c:v>0.16991601109717647</c:v>
                </c:pt>
                <c:pt idx="7">
                  <c:v>0.16659389207099382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936192"/>
        <c:axId val="146937728"/>
        <c:axId val="0"/>
      </c:bar3DChart>
      <c:catAx>
        <c:axId val="146936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937728"/>
        <c:crosses val="autoZero"/>
        <c:auto val="1"/>
        <c:lblAlgn val="ctr"/>
        <c:lblOffset val="100"/>
        <c:noMultiLvlLbl val="0"/>
      </c:catAx>
      <c:valAx>
        <c:axId val="146937728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9361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Aceites y Molinos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2275673014556674E-2"/>
          <c:y val="0.11020312879259227"/>
          <c:w val="0.85083570236382156"/>
          <c:h val="0.8241853988716642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'Demanda Gumas x Sector'!$J$3</c:f>
              <c:strCache>
                <c:ptCount val="1"/>
                <c:pt idx="0">
                  <c:v>Santa Fe como % de Región Centro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numRef>
              <c:f>'Demanda Gumas x Sector'!$A$4:$A$15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'Demanda Gumas x Sector'!$J$4:$J$15</c:f>
              <c:numCache>
                <c:formatCode>0.00%</c:formatCode>
                <c:ptCount val="12"/>
                <c:pt idx="0">
                  <c:v>0.9518115889582095</c:v>
                </c:pt>
                <c:pt idx="1">
                  <c:v>0.95515481055731177</c:v>
                </c:pt>
                <c:pt idx="2">
                  <c:v>0.95429997452870075</c:v>
                </c:pt>
                <c:pt idx="3">
                  <c:v>0.96106368882707849</c:v>
                </c:pt>
                <c:pt idx="4">
                  <c:v>0.96406069832911512</c:v>
                </c:pt>
                <c:pt idx="5">
                  <c:v>0.95551734728732429</c:v>
                </c:pt>
                <c:pt idx="6">
                  <c:v>0.95384340710433346</c:v>
                </c:pt>
                <c:pt idx="7">
                  <c:v>0.95704916375578364</c:v>
                </c:pt>
                <c:pt idx="8">
                  <c:v>0.962435523528411</c:v>
                </c:pt>
                <c:pt idx="9">
                  <c:v>0.96108163704752381</c:v>
                </c:pt>
                <c:pt idx="10">
                  <c:v>0.95871557368754912</c:v>
                </c:pt>
                <c:pt idx="11">
                  <c:v>0.95710165068986686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970496"/>
        <c:axId val="146972032"/>
        <c:axId val="0"/>
      </c:bar3DChart>
      <c:catAx>
        <c:axId val="146970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972032"/>
        <c:crosses val="autoZero"/>
        <c:auto val="1"/>
        <c:lblAlgn val="ctr"/>
        <c:lblOffset val="100"/>
        <c:noMultiLvlLbl val="0"/>
      </c:catAx>
      <c:valAx>
        <c:axId val="146972032"/>
        <c:scaling>
          <c:orientation val="minMax"/>
          <c:min val="0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9704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Aceitera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industrias'!$B$7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industrias'!$B$8:$B$21</c:f>
              <c:numCache>
                <c:formatCode>#,##0</c:formatCode>
                <c:ptCount val="14"/>
                <c:pt idx="0">
                  <c:v>290127</c:v>
                </c:pt>
                <c:pt idx="1">
                  <c:v>317338</c:v>
                </c:pt>
                <c:pt idx="2">
                  <c:v>343945</c:v>
                </c:pt>
                <c:pt idx="3">
                  <c:v>387761</c:v>
                </c:pt>
                <c:pt idx="4">
                  <c:v>355549</c:v>
                </c:pt>
                <c:pt idx="5">
                  <c:v>449087</c:v>
                </c:pt>
                <c:pt idx="6">
                  <c:v>565491</c:v>
                </c:pt>
                <c:pt idx="7">
                  <c:v>489443</c:v>
                </c:pt>
                <c:pt idx="8">
                  <c:v>463898</c:v>
                </c:pt>
                <c:pt idx="9">
                  <c:v>571514</c:v>
                </c:pt>
                <c:pt idx="10">
                  <c:v>648543</c:v>
                </c:pt>
                <c:pt idx="11">
                  <c:v>678489</c:v>
                </c:pt>
                <c:pt idx="12">
                  <c:v>581224</c:v>
                </c:pt>
                <c:pt idx="13">
                  <c:v>343121</c:v>
                </c:pt>
              </c:numCache>
            </c:numRef>
          </c:val>
        </c:ser>
        <c:ser>
          <c:idx val="1"/>
          <c:order val="1"/>
          <c:tx>
            <c:strRef>
              <c:f>'Gas x grandes industrias'!$C$7</c:f>
              <c:strCache>
                <c:ptCount val="1"/>
                <c:pt idx="0">
                  <c:v>Región Centro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industrias'!$C$8:$C$21</c:f>
              <c:numCache>
                <c:formatCode>#,##0</c:formatCode>
                <c:ptCount val="14"/>
                <c:pt idx="0">
                  <c:v>346660</c:v>
                </c:pt>
                <c:pt idx="1">
                  <c:v>361789</c:v>
                </c:pt>
                <c:pt idx="2">
                  <c:v>385038</c:v>
                </c:pt>
                <c:pt idx="3">
                  <c:v>436193</c:v>
                </c:pt>
                <c:pt idx="4">
                  <c:v>396187</c:v>
                </c:pt>
                <c:pt idx="5">
                  <c:v>483829</c:v>
                </c:pt>
                <c:pt idx="6">
                  <c:v>595192</c:v>
                </c:pt>
                <c:pt idx="7">
                  <c:v>515986</c:v>
                </c:pt>
                <c:pt idx="8">
                  <c:v>480800</c:v>
                </c:pt>
                <c:pt idx="9">
                  <c:v>591351</c:v>
                </c:pt>
                <c:pt idx="10">
                  <c:v>668018</c:v>
                </c:pt>
                <c:pt idx="11">
                  <c:v>700265</c:v>
                </c:pt>
                <c:pt idx="12">
                  <c:v>597166</c:v>
                </c:pt>
                <c:pt idx="13">
                  <c:v>359232</c:v>
                </c:pt>
              </c:numCache>
            </c:numRef>
          </c:val>
        </c:ser>
        <c:ser>
          <c:idx val="2"/>
          <c:order val="2"/>
          <c:tx>
            <c:strRef>
              <c:f>'Gas x grandes industrias'!$D$7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industrias'!$D$8:$D$21</c:f>
              <c:numCache>
                <c:formatCode>#,##0</c:formatCode>
                <c:ptCount val="14"/>
                <c:pt idx="0">
                  <c:v>409288</c:v>
                </c:pt>
                <c:pt idx="1">
                  <c:v>441022</c:v>
                </c:pt>
                <c:pt idx="2">
                  <c:v>462826</c:v>
                </c:pt>
                <c:pt idx="3">
                  <c:v>521950</c:v>
                </c:pt>
                <c:pt idx="4">
                  <c:v>480375</c:v>
                </c:pt>
                <c:pt idx="5">
                  <c:v>565518</c:v>
                </c:pt>
                <c:pt idx="6">
                  <c:v>675587</c:v>
                </c:pt>
                <c:pt idx="7">
                  <c:v>590063</c:v>
                </c:pt>
                <c:pt idx="8">
                  <c:v>554271</c:v>
                </c:pt>
                <c:pt idx="9">
                  <c:v>658656</c:v>
                </c:pt>
                <c:pt idx="10">
                  <c:v>727950</c:v>
                </c:pt>
                <c:pt idx="11">
                  <c:v>757872</c:v>
                </c:pt>
                <c:pt idx="12">
                  <c:v>653909</c:v>
                </c:pt>
                <c:pt idx="13">
                  <c:v>389832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990976"/>
        <c:axId val="146992512"/>
        <c:axId val="0"/>
      </c:bar3DChart>
      <c:catAx>
        <c:axId val="1469909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992512"/>
        <c:crosses val="autoZero"/>
        <c:auto val="1"/>
        <c:lblAlgn val="ctr"/>
        <c:lblOffset val="100"/>
        <c:noMultiLvlLbl val="0"/>
      </c:catAx>
      <c:valAx>
        <c:axId val="14699251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469909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Aceitera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5690976745952241E-2"/>
          <c:y val="0.1292434282684885"/>
          <c:w val="0.7205503703229077"/>
          <c:h val="0.7499267785437316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industrias'!$F$7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industrias'!$F$8:$F$21</c:f>
              <c:numCache>
                <c:formatCode>0.00%</c:formatCode>
                <c:ptCount val="14"/>
                <c:pt idx="0">
                  <c:v>0.70885782138738529</c:v>
                </c:pt>
                <c:pt idx="1">
                  <c:v>0.71955140559881403</c:v>
                </c:pt>
                <c:pt idx="2">
                  <c:v>0.74314105084848381</c:v>
                </c:pt>
                <c:pt idx="3">
                  <c:v>0.74290832455216049</c:v>
                </c:pt>
                <c:pt idx="4">
                  <c:v>0.74014884205048215</c:v>
                </c:pt>
                <c:pt idx="5">
                  <c:v>0.79411619081974338</c:v>
                </c:pt>
                <c:pt idx="6">
                  <c:v>0.83703653267454881</c:v>
                </c:pt>
                <c:pt idx="7">
                  <c:v>0.82947583563111094</c:v>
                </c:pt>
                <c:pt idx="8">
                  <c:v>0.83695159948833731</c:v>
                </c:pt>
                <c:pt idx="9">
                  <c:v>0.86769725015789811</c:v>
                </c:pt>
                <c:pt idx="10">
                  <c:v>0.8909169585823199</c:v>
                </c:pt>
                <c:pt idx="11">
                  <c:v>0.89525539932864651</c:v>
                </c:pt>
                <c:pt idx="12">
                  <c:v>0.88884538980194439</c:v>
                </c:pt>
                <c:pt idx="13">
                  <c:v>0.88017658888957262</c:v>
                </c:pt>
              </c:numCache>
            </c:numRef>
          </c:val>
        </c:ser>
        <c:ser>
          <c:idx val="1"/>
          <c:order val="1"/>
          <c:tx>
            <c:strRef>
              <c:f>'Gas x grandes industrias'!$G$7</c:f>
              <c:strCache>
                <c:ptCount val="1"/>
                <c:pt idx="0">
                  <c:v>Participación % de la Región Centro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industrias'!$G$8:$G$21</c:f>
              <c:numCache>
                <c:formatCode>0.00%</c:formatCode>
                <c:ptCount val="14"/>
                <c:pt idx="0">
                  <c:v>0.84698305349778191</c:v>
                </c:pt>
                <c:pt idx="1">
                  <c:v>0.82034229584918661</c:v>
                </c:pt>
                <c:pt idx="2">
                  <c:v>0.83192819763798953</c:v>
                </c:pt>
                <c:pt idx="3">
                  <c:v>0.83569882172621901</c:v>
                </c:pt>
                <c:pt idx="4">
                  <c:v>0.82474525110590713</c:v>
                </c:pt>
                <c:pt idx="5">
                  <c:v>0.8555501327986027</c:v>
                </c:pt>
                <c:pt idx="6">
                  <c:v>0.88099978241144372</c:v>
                </c:pt>
                <c:pt idx="7">
                  <c:v>0.87445916791935752</c:v>
                </c:pt>
                <c:pt idx="8">
                  <c:v>0.86744570796595888</c:v>
                </c:pt>
                <c:pt idx="9">
                  <c:v>0.89781464072292627</c:v>
                </c:pt>
                <c:pt idx="10">
                  <c:v>0.91767016965450954</c:v>
                </c:pt>
                <c:pt idx="11">
                  <c:v>0.9239884835433958</c:v>
                </c:pt>
                <c:pt idx="12">
                  <c:v>0.91322492885095596</c:v>
                </c:pt>
                <c:pt idx="13">
                  <c:v>0.92150464815612876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7039744"/>
        <c:axId val="147041280"/>
        <c:axId val="0"/>
      </c:bar3DChart>
      <c:catAx>
        <c:axId val="147039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7041280"/>
        <c:crosses val="autoZero"/>
        <c:auto val="1"/>
        <c:lblAlgn val="ctr"/>
        <c:lblOffset val="100"/>
        <c:noMultiLvlLbl val="0"/>
      </c:catAx>
      <c:valAx>
        <c:axId val="147041280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70397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933548336572702"/>
          <c:y val="3.1295249469310775E-2"/>
          <c:w val="0.30645271333789059"/>
          <c:h val="0.1663731762052878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Alimenticia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industrias'!$H$7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industrias'!$H$8:$H$21</c:f>
              <c:numCache>
                <c:formatCode>#,##0</c:formatCode>
                <c:ptCount val="14"/>
                <c:pt idx="0">
                  <c:v>59691</c:v>
                </c:pt>
                <c:pt idx="1">
                  <c:v>60882</c:v>
                </c:pt>
                <c:pt idx="2">
                  <c:v>57512</c:v>
                </c:pt>
                <c:pt idx="3">
                  <c:v>56751</c:v>
                </c:pt>
                <c:pt idx="4">
                  <c:v>59357</c:v>
                </c:pt>
                <c:pt idx="5">
                  <c:v>64080</c:v>
                </c:pt>
                <c:pt idx="6">
                  <c:v>75522</c:v>
                </c:pt>
                <c:pt idx="7">
                  <c:v>62915</c:v>
                </c:pt>
                <c:pt idx="8">
                  <c:v>73162</c:v>
                </c:pt>
                <c:pt idx="9">
                  <c:v>72495</c:v>
                </c:pt>
                <c:pt idx="10">
                  <c:v>75602</c:v>
                </c:pt>
                <c:pt idx="11">
                  <c:v>81864</c:v>
                </c:pt>
                <c:pt idx="12">
                  <c:v>78881</c:v>
                </c:pt>
                <c:pt idx="13">
                  <c:v>42763</c:v>
                </c:pt>
              </c:numCache>
            </c:numRef>
          </c:val>
        </c:ser>
        <c:ser>
          <c:idx val="1"/>
          <c:order val="1"/>
          <c:tx>
            <c:strRef>
              <c:f>'Gas x grandes industrias'!$I$7</c:f>
              <c:strCache>
                <c:ptCount val="1"/>
                <c:pt idx="0">
                  <c:v>Región Centro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industrias'!$I$8:$I$21</c:f>
              <c:numCache>
                <c:formatCode>#,##0</c:formatCode>
                <c:ptCount val="14"/>
                <c:pt idx="0">
                  <c:v>180191</c:v>
                </c:pt>
                <c:pt idx="1">
                  <c:v>184283</c:v>
                </c:pt>
                <c:pt idx="2">
                  <c:v>182227</c:v>
                </c:pt>
                <c:pt idx="3">
                  <c:v>190775</c:v>
                </c:pt>
                <c:pt idx="4">
                  <c:v>198701</c:v>
                </c:pt>
                <c:pt idx="5">
                  <c:v>199521</c:v>
                </c:pt>
                <c:pt idx="6">
                  <c:v>222761</c:v>
                </c:pt>
                <c:pt idx="7">
                  <c:v>200539</c:v>
                </c:pt>
                <c:pt idx="8">
                  <c:v>218578</c:v>
                </c:pt>
                <c:pt idx="9">
                  <c:v>220302</c:v>
                </c:pt>
                <c:pt idx="10">
                  <c:v>215684</c:v>
                </c:pt>
                <c:pt idx="11">
                  <c:v>231586</c:v>
                </c:pt>
                <c:pt idx="12">
                  <c:v>212926</c:v>
                </c:pt>
                <c:pt idx="13">
                  <c:v>114190</c:v>
                </c:pt>
              </c:numCache>
            </c:numRef>
          </c:val>
        </c:ser>
        <c:ser>
          <c:idx val="2"/>
          <c:order val="2"/>
          <c:tx>
            <c:strRef>
              <c:f>'Gas x grandes industrias'!$J$7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industrias'!$J$8:$J$21</c:f>
              <c:numCache>
                <c:formatCode>#,##0</c:formatCode>
                <c:ptCount val="14"/>
                <c:pt idx="0">
                  <c:v>682880</c:v>
                </c:pt>
                <c:pt idx="1">
                  <c:v>679704</c:v>
                </c:pt>
                <c:pt idx="2">
                  <c:v>621047</c:v>
                </c:pt>
                <c:pt idx="3">
                  <c:v>574332</c:v>
                </c:pt>
                <c:pt idx="4">
                  <c:v>650285</c:v>
                </c:pt>
                <c:pt idx="5">
                  <c:v>681578</c:v>
                </c:pt>
                <c:pt idx="6">
                  <c:v>779163</c:v>
                </c:pt>
                <c:pt idx="7">
                  <c:v>717974</c:v>
                </c:pt>
                <c:pt idx="8">
                  <c:v>745142</c:v>
                </c:pt>
                <c:pt idx="9">
                  <c:v>724780</c:v>
                </c:pt>
                <c:pt idx="10">
                  <c:v>672802</c:v>
                </c:pt>
                <c:pt idx="11">
                  <c:v>760799</c:v>
                </c:pt>
                <c:pt idx="12">
                  <c:v>735386</c:v>
                </c:pt>
                <c:pt idx="13">
                  <c:v>394849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622336"/>
        <c:axId val="146623872"/>
        <c:axId val="0"/>
      </c:bar3DChart>
      <c:catAx>
        <c:axId val="146622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623872"/>
        <c:crosses val="autoZero"/>
        <c:auto val="1"/>
        <c:lblAlgn val="ctr"/>
        <c:lblOffset val="100"/>
        <c:noMultiLvlLbl val="0"/>
      </c:catAx>
      <c:valAx>
        <c:axId val="14662387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466223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Alimenticia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07744674560218"/>
          <c:y val="0.13123606774859239"/>
          <c:w val="0.84747412282025947"/>
          <c:h val="0.7499128793004410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industrias'!$F$7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industrias'!$L$8:$L$21</c:f>
              <c:numCache>
                <c:formatCode>0.00%</c:formatCode>
                <c:ptCount val="14"/>
                <c:pt idx="0">
                  <c:v>8.7410672446110518E-2</c:v>
                </c:pt>
                <c:pt idx="1">
                  <c:v>8.9571342819815727E-2</c:v>
                </c:pt>
                <c:pt idx="2">
                  <c:v>9.260490751907674E-2</c:v>
                </c:pt>
                <c:pt idx="3">
                  <c:v>9.8812185286558996E-2</c:v>
                </c:pt>
                <c:pt idx="4">
                  <c:v>9.1278439453470445E-2</c:v>
                </c:pt>
                <c:pt idx="5">
                  <c:v>9.4017119097153962E-2</c:v>
                </c:pt>
                <c:pt idx="6">
                  <c:v>9.6927087143511698E-2</c:v>
                </c:pt>
                <c:pt idx="7">
                  <c:v>8.7628521367069098E-2</c:v>
                </c:pt>
                <c:pt idx="8">
                  <c:v>9.8185312329730517E-2</c:v>
                </c:pt>
                <c:pt idx="9">
                  <c:v>0.1000234553933607</c:v>
                </c:pt>
                <c:pt idx="10">
                  <c:v>0.11236886929587003</c:v>
                </c:pt>
                <c:pt idx="11">
                  <c:v>0.10760266509288262</c:v>
                </c:pt>
                <c:pt idx="12">
                  <c:v>0.10726475619606576</c:v>
                </c:pt>
                <c:pt idx="13">
                  <c:v>0.10830216107929867</c:v>
                </c:pt>
              </c:numCache>
            </c:numRef>
          </c:val>
        </c:ser>
        <c:ser>
          <c:idx val="1"/>
          <c:order val="1"/>
          <c:tx>
            <c:strRef>
              <c:f>'Gas x grandes industrias'!$G$7</c:f>
              <c:strCache>
                <c:ptCount val="1"/>
                <c:pt idx="0">
                  <c:v>Participación % de la Región Centro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industrias'!$M$8:$M$21</c:f>
              <c:numCache>
                <c:formatCode>0.00%</c:formatCode>
                <c:ptCount val="14"/>
                <c:pt idx="0">
                  <c:v>0.26386920103092781</c:v>
                </c:pt>
                <c:pt idx="1">
                  <c:v>0.27112242976354434</c:v>
                </c:pt>
                <c:pt idx="2">
                  <c:v>0.29341901659616743</c:v>
                </c:pt>
                <c:pt idx="3">
                  <c:v>0.33216850184214047</c:v>
                </c:pt>
                <c:pt idx="4">
                  <c:v>0.30555986990319645</c:v>
                </c:pt>
                <c:pt idx="5">
                  <c:v>0.29273392040236029</c:v>
                </c:pt>
                <c:pt idx="6">
                  <c:v>0.28589781598972247</c:v>
                </c:pt>
                <c:pt idx="7">
                  <c:v>0.27931234278678618</c:v>
                </c:pt>
                <c:pt idx="8">
                  <c:v>0.29333737730526555</c:v>
                </c:pt>
                <c:pt idx="9">
                  <c:v>0.30395706283286</c:v>
                </c:pt>
                <c:pt idx="10">
                  <c:v>0.3205757414514227</c:v>
                </c:pt>
                <c:pt idx="11">
                  <c:v>0.30439840220610181</c:v>
                </c:pt>
                <c:pt idx="12">
                  <c:v>0.28954317868439161</c:v>
                </c:pt>
                <c:pt idx="13">
                  <c:v>0.28919916221137693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5041024"/>
        <c:axId val="95042560"/>
        <c:axId val="0"/>
      </c:bar3DChart>
      <c:catAx>
        <c:axId val="95041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5042560"/>
        <c:crosses val="autoZero"/>
        <c:auto val="1"/>
        <c:lblAlgn val="ctr"/>
        <c:lblOffset val="100"/>
        <c:noMultiLvlLbl val="0"/>
      </c:catAx>
      <c:valAx>
        <c:axId val="95042560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950410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736781703731262"/>
          <c:y val="1.1334654735571797E-2"/>
          <c:w val="0.33161397185515157"/>
          <c:h val="0.18816892304571509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Automotriz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industrias'!$N$7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industrias'!$N$8:$N$21</c:f>
              <c:numCache>
                <c:formatCode>#,##0</c:formatCode>
                <c:ptCount val="14"/>
                <c:pt idx="0">
                  <c:v>10455</c:v>
                </c:pt>
                <c:pt idx="1">
                  <c:v>9818</c:v>
                </c:pt>
                <c:pt idx="2">
                  <c:v>10270</c:v>
                </c:pt>
                <c:pt idx="3">
                  <c:v>9998</c:v>
                </c:pt>
                <c:pt idx="4">
                  <c:v>8165</c:v>
                </c:pt>
                <c:pt idx="5">
                  <c:v>9673</c:v>
                </c:pt>
                <c:pt idx="6">
                  <c:v>10728</c:v>
                </c:pt>
                <c:pt idx="7">
                  <c:v>11290</c:v>
                </c:pt>
                <c:pt idx="8">
                  <c:v>9972</c:v>
                </c:pt>
                <c:pt idx="9">
                  <c:v>8439</c:v>
                </c:pt>
                <c:pt idx="10">
                  <c:v>7849</c:v>
                </c:pt>
                <c:pt idx="11">
                  <c:v>6250</c:v>
                </c:pt>
                <c:pt idx="12">
                  <c:v>6417</c:v>
                </c:pt>
                <c:pt idx="13">
                  <c:v>3758</c:v>
                </c:pt>
              </c:numCache>
            </c:numRef>
          </c:val>
        </c:ser>
        <c:ser>
          <c:idx val="1"/>
          <c:order val="1"/>
          <c:tx>
            <c:strRef>
              <c:f>'Gas x grandes industrias'!$O$7</c:f>
              <c:strCache>
                <c:ptCount val="1"/>
                <c:pt idx="0">
                  <c:v>Región Centro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industrias'!$O$8:$O$21</c:f>
              <c:numCache>
                <c:formatCode>#,##0</c:formatCode>
                <c:ptCount val="14"/>
                <c:pt idx="0">
                  <c:v>40130</c:v>
                </c:pt>
                <c:pt idx="1">
                  <c:v>27264</c:v>
                </c:pt>
                <c:pt idx="2">
                  <c:v>18959</c:v>
                </c:pt>
                <c:pt idx="3">
                  <c:v>18941</c:v>
                </c:pt>
                <c:pt idx="4">
                  <c:v>18266</c:v>
                </c:pt>
                <c:pt idx="5">
                  <c:v>20234</c:v>
                </c:pt>
                <c:pt idx="6">
                  <c:v>21385</c:v>
                </c:pt>
                <c:pt idx="7">
                  <c:v>22483</c:v>
                </c:pt>
                <c:pt idx="8">
                  <c:v>22955</c:v>
                </c:pt>
                <c:pt idx="9">
                  <c:v>17813</c:v>
                </c:pt>
                <c:pt idx="10">
                  <c:v>20582</c:v>
                </c:pt>
                <c:pt idx="11">
                  <c:v>20292</c:v>
                </c:pt>
                <c:pt idx="12">
                  <c:v>18274</c:v>
                </c:pt>
                <c:pt idx="13">
                  <c:v>10231</c:v>
                </c:pt>
              </c:numCache>
            </c:numRef>
          </c:val>
        </c:ser>
        <c:ser>
          <c:idx val="2"/>
          <c:order val="2"/>
          <c:tx>
            <c:strRef>
              <c:f>'Gas x grandes industrias'!$P$7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industrias'!$P$8:$P$21</c:f>
              <c:numCache>
                <c:formatCode>#,##0</c:formatCode>
                <c:ptCount val="14"/>
                <c:pt idx="0">
                  <c:v>74967</c:v>
                </c:pt>
                <c:pt idx="1">
                  <c:v>54802</c:v>
                </c:pt>
                <c:pt idx="2">
                  <c:v>40039</c:v>
                </c:pt>
                <c:pt idx="3">
                  <c:v>41750</c:v>
                </c:pt>
                <c:pt idx="4">
                  <c:v>41590</c:v>
                </c:pt>
                <c:pt idx="5">
                  <c:v>50412</c:v>
                </c:pt>
                <c:pt idx="6">
                  <c:v>56927</c:v>
                </c:pt>
                <c:pt idx="7">
                  <c:v>58392</c:v>
                </c:pt>
                <c:pt idx="8">
                  <c:v>67790</c:v>
                </c:pt>
                <c:pt idx="9">
                  <c:v>53390</c:v>
                </c:pt>
                <c:pt idx="10">
                  <c:v>60892</c:v>
                </c:pt>
                <c:pt idx="11">
                  <c:v>65386</c:v>
                </c:pt>
                <c:pt idx="12">
                  <c:v>60624</c:v>
                </c:pt>
                <c:pt idx="13">
                  <c:v>35377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347904"/>
        <c:axId val="146349440"/>
        <c:axId val="0"/>
      </c:bar3DChart>
      <c:catAx>
        <c:axId val="146347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349440"/>
        <c:crosses val="autoZero"/>
        <c:auto val="1"/>
        <c:lblAlgn val="ctr"/>
        <c:lblOffset val="100"/>
        <c:noMultiLvlLbl val="0"/>
      </c:catAx>
      <c:valAx>
        <c:axId val="14634944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463479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Automotriz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333613179467258E-2"/>
          <c:y val="0.13092976709576934"/>
          <c:w val="0.72284304601374405"/>
          <c:h val="0.7504965743901146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industrias'!$F$7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industrias'!$R$8:$R$21</c:f>
              <c:numCache>
                <c:formatCode>0.00%</c:formatCode>
                <c:ptCount val="14"/>
                <c:pt idx="0">
                  <c:v>0.1394613629997199</c:v>
                </c:pt>
                <c:pt idx="1">
                  <c:v>0.17915404547279304</c:v>
                </c:pt>
                <c:pt idx="2">
                  <c:v>0.25649991258522925</c:v>
                </c:pt>
                <c:pt idx="3">
                  <c:v>0.23947305389221574</c:v>
                </c:pt>
                <c:pt idx="4">
                  <c:v>0.19632123106515989</c:v>
                </c:pt>
                <c:pt idx="5">
                  <c:v>0.19187891771800356</c:v>
                </c:pt>
                <c:pt idx="6">
                  <c:v>0.18845187696523621</c:v>
                </c:pt>
                <c:pt idx="7">
                  <c:v>0.19334840389094407</c:v>
                </c:pt>
                <c:pt idx="8">
                  <c:v>0.14710134238088221</c:v>
                </c:pt>
                <c:pt idx="9">
                  <c:v>0.15806330773553112</c:v>
                </c:pt>
                <c:pt idx="10">
                  <c:v>0.1289003481573936</c:v>
                </c:pt>
                <c:pt idx="11">
                  <c:v>9.5586211115529326E-2</c:v>
                </c:pt>
                <c:pt idx="12">
                  <c:v>0.10584916864608077</c:v>
                </c:pt>
                <c:pt idx="13">
                  <c:v>0.10622720976905908</c:v>
                </c:pt>
              </c:numCache>
            </c:numRef>
          </c:val>
        </c:ser>
        <c:ser>
          <c:idx val="1"/>
          <c:order val="1"/>
          <c:tx>
            <c:strRef>
              <c:f>'Gas x grandes industrias'!$G$7</c:f>
              <c:strCache>
                <c:ptCount val="1"/>
                <c:pt idx="0">
                  <c:v>Participación % de la Región Centro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industrias'!$S$8:$S$21</c:f>
              <c:numCache>
                <c:formatCode>0.00%</c:formatCode>
                <c:ptCount val="14"/>
                <c:pt idx="0">
                  <c:v>0.53530219963450587</c:v>
                </c:pt>
                <c:pt idx="1">
                  <c:v>0.49750009123754646</c:v>
                </c:pt>
                <c:pt idx="2">
                  <c:v>0.47351332450860412</c:v>
                </c:pt>
                <c:pt idx="3">
                  <c:v>0.45367664670658675</c:v>
                </c:pt>
                <c:pt idx="4">
                  <c:v>0.43919211348881942</c:v>
                </c:pt>
                <c:pt idx="5">
                  <c:v>0.4013726890422919</c:v>
                </c:pt>
                <c:pt idx="6">
                  <c:v>0.37565654258963238</c:v>
                </c:pt>
                <c:pt idx="7">
                  <c:v>0.38503562131798896</c:v>
                </c:pt>
                <c:pt idx="8">
                  <c:v>0.33861926537837472</c:v>
                </c:pt>
                <c:pt idx="9">
                  <c:v>0.33363925828806895</c:v>
                </c:pt>
                <c:pt idx="10">
                  <c:v>0.33800827694935343</c:v>
                </c:pt>
                <c:pt idx="11">
                  <c:v>0.31034166335301167</c:v>
                </c:pt>
                <c:pt idx="12">
                  <c:v>0.30143177619424683</c:v>
                </c:pt>
                <c:pt idx="13">
                  <c:v>0.28919919721853177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5118848"/>
        <c:axId val="95120384"/>
        <c:axId val="0"/>
      </c:bar3DChart>
      <c:catAx>
        <c:axId val="95118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5120384"/>
        <c:crosses val="autoZero"/>
        <c:auto val="1"/>
        <c:lblAlgn val="ctr"/>
        <c:lblOffset val="100"/>
        <c:noMultiLvlLbl val="0"/>
      </c:catAx>
      <c:valAx>
        <c:axId val="9512038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951188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453096657643981"/>
          <c:y val="0.16805665027466868"/>
          <c:w val="0.32873119294967762"/>
          <c:h val="0.1877297429867674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Siderurgica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industrias'!$T$7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industrias'!$T$8:$T$21</c:f>
              <c:numCache>
                <c:formatCode>#,##0</c:formatCode>
                <c:ptCount val="14"/>
                <c:pt idx="0">
                  <c:v>359680</c:v>
                </c:pt>
                <c:pt idx="1">
                  <c:v>297415</c:v>
                </c:pt>
                <c:pt idx="2">
                  <c:v>345660</c:v>
                </c:pt>
                <c:pt idx="3">
                  <c:v>365348</c:v>
                </c:pt>
                <c:pt idx="4">
                  <c:v>377385</c:v>
                </c:pt>
                <c:pt idx="5">
                  <c:v>373458</c:v>
                </c:pt>
                <c:pt idx="6">
                  <c:v>404362</c:v>
                </c:pt>
                <c:pt idx="7">
                  <c:v>387222</c:v>
                </c:pt>
                <c:pt idx="8">
                  <c:v>378620</c:v>
                </c:pt>
                <c:pt idx="9">
                  <c:v>220874</c:v>
                </c:pt>
                <c:pt idx="10">
                  <c:v>317297</c:v>
                </c:pt>
                <c:pt idx="11">
                  <c:v>358286</c:v>
                </c:pt>
                <c:pt idx="12">
                  <c:v>351172</c:v>
                </c:pt>
                <c:pt idx="13">
                  <c:v>225387</c:v>
                </c:pt>
              </c:numCache>
            </c:numRef>
          </c:val>
        </c:ser>
        <c:ser>
          <c:idx val="2"/>
          <c:order val="1"/>
          <c:tx>
            <c:strRef>
              <c:f>'Gas x grandes industrias'!$U$7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industrias'!$U$8:$U$21</c:f>
              <c:numCache>
                <c:formatCode>#,##0</c:formatCode>
                <c:ptCount val="14"/>
                <c:pt idx="0">
                  <c:v>1206860</c:v>
                </c:pt>
                <c:pt idx="1">
                  <c:v>1077843</c:v>
                </c:pt>
                <c:pt idx="2">
                  <c:v>1184641</c:v>
                </c:pt>
                <c:pt idx="3">
                  <c:v>1336263</c:v>
                </c:pt>
                <c:pt idx="4">
                  <c:v>1350755</c:v>
                </c:pt>
                <c:pt idx="5">
                  <c:v>1406456</c:v>
                </c:pt>
                <c:pt idx="6">
                  <c:v>1386181</c:v>
                </c:pt>
                <c:pt idx="7">
                  <c:v>1313194</c:v>
                </c:pt>
                <c:pt idx="8">
                  <c:v>1304905</c:v>
                </c:pt>
                <c:pt idx="9">
                  <c:v>924968</c:v>
                </c:pt>
                <c:pt idx="10">
                  <c:v>1241122</c:v>
                </c:pt>
                <c:pt idx="11">
                  <c:v>1287572</c:v>
                </c:pt>
                <c:pt idx="12">
                  <c:v>1207283</c:v>
                </c:pt>
                <c:pt idx="13">
                  <c:v>689380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744448"/>
        <c:axId val="146745984"/>
        <c:axId val="0"/>
      </c:bar3DChart>
      <c:catAx>
        <c:axId val="1467444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745984"/>
        <c:crosses val="autoZero"/>
        <c:auto val="1"/>
        <c:lblAlgn val="ctr"/>
        <c:lblOffset val="100"/>
        <c:noMultiLvlLbl val="0"/>
      </c:catAx>
      <c:valAx>
        <c:axId val="14674598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467444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Siderurgica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20008362098577"/>
          <c:y val="0.13092976709576934"/>
          <c:w val="0.81402882812368105"/>
          <c:h val="0.7504965743901146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industrias'!$F$7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industrias'!$V$8:$V$21</c:f>
              <c:numCache>
                <c:formatCode>0.00%</c:formatCode>
                <c:ptCount val="14"/>
                <c:pt idx="0">
                  <c:v>0.29802959746780938</c:v>
                </c:pt>
                <c:pt idx="1">
                  <c:v>0.27593536349913672</c:v>
                </c:pt>
                <c:pt idx="2">
                  <c:v>0.29178459972261672</c:v>
                </c:pt>
                <c:pt idx="3">
                  <c:v>0.27341024932966079</c:v>
                </c:pt>
                <c:pt idx="4">
                  <c:v>0.27938819401001691</c:v>
                </c:pt>
                <c:pt idx="5">
                  <c:v>0.2655312359576128</c:v>
                </c:pt>
                <c:pt idx="6">
                  <c:v>0.29170937994388918</c:v>
                </c:pt>
                <c:pt idx="7">
                  <c:v>0.29487036949605344</c:v>
                </c:pt>
                <c:pt idx="8">
                  <c:v>0.29015139033109683</c:v>
                </c:pt>
                <c:pt idx="9">
                  <c:v>0.23879096357928073</c:v>
                </c:pt>
                <c:pt idx="10">
                  <c:v>0.2556533523698718</c:v>
                </c:pt>
                <c:pt idx="11">
                  <c:v>0.27826482713199735</c:v>
                </c:pt>
                <c:pt idx="12">
                  <c:v>0.29087794659578581</c:v>
                </c:pt>
                <c:pt idx="13">
                  <c:v>0.32694159969827991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788352"/>
        <c:axId val="146789888"/>
        <c:axId val="0"/>
      </c:bar3DChart>
      <c:catAx>
        <c:axId val="14678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789888"/>
        <c:crosses val="autoZero"/>
        <c:auto val="1"/>
        <c:lblAlgn val="ctr"/>
        <c:lblOffset val="100"/>
        <c:noMultiLvlLbl val="0"/>
      </c:catAx>
      <c:valAx>
        <c:axId val="146789888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7883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5528906254399251"/>
          <c:y val="0.14653324065414791"/>
          <c:w val="0.33630576140145452"/>
          <c:h val="9.3864871493383781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Química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industrias'!$W$7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industrias'!$W$8:$W$21</c:f>
              <c:numCache>
                <c:formatCode>#,##0</c:formatCode>
                <c:ptCount val="14"/>
                <c:pt idx="0">
                  <c:v>110439</c:v>
                </c:pt>
                <c:pt idx="1">
                  <c:v>90532</c:v>
                </c:pt>
                <c:pt idx="2">
                  <c:v>112756</c:v>
                </c:pt>
                <c:pt idx="3">
                  <c:v>117731</c:v>
                </c:pt>
                <c:pt idx="4">
                  <c:v>104644</c:v>
                </c:pt>
                <c:pt idx="5">
                  <c:v>106210</c:v>
                </c:pt>
                <c:pt idx="6">
                  <c:v>97996</c:v>
                </c:pt>
                <c:pt idx="7">
                  <c:v>106473</c:v>
                </c:pt>
                <c:pt idx="8">
                  <c:v>104740</c:v>
                </c:pt>
                <c:pt idx="9">
                  <c:v>97579</c:v>
                </c:pt>
                <c:pt idx="10">
                  <c:v>97288</c:v>
                </c:pt>
                <c:pt idx="11">
                  <c:v>100471</c:v>
                </c:pt>
                <c:pt idx="12">
                  <c:v>100978</c:v>
                </c:pt>
                <c:pt idx="13">
                  <c:v>48016</c:v>
                </c:pt>
              </c:numCache>
            </c:numRef>
          </c:val>
        </c:ser>
        <c:ser>
          <c:idx val="1"/>
          <c:order val="1"/>
          <c:tx>
            <c:strRef>
              <c:f>'Gas x grandes industrias'!$X$7</c:f>
              <c:strCache>
                <c:ptCount val="1"/>
                <c:pt idx="0">
                  <c:v>Región Centro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industrias'!$X$8:$X$21</c:f>
              <c:numCache>
                <c:formatCode>#,##0</c:formatCode>
                <c:ptCount val="14"/>
                <c:pt idx="0">
                  <c:v>131423</c:v>
                </c:pt>
                <c:pt idx="1">
                  <c:v>112494</c:v>
                </c:pt>
                <c:pt idx="2">
                  <c:v>136591</c:v>
                </c:pt>
                <c:pt idx="3">
                  <c:v>144066</c:v>
                </c:pt>
                <c:pt idx="4">
                  <c:v>131136</c:v>
                </c:pt>
                <c:pt idx="5">
                  <c:v>135173</c:v>
                </c:pt>
                <c:pt idx="6">
                  <c:v>130334</c:v>
                </c:pt>
                <c:pt idx="7">
                  <c:v>139326</c:v>
                </c:pt>
                <c:pt idx="8">
                  <c:v>137970</c:v>
                </c:pt>
                <c:pt idx="9">
                  <c:v>130214</c:v>
                </c:pt>
                <c:pt idx="10">
                  <c:v>132147</c:v>
                </c:pt>
                <c:pt idx="11">
                  <c:v>133877</c:v>
                </c:pt>
                <c:pt idx="12">
                  <c:v>134192</c:v>
                </c:pt>
                <c:pt idx="13">
                  <c:v>64998</c:v>
                </c:pt>
              </c:numCache>
            </c:numRef>
          </c:val>
        </c:ser>
        <c:ser>
          <c:idx val="2"/>
          <c:order val="2"/>
          <c:tx>
            <c:strRef>
              <c:f>'Gas x grandes industrias'!$Y$7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industrias'!$Y$8:$Y$21</c:f>
              <c:numCache>
                <c:formatCode>#,##0</c:formatCode>
                <c:ptCount val="14"/>
                <c:pt idx="0">
                  <c:v>570462</c:v>
                </c:pt>
                <c:pt idx="1">
                  <c:v>503612</c:v>
                </c:pt>
                <c:pt idx="2">
                  <c:v>536007</c:v>
                </c:pt>
                <c:pt idx="3">
                  <c:v>561098</c:v>
                </c:pt>
                <c:pt idx="4">
                  <c:v>551522</c:v>
                </c:pt>
                <c:pt idx="5">
                  <c:v>560065</c:v>
                </c:pt>
                <c:pt idx="6">
                  <c:v>567168</c:v>
                </c:pt>
                <c:pt idx="7">
                  <c:v>502555</c:v>
                </c:pt>
                <c:pt idx="8">
                  <c:v>519799</c:v>
                </c:pt>
                <c:pt idx="9">
                  <c:v>495114</c:v>
                </c:pt>
                <c:pt idx="10">
                  <c:v>455691</c:v>
                </c:pt>
                <c:pt idx="11">
                  <c:v>483427</c:v>
                </c:pt>
                <c:pt idx="12">
                  <c:v>501194</c:v>
                </c:pt>
                <c:pt idx="13">
                  <c:v>271977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5191424"/>
        <c:axId val="95192960"/>
        <c:axId val="0"/>
      </c:bar3DChart>
      <c:catAx>
        <c:axId val="951914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95192960"/>
        <c:crosses val="autoZero"/>
        <c:auto val="1"/>
        <c:lblAlgn val="ctr"/>
        <c:lblOffset val="100"/>
        <c:noMultiLvlLbl val="0"/>
      </c:catAx>
      <c:valAx>
        <c:axId val="9519296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9519142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Química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42726594355817"/>
          <c:y val="0.13029480759154372"/>
          <c:w val="0.8537447929219778"/>
          <c:h val="0.751706570977918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industrias'!$F$7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industrias'!$AA$8:$AA$21</c:f>
              <c:numCache>
                <c:formatCode>0.00%</c:formatCode>
                <c:ptCount val="14"/>
                <c:pt idx="0">
                  <c:v>0.19359571715556864</c:v>
                </c:pt>
                <c:pt idx="1">
                  <c:v>0.17976537493149503</c:v>
                </c:pt>
                <c:pt idx="2">
                  <c:v>0.21036292436479373</c:v>
                </c:pt>
                <c:pt idx="3">
                  <c:v>0.20982252654616484</c:v>
                </c:pt>
                <c:pt idx="4">
                  <c:v>0.18973676480720642</c:v>
                </c:pt>
                <c:pt idx="5">
                  <c:v>0.18963870265058519</c:v>
                </c:pt>
                <c:pt idx="6">
                  <c:v>0.17278125705258415</c:v>
                </c:pt>
                <c:pt idx="7">
                  <c:v>0.21186337813771636</c:v>
                </c:pt>
                <c:pt idx="8">
                  <c:v>0.20150096479600771</c:v>
                </c:pt>
                <c:pt idx="9">
                  <c:v>0.19708390390899869</c:v>
                </c:pt>
                <c:pt idx="10">
                  <c:v>0.21349554851862348</c:v>
                </c:pt>
                <c:pt idx="11">
                  <c:v>0.20783075831511272</c:v>
                </c:pt>
                <c:pt idx="12">
                  <c:v>0.20147487799135663</c:v>
                </c:pt>
                <c:pt idx="13">
                  <c:v>0.17654434014640963</c:v>
                </c:pt>
              </c:numCache>
            </c:numRef>
          </c:val>
        </c:ser>
        <c:ser>
          <c:idx val="1"/>
          <c:order val="1"/>
          <c:tx>
            <c:strRef>
              <c:f>'Gas x grandes industrias'!$G$7</c:f>
              <c:strCache>
                <c:ptCount val="1"/>
                <c:pt idx="0">
                  <c:v>Participación % de la Región Centro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industrias'!$AB$8:$AB$21</c:f>
              <c:numCache>
                <c:formatCode>0.00%</c:formatCode>
                <c:ptCount val="14"/>
                <c:pt idx="0">
                  <c:v>0.23037993766455953</c:v>
                </c:pt>
                <c:pt idx="1">
                  <c:v>0.22337434374081636</c:v>
                </c:pt>
                <c:pt idx="2">
                  <c:v>0.2548306272119582</c:v>
                </c:pt>
                <c:pt idx="3">
                  <c:v>0.25675728660590474</c:v>
                </c:pt>
                <c:pt idx="4">
                  <c:v>0.2377711133916689</c:v>
                </c:pt>
                <c:pt idx="5">
                  <c:v>0.2413523430316124</c:v>
                </c:pt>
                <c:pt idx="6">
                  <c:v>0.22979787294064538</c:v>
                </c:pt>
                <c:pt idx="7">
                  <c:v>0.27723532747659435</c:v>
                </c:pt>
                <c:pt idx="8">
                  <c:v>0.26542952179592511</c:v>
                </c:pt>
                <c:pt idx="9">
                  <c:v>0.26299801661839478</c:v>
                </c:pt>
                <c:pt idx="10">
                  <c:v>0.28999256074840202</c:v>
                </c:pt>
                <c:pt idx="11">
                  <c:v>0.27693322880186666</c:v>
                </c:pt>
                <c:pt idx="12">
                  <c:v>0.26774462583350955</c:v>
                </c:pt>
                <c:pt idx="13">
                  <c:v>0.23898344345293923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800640"/>
        <c:axId val="146802176"/>
        <c:axId val="0"/>
      </c:bar3DChart>
      <c:catAx>
        <c:axId val="146800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6802176"/>
        <c:crosses val="autoZero"/>
        <c:auto val="1"/>
        <c:lblAlgn val="ctr"/>
        <c:lblOffset val="100"/>
        <c:noMultiLvlLbl val="0"/>
      </c:catAx>
      <c:valAx>
        <c:axId val="146802176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68006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920130288732514"/>
          <c:y val="3.9611806152750138E-2"/>
          <c:w val="0.33420176308352767"/>
          <c:h val="0.18681932523242967"/>
        </c:manualLayout>
      </c:layout>
      <c:overlay val="0"/>
    </c:legend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Petroquímica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industrias'!$AC$7</c:f>
              <c:strCache>
                <c:ptCount val="1"/>
                <c:pt idx="0">
                  <c:v>Santa Fe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industrias'!$AC$8:$AC$21</c:f>
              <c:numCache>
                <c:formatCode>#,##0</c:formatCode>
                <c:ptCount val="14"/>
                <c:pt idx="0">
                  <c:v>131820</c:v>
                </c:pt>
                <c:pt idx="1">
                  <c:v>130973</c:v>
                </c:pt>
                <c:pt idx="2">
                  <c:v>136365</c:v>
                </c:pt>
                <c:pt idx="3">
                  <c:v>141673</c:v>
                </c:pt>
                <c:pt idx="4">
                  <c:v>142771</c:v>
                </c:pt>
                <c:pt idx="5">
                  <c:v>141596</c:v>
                </c:pt>
                <c:pt idx="6">
                  <c:v>150792</c:v>
                </c:pt>
                <c:pt idx="7">
                  <c:v>127387</c:v>
                </c:pt>
                <c:pt idx="8">
                  <c:v>126321</c:v>
                </c:pt>
                <c:pt idx="9">
                  <c:v>124980</c:v>
                </c:pt>
                <c:pt idx="10">
                  <c:v>118451</c:v>
                </c:pt>
                <c:pt idx="11">
                  <c:v>120029</c:v>
                </c:pt>
                <c:pt idx="12">
                  <c:v>118194</c:v>
                </c:pt>
                <c:pt idx="13">
                  <c:v>61572</c:v>
                </c:pt>
              </c:numCache>
            </c:numRef>
          </c:val>
        </c:ser>
        <c:ser>
          <c:idx val="1"/>
          <c:order val="1"/>
          <c:tx>
            <c:strRef>
              <c:f>'Gas x grandes industrias'!$AD$7</c:f>
              <c:strCache>
                <c:ptCount val="1"/>
                <c:pt idx="0">
                  <c:v>Región Centro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industrias'!$AD$8:$AD$21</c:f>
              <c:numCache>
                <c:formatCode>#,##0</c:formatCode>
                <c:ptCount val="14"/>
                <c:pt idx="0">
                  <c:v>189447</c:v>
                </c:pt>
                <c:pt idx="1">
                  <c:v>190726</c:v>
                </c:pt>
                <c:pt idx="2">
                  <c:v>195378</c:v>
                </c:pt>
                <c:pt idx="3">
                  <c:v>197454</c:v>
                </c:pt>
                <c:pt idx="4">
                  <c:v>198093</c:v>
                </c:pt>
                <c:pt idx="5">
                  <c:v>197179</c:v>
                </c:pt>
                <c:pt idx="6">
                  <c:v>210062</c:v>
                </c:pt>
                <c:pt idx="7">
                  <c:v>182224</c:v>
                </c:pt>
                <c:pt idx="8">
                  <c:v>179169</c:v>
                </c:pt>
                <c:pt idx="9">
                  <c:v>181127</c:v>
                </c:pt>
                <c:pt idx="10">
                  <c:v>172206</c:v>
                </c:pt>
                <c:pt idx="11">
                  <c:v>183529</c:v>
                </c:pt>
                <c:pt idx="12">
                  <c:v>179043</c:v>
                </c:pt>
                <c:pt idx="13">
                  <c:v>89882</c:v>
                </c:pt>
              </c:numCache>
            </c:numRef>
          </c:val>
        </c:ser>
        <c:ser>
          <c:idx val="2"/>
          <c:order val="2"/>
          <c:tx>
            <c:strRef>
              <c:f>'Gas x grandes industrias'!$AE$7</c:f>
              <c:strCache>
                <c:ptCount val="1"/>
                <c:pt idx="0">
                  <c:v>Total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industrias'!$AE$8:$AE$21</c:f>
              <c:numCache>
                <c:formatCode>#,##0</c:formatCode>
                <c:ptCount val="14"/>
                <c:pt idx="0">
                  <c:v>529942</c:v>
                </c:pt>
                <c:pt idx="1">
                  <c:v>604592</c:v>
                </c:pt>
                <c:pt idx="2">
                  <c:v>581965</c:v>
                </c:pt>
                <c:pt idx="3">
                  <c:v>592279</c:v>
                </c:pt>
                <c:pt idx="4">
                  <c:v>589256</c:v>
                </c:pt>
                <c:pt idx="5">
                  <c:v>658838</c:v>
                </c:pt>
                <c:pt idx="6">
                  <c:v>680776</c:v>
                </c:pt>
                <c:pt idx="7">
                  <c:v>664951</c:v>
                </c:pt>
                <c:pt idx="8">
                  <c:v>688367</c:v>
                </c:pt>
                <c:pt idx="9">
                  <c:v>677594</c:v>
                </c:pt>
                <c:pt idx="10">
                  <c:v>665276</c:v>
                </c:pt>
                <c:pt idx="11">
                  <c:v>709347</c:v>
                </c:pt>
                <c:pt idx="12">
                  <c:v>718306</c:v>
                </c:pt>
                <c:pt idx="13">
                  <c:v>428186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850176"/>
        <c:axId val="146851712"/>
        <c:axId val="0"/>
      </c:bar3DChart>
      <c:catAx>
        <c:axId val="1468501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6851712"/>
        <c:crosses val="autoZero"/>
        <c:auto val="1"/>
        <c:lblAlgn val="ctr"/>
        <c:lblOffset val="100"/>
        <c:noMultiLvlLbl val="0"/>
      </c:catAx>
      <c:valAx>
        <c:axId val="14685171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46850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Petroquímica</a:t>
            </a:r>
          </a:p>
        </c:rich>
      </c:tx>
      <c:layout>
        <c:manualLayout>
          <c:xMode val="edge"/>
          <c:yMode val="edge"/>
          <c:x val="0.24605505440116546"/>
          <c:y val="1.8579234706205493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4272659435582"/>
          <c:y val="0.13029480759154374"/>
          <c:w val="0.85374479292197802"/>
          <c:h val="0.751706570977918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'Gas x grandes industrias'!$AG$7</c:f>
              <c:strCache>
                <c:ptCount val="1"/>
                <c:pt idx="0">
                  <c:v>Participación % de Santa Fe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industrias'!$AG$8:$AG$21</c:f>
              <c:numCache>
                <c:formatCode>0.00%</c:formatCode>
                <c:ptCount val="14"/>
                <c:pt idx="0">
                  <c:v>0.24874420219571214</c:v>
                </c:pt>
                <c:pt idx="1">
                  <c:v>0.21663038875803856</c:v>
                </c:pt>
                <c:pt idx="2">
                  <c:v>0.23431821501293046</c:v>
                </c:pt>
                <c:pt idx="3">
                  <c:v>0.2391997690277724</c:v>
                </c:pt>
                <c:pt idx="4">
                  <c:v>0.24229027790977098</c:v>
                </c:pt>
                <c:pt idx="5">
                  <c:v>0.21491777948448645</c:v>
                </c:pt>
                <c:pt idx="6">
                  <c:v>0.22150017039378583</c:v>
                </c:pt>
                <c:pt idx="7">
                  <c:v>0.19157351443940973</c:v>
                </c:pt>
                <c:pt idx="8">
                  <c:v>0.18350821582092131</c:v>
                </c:pt>
                <c:pt idx="9">
                  <c:v>0.18444673358973093</c:v>
                </c:pt>
                <c:pt idx="10">
                  <c:v>0.1780479079359544</c:v>
                </c:pt>
                <c:pt idx="11">
                  <c:v>0.16921055562369333</c:v>
                </c:pt>
                <c:pt idx="12">
                  <c:v>0.16454547226390981</c:v>
                </c:pt>
                <c:pt idx="13">
                  <c:v>0.14379732172467113</c:v>
                </c:pt>
              </c:numCache>
            </c:numRef>
          </c:val>
        </c:ser>
        <c:ser>
          <c:idx val="1"/>
          <c:order val="1"/>
          <c:tx>
            <c:strRef>
              <c:f>'Gas x grandes industrias'!$AH$7</c:f>
              <c:strCache>
                <c:ptCount val="1"/>
                <c:pt idx="0">
                  <c:v>Participación % de la Región Centro en el país</c:v>
                </c:pt>
              </c:strCache>
            </c:strRef>
          </c:tx>
          <c:invertIfNegative val="0"/>
          <c:cat>
            <c:strRef>
              <c:f>'Gas x grandes industrias'!$A$8:$A$21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'Gas x grandes industrias'!$AH$8:$AH$21</c:f>
              <c:numCache>
                <c:formatCode>0.00%</c:formatCode>
                <c:ptCount val="14"/>
                <c:pt idx="0">
                  <c:v>0.35748629095259504</c:v>
                </c:pt>
                <c:pt idx="1">
                  <c:v>0.31546232831397064</c:v>
                </c:pt>
                <c:pt idx="2">
                  <c:v>0.33572122034830282</c:v>
                </c:pt>
                <c:pt idx="3">
                  <c:v>0.3333800455528565</c:v>
                </c:pt>
                <c:pt idx="4">
                  <c:v>0.33617476953989489</c:v>
                </c:pt>
                <c:pt idx="5">
                  <c:v>0.29928298003454606</c:v>
                </c:pt>
                <c:pt idx="6">
                  <c:v>0.30856258152461347</c:v>
                </c:pt>
                <c:pt idx="7">
                  <c:v>0.27404124514437905</c:v>
                </c:pt>
                <c:pt idx="8">
                  <c:v>0.26028121626980971</c:v>
                </c:pt>
                <c:pt idx="9">
                  <c:v>0.2673090375652678</c:v>
                </c:pt>
                <c:pt idx="10">
                  <c:v>0.25884895892832449</c:v>
                </c:pt>
                <c:pt idx="11">
                  <c:v>0.25872950756117935</c:v>
                </c:pt>
                <c:pt idx="12">
                  <c:v>0.24925728032342781</c:v>
                </c:pt>
                <c:pt idx="13">
                  <c:v>0.20991344882831309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7345408"/>
        <c:axId val="147346944"/>
        <c:axId val="0"/>
      </c:bar3DChart>
      <c:catAx>
        <c:axId val="147345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7346944"/>
        <c:crosses val="autoZero"/>
        <c:auto val="1"/>
        <c:lblAlgn val="ctr"/>
        <c:lblOffset val="100"/>
        <c:noMultiLvlLbl val="0"/>
      </c:catAx>
      <c:valAx>
        <c:axId val="14734694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73454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765318979443512"/>
          <c:y val="3.9611806152750152E-2"/>
          <c:w val="0.30574987617641736"/>
          <c:h val="0.18681932523242967"/>
        </c:manualLayout>
      </c:layout>
      <c:overlay val="0"/>
    </c:legend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Industria Química y Petroquímica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369721738312677E-2"/>
          <c:y val="0.10890016912198208"/>
          <c:w val="0.87923507510157506"/>
          <c:h val="0.8262640996969906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'Demanda Gumas x Sector'!$D$3</c:f>
              <c:strCache>
                <c:ptCount val="1"/>
                <c:pt idx="0">
                  <c:v>Santa Fe como % de Región Centro</c:v>
                </c:pt>
              </c:strCache>
            </c:strRef>
          </c:tx>
          <c:invertIfNegative val="0"/>
          <c:cat>
            <c:numRef>
              <c:f>'Demanda Gumas x Sector'!$A$4:$A$15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'Demanda Gumas x Sector'!$M$4:$M$15</c:f>
              <c:numCache>
                <c:formatCode>0.00%</c:formatCode>
                <c:ptCount val="12"/>
                <c:pt idx="0">
                  <c:v>0.6174248504951958</c:v>
                </c:pt>
                <c:pt idx="1">
                  <c:v>0.59858427101097755</c:v>
                </c:pt>
                <c:pt idx="2">
                  <c:v>0.6036238604505183</c:v>
                </c:pt>
                <c:pt idx="3">
                  <c:v>0.62708617936698341</c:v>
                </c:pt>
                <c:pt idx="4">
                  <c:v>0.57437505128707578</c:v>
                </c:pt>
                <c:pt idx="5">
                  <c:v>0.48168155755111924</c:v>
                </c:pt>
                <c:pt idx="6">
                  <c:v>0.54668105688892299</c:v>
                </c:pt>
                <c:pt idx="7">
                  <c:v>0.54382154302641861</c:v>
                </c:pt>
                <c:pt idx="8">
                  <c:v>0.5932354343845867</c:v>
                </c:pt>
                <c:pt idx="9">
                  <c:v>0.60236504690971671</c:v>
                </c:pt>
                <c:pt idx="10">
                  <c:v>0.59557657493298832</c:v>
                </c:pt>
                <c:pt idx="11">
                  <c:v>0.58472409980131801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7378176"/>
        <c:axId val="147379712"/>
        <c:axId val="0"/>
      </c:bar3DChart>
      <c:catAx>
        <c:axId val="147378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7379712"/>
        <c:crosses val="autoZero"/>
        <c:auto val="1"/>
        <c:lblAlgn val="ctr"/>
        <c:lblOffset val="100"/>
        <c:noMultiLvlLbl val="0"/>
      </c:catAx>
      <c:valAx>
        <c:axId val="147379712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473781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868774234613569"/>
          <c:y val="0.12847055160176787"/>
          <c:w val="0.26841151221323944"/>
          <c:h val="4.6800060891249814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87255-229C-4803-83D5-ECFF86B565A1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8EBBC-EAD7-42A1-9A8B-356E3B0D815E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53060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83460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2</a:t>
            </a:fld>
            <a:endParaRPr 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5</a:t>
            </a:fld>
            <a:endParaRPr lang="es-A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62375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16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49125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17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44358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47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5999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8EBBC-EAD7-42A1-9A8B-356E3B0D815E}" type="slidenum">
              <a:rPr lang="es-AR" smtClean="0"/>
              <a:pPr/>
              <a:t>55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819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3839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57192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601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0795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6748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8895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97837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3768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974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48195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124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E25FD76-2B77-4D59-95A3-6672558705AE}" type="datetimeFigureOut">
              <a:rPr lang="es-AR" smtClean="0"/>
              <a:pPr/>
              <a:t>11/10/2013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88308DD-D867-457C-8A41-99120B92ABD8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00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4630256"/>
            <a:ext cx="5829300" cy="1463040"/>
          </a:xfrm>
        </p:spPr>
        <p:txBody>
          <a:bodyPr>
            <a:normAutofit fontScale="90000"/>
          </a:bodyPr>
          <a:lstStyle/>
          <a:p>
            <a:r>
              <a:rPr lang="es-AR" dirty="0" smtClean="0"/>
              <a:t>Estructura productiva, Infraestructura y Desarrollo Regional</a:t>
            </a:r>
            <a:endParaRPr lang="es-AR" dirty="0"/>
          </a:p>
        </p:txBody>
      </p:sp>
      <p:sp>
        <p:nvSpPr>
          <p:cNvPr id="4" name="CuadroTexto 3"/>
          <p:cNvSpPr txBox="1"/>
          <p:nvPr/>
        </p:nvSpPr>
        <p:spPr>
          <a:xfrm>
            <a:off x="2302715" y="6211669"/>
            <a:ext cx="53010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/>
              <a:t>Dra. Ana Inés Navarro</a:t>
            </a:r>
          </a:p>
          <a:p>
            <a:pPr algn="ctr"/>
            <a:r>
              <a:rPr lang="es-AR" dirty="0" smtClean="0"/>
              <a:t>Universidad Austral-UNR- Fundación Banco Municipal </a:t>
            </a:r>
            <a:endParaRPr lang="es-A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116632"/>
            <a:ext cx="7290054" cy="1499616"/>
          </a:xfrm>
        </p:spPr>
        <p:txBody>
          <a:bodyPr>
            <a:normAutofit/>
          </a:bodyPr>
          <a:lstStyle/>
          <a:p>
            <a:r>
              <a:rPr lang="es-AR" sz="3600" dirty="0" smtClean="0"/>
              <a:t>Esquema de la presentación</a:t>
            </a:r>
            <a:endParaRPr lang="es-AR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096" y="1340768"/>
            <a:ext cx="7290055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AR" sz="2200" dirty="0" smtClean="0"/>
              <a:t> Dimensiones del impacto económico de la </a:t>
            </a:r>
            <a:r>
              <a:rPr lang="es-AR" sz="2200" dirty="0"/>
              <a:t>i</a:t>
            </a:r>
            <a:r>
              <a:rPr lang="es-AR" sz="2200" dirty="0" smtClean="0"/>
              <a:t>nversión en infraestructura.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200" dirty="0" smtClean="0"/>
              <a:t> Estructura Productiva de la Provincia de Santa Fe y del </a:t>
            </a:r>
            <a:r>
              <a:rPr lang="es-AR" sz="2200" dirty="0"/>
              <a:t>Á</a:t>
            </a:r>
            <a:r>
              <a:rPr lang="es-AR" sz="2200" dirty="0" smtClean="0"/>
              <a:t>rea Metropolitana Rosario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200" dirty="0" smtClean="0"/>
              <a:t>Producción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200" dirty="0" smtClean="0"/>
              <a:t>Empleo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200" dirty="0" smtClean="0"/>
              <a:t>Exportaciones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200" dirty="0" smtClean="0"/>
              <a:t> Demanda industrial de insumos energéticos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200" dirty="0" smtClean="0"/>
              <a:t> Infraestructura, competitividad y comercio exterior.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200" dirty="0"/>
              <a:t> R</a:t>
            </a:r>
            <a:r>
              <a:rPr lang="es-AR" sz="2200" dirty="0" smtClean="0"/>
              <a:t>eflexiones finales</a:t>
            </a:r>
          </a:p>
          <a:p>
            <a:pPr>
              <a:buFont typeface="Wingdings" panose="05000000000000000000" pitchFamily="2" charset="2"/>
              <a:buChar char="§"/>
            </a:pPr>
            <a:endParaRPr lang="es-AR" sz="2200" dirty="0" smtClean="0"/>
          </a:p>
          <a:p>
            <a:pPr marL="457200" indent="-457200">
              <a:buFont typeface="+mj-lt"/>
              <a:buAutoNum type="arabicPeriod"/>
            </a:pPr>
            <a:endParaRPr lang="es-AR" sz="2200" dirty="0" smtClean="0"/>
          </a:p>
          <a:p>
            <a:endParaRPr lang="es-AR" sz="2200" dirty="0"/>
          </a:p>
        </p:txBody>
      </p:sp>
    </p:spTree>
    <p:extLst>
      <p:ext uri="{BB962C8B-B14F-4D97-AF65-F5344CB8AC3E}">
        <p14:creationId xmlns:p14="http://schemas.microsoft.com/office/powerpoint/2010/main" val="23760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Impacto económico de la infraestructura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Impacto macroeconómico sobre el crecimiento y la competitividad de la economía</a:t>
            </a:r>
          </a:p>
          <a:p>
            <a:r>
              <a:rPr lang="es-A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Impacto distributivo</a:t>
            </a:r>
          </a:p>
          <a:p>
            <a:r>
              <a:rPr lang="es-AR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Impacto microeconómico sobre la productividad y los costos de las empresas</a:t>
            </a:r>
          </a:p>
        </p:txBody>
      </p:sp>
    </p:spTree>
    <p:extLst>
      <p:ext uri="{BB962C8B-B14F-4D97-AF65-F5344CB8AC3E}">
        <p14:creationId xmlns:p14="http://schemas.microsoft.com/office/powerpoint/2010/main" val="168410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683544"/>
          </a:xfrm>
        </p:spPr>
        <p:txBody>
          <a:bodyPr>
            <a:normAutofit/>
          </a:bodyPr>
          <a:lstStyle/>
          <a:p>
            <a:r>
              <a:rPr lang="es-AR" sz="3600" dirty="0" smtClean="0"/>
              <a:t>Infraestructura y crecimiento económico</a:t>
            </a:r>
            <a:endParaRPr lang="es-AR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11560" y="1745432"/>
            <a:ext cx="8208912" cy="511256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AR" sz="2400" dirty="0" smtClean="0"/>
              <a:t>Hace mucho </a:t>
            </a:r>
            <a:r>
              <a:rPr lang="es-AR" sz="2400" dirty="0"/>
              <a:t>tiempo </a:t>
            </a:r>
            <a:r>
              <a:rPr lang="es-AR" sz="2400" dirty="0" smtClean="0"/>
              <a:t>que se reconoce que </a:t>
            </a:r>
            <a:r>
              <a:rPr lang="es-AR" sz="2400" dirty="0"/>
              <a:t>un suministro adecuado de servicios de infraestructura es </a:t>
            </a:r>
            <a:r>
              <a:rPr lang="es-AR" sz="2400" dirty="0" smtClean="0"/>
              <a:t>un ingrediente </a:t>
            </a:r>
            <a:r>
              <a:rPr lang="es-AR" sz="2400" dirty="0"/>
              <a:t>esencial para la productividad y </a:t>
            </a:r>
            <a:r>
              <a:rPr lang="es-AR" sz="2400" dirty="0" smtClean="0"/>
              <a:t>el crecimiento de la economía.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400" dirty="0" smtClean="0"/>
              <a:t> Más y mejor infraestructura expanden el PIB y el PIB per cápita.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400" dirty="0" smtClean="0"/>
              <a:t>En </a:t>
            </a:r>
            <a:r>
              <a:rPr lang="es-AR" sz="2400" dirty="0"/>
              <a:t>los últimos </a:t>
            </a:r>
            <a:r>
              <a:rPr lang="es-AR" sz="2400" dirty="0" smtClean="0"/>
              <a:t>años, </a:t>
            </a:r>
            <a:r>
              <a:rPr lang="es-AR" sz="2400" dirty="0"/>
              <a:t>sin </a:t>
            </a:r>
            <a:r>
              <a:rPr lang="es-AR" sz="2400" dirty="0" smtClean="0"/>
              <a:t>embargo, este rol de la infraestructura está concitando mayor atención tanto en el ámbito  académico como en el de las políticas públicas.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AR" sz="2400" dirty="0" smtClean="0"/>
              <a:t>Desde </a:t>
            </a:r>
            <a:r>
              <a:rPr lang="es-AR" sz="2400" dirty="0"/>
              <a:t>el punto de vista </a:t>
            </a:r>
            <a:r>
              <a:rPr lang="es-AR" sz="2400" dirty="0" smtClean="0"/>
              <a:t>académico, a partir del trabajo pionero de </a:t>
            </a:r>
            <a:r>
              <a:rPr lang="es-AR" sz="2400" dirty="0" err="1" smtClean="0"/>
              <a:t>Aschauer</a:t>
            </a:r>
            <a:r>
              <a:rPr lang="es-AR" sz="2400" dirty="0" smtClean="0"/>
              <a:t>  (1989) quien </a:t>
            </a:r>
            <a:r>
              <a:rPr lang="es-AR" sz="2400" dirty="0"/>
              <a:t>puso de relieve el impacto positivo del stock de capital público sobre la productividad total de los </a:t>
            </a:r>
            <a:r>
              <a:rPr lang="es-AR" sz="2400" dirty="0" smtClean="0"/>
              <a:t>factores, se ha </a:t>
            </a:r>
            <a:r>
              <a:rPr lang="es-AR" sz="2400" dirty="0"/>
              <a:t>tratado </a:t>
            </a:r>
            <a:r>
              <a:rPr lang="es-AR" sz="2400" dirty="0" smtClean="0"/>
              <a:t>de cuantificar </a:t>
            </a:r>
            <a:r>
              <a:rPr lang="es-AR" sz="2400" dirty="0"/>
              <a:t>la contribución de la infraestructura a los ingresos y </a:t>
            </a:r>
            <a:r>
              <a:rPr lang="es-AR" sz="2400" dirty="0" smtClean="0"/>
              <a:t>crecimiento (problemas metodológicos).</a:t>
            </a:r>
          </a:p>
        </p:txBody>
      </p:sp>
    </p:spTree>
    <p:extLst>
      <p:ext uri="{BB962C8B-B14F-4D97-AF65-F5344CB8AC3E}">
        <p14:creationId xmlns:p14="http://schemas.microsoft.com/office/powerpoint/2010/main" val="232160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539528"/>
          </a:xfrm>
        </p:spPr>
        <p:txBody>
          <a:bodyPr>
            <a:normAutofit fontScale="90000"/>
          </a:bodyPr>
          <a:lstStyle/>
          <a:p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980728"/>
            <a:ext cx="7290055" cy="4023360"/>
          </a:xfrm>
        </p:spPr>
        <p:txBody>
          <a:bodyPr>
            <a:noAutofit/>
          </a:bodyPr>
          <a:lstStyle/>
          <a:p>
            <a:r>
              <a:rPr lang="es-AR" sz="2400" dirty="0" smtClean="0"/>
              <a:t>Tomando datos para 121 países desarrollados y en desarrollo, para el período 1960-2000, Calderón y </a:t>
            </a:r>
            <a:r>
              <a:rPr lang="es-AR" sz="2400" dirty="0" err="1" smtClean="0"/>
              <a:t>Servén</a:t>
            </a:r>
            <a:r>
              <a:rPr lang="es-AR" sz="2400" dirty="0" smtClean="0"/>
              <a:t> (2004) muestran que: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 smtClean="0"/>
              <a:t>Un aumento de la cantidad de líneas telefónicas de un desvío </a:t>
            </a:r>
            <a:r>
              <a:rPr lang="es-AR" sz="2400" dirty="0" err="1" smtClean="0"/>
              <a:t>standard</a:t>
            </a:r>
            <a:r>
              <a:rPr lang="es-AR" sz="2400" dirty="0" smtClean="0"/>
              <a:t>  (de los niveles de Indonesia a los niveles de Japón) aumentaría la tasa de crecimiento del PIB entre 2,6 y 3,1 puntos porcentuales.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 smtClean="0"/>
              <a:t>Un aumento de la generación eléctrica de un desvío </a:t>
            </a:r>
            <a:r>
              <a:rPr lang="es-AR" sz="2400" dirty="0" err="1" smtClean="0"/>
              <a:t>standard</a:t>
            </a:r>
            <a:r>
              <a:rPr lang="es-AR" sz="2400" dirty="0" smtClean="0"/>
              <a:t> (de los niveles existentes en India a los niveles existentes en Israel) aumentaría la tasa de crecimiento del PIB en 1,7 puntos porcentuales.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 smtClean="0"/>
              <a:t>Un aumento del sistema de rutas y ferrocarriles de un desvío </a:t>
            </a:r>
            <a:r>
              <a:rPr lang="es-AR" sz="2400" dirty="0" err="1" smtClean="0"/>
              <a:t>standard</a:t>
            </a:r>
            <a:r>
              <a:rPr lang="es-AR" sz="2400" dirty="0" smtClean="0"/>
              <a:t> (de los niveles existentes en Argentina de 0,6 km por km</a:t>
            </a:r>
            <a:r>
              <a:rPr lang="es-AR" sz="2400" baseline="30000" dirty="0" smtClean="0"/>
              <a:t>2 </a:t>
            </a:r>
            <a:r>
              <a:rPr lang="es-AR" sz="2400" dirty="0" smtClean="0"/>
              <a:t>de superficie a los niveles de </a:t>
            </a:r>
            <a:r>
              <a:rPr lang="es-AR" sz="2400" dirty="0" err="1" smtClean="0"/>
              <a:t>Korea</a:t>
            </a:r>
            <a:r>
              <a:rPr lang="es-AR" sz="2400" dirty="0" smtClean="0"/>
              <a:t> o Taiwán de 3 km por km</a:t>
            </a:r>
            <a:r>
              <a:rPr lang="es-AR" sz="2400" baseline="30000" dirty="0" smtClean="0"/>
              <a:t>2 </a:t>
            </a:r>
            <a:r>
              <a:rPr lang="es-AR" sz="2400" dirty="0" smtClean="0"/>
              <a:t>de superficie) aumentaría la tasa de crecimiento del PIB en 1,4 puntos porcentuales.</a:t>
            </a:r>
          </a:p>
          <a:p>
            <a:pPr marL="457200" indent="-457200">
              <a:buFont typeface="+mj-lt"/>
              <a:buAutoNum type="arabicPeriod"/>
            </a:pPr>
            <a:endParaRPr lang="es-AR" sz="2400" dirty="0" smtClean="0"/>
          </a:p>
          <a:p>
            <a:pPr marL="457200" indent="-457200">
              <a:buFont typeface="+mj-lt"/>
              <a:buAutoNum type="arabicPeriod"/>
            </a:pPr>
            <a:endParaRPr lang="es-AR" sz="2400" dirty="0" smtClean="0"/>
          </a:p>
          <a:p>
            <a:pPr marL="457200" indent="-457200">
              <a:buFont typeface="+mj-lt"/>
              <a:buAutoNum type="arabicPeriod"/>
            </a:pPr>
            <a:endParaRPr lang="es-AR" sz="2400" dirty="0" smtClean="0"/>
          </a:p>
          <a:p>
            <a:pPr marL="457200" indent="-457200">
              <a:buFont typeface="+mj-lt"/>
              <a:buAutoNum type="arabicPeriod"/>
            </a:pPr>
            <a:endParaRPr lang="es-A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096" y="1556792"/>
            <a:ext cx="7290055" cy="459942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AR" sz="2800" dirty="0"/>
              <a:t>Desde la óptica de las políticas, la renovada preocupación por la infraestructura se puede remontar a dos factores comunes en </a:t>
            </a:r>
            <a:r>
              <a:rPr lang="es-AR" sz="2800" dirty="0" smtClean="0"/>
              <a:t>la mayoría de las economías:</a:t>
            </a:r>
          </a:p>
          <a:p>
            <a:pPr lvl="2"/>
            <a:r>
              <a:rPr lang="es-AR" sz="2200" dirty="0" smtClean="0"/>
              <a:t>El primero </a:t>
            </a:r>
            <a:r>
              <a:rPr lang="es-AR" sz="2200" dirty="0"/>
              <a:t>de </a:t>
            </a:r>
            <a:r>
              <a:rPr lang="es-AR" sz="2200" dirty="0" smtClean="0"/>
              <a:t>ellos </a:t>
            </a:r>
            <a:r>
              <a:rPr lang="es-AR" sz="2200" dirty="0"/>
              <a:t>fue la </a:t>
            </a:r>
            <a:r>
              <a:rPr lang="es-AR" sz="2200" dirty="0" smtClean="0"/>
              <a:t>retirada </a:t>
            </a:r>
            <a:r>
              <a:rPr lang="es-AR" sz="2200" dirty="0"/>
              <a:t>del sector público desde mediados de 1980, en la mayoría de los países industriales y en </a:t>
            </a:r>
            <a:r>
              <a:rPr lang="es-AR" sz="2200" dirty="0" smtClean="0"/>
              <a:t>desarrollo, de </a:t>
            </a:r>
            <a:r>
              <a:rPr lang="es-AR" sz="2200" dirty="0"/>
              <a:t>su posición dominante en la provisión de </a:t>
            </a:r>
            <a:r>
              <a:rPr lang="es-AR" sz="2200" dirty="0" smtClean="0"/>
              <a:t>infraestructura, </a:t>
            </a:r>
            <a:r>
              <a:rPr lang="es-AR" sz="2200" dirty="0"/>
              <a:t>bajo la creciente presión </a:t>
            </a:r>
            <a:r>
              <a:rPr lang="es-AR" sz="2200" dirty="0" smtClean="0"/>
              <a:t>de los ajustes </a:t>
            </a:r>
            <a:r>
              <a:rPr lang="es-AR" sz="2200" dirty="0"/>
              <a:t>y la consolidación fiscal. </a:t>
            </a:r>
          </a:p>
          <a:p>
            <a:pPr lvl="2"/>
            <a:r>
              <a:rPr lang="es-AR" sz="2200" dirty="0" smtClean="0"/>
              <a:t>El segundo </a:t>
            </a:r>
            <a:r>
              <a:rPr lang="es-AR" sz="2200" dirty="0"/>
              <a:t>fue la apertura de la infraestructura a la participación </a:t>
            </a:r>
            <a:r>
              <a:rPr lang="es-AR" sz="2200" dirty="0" smtClean="0"/>
              <a:t>privada, </a:t>
            </a:r>
            <a:r>
              <a:rPr lang="es-AR" sz="2200" dirty="0"/>
              <a:t>tanto con las privatizaciones como con la multiplicación de las concesiones y otras formas de colaboración público-privada.</a:t>
            </a:r>
          </a:p>
          <a:p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172230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Infraestructura y equidad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096" y="1772776"/>
            <a:ext cx="7290055" cy="460855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es-AR" sz="2400" dirty="0" smtClean="0"/>
              <a:t>Existe evidencia empírica respecto a que la desigualdad del ingreso se reduce con una mayor cantidad y calidad de infraestructura. </a:t>
            </a:r>
          </a:p>
          <a:p>
            <a:pPr>
              <a:buFont typeface="Wingdings" pitchFamily="2" charset="2"/>
              <a:buChar char="v"/>
            </a:pPr>
            <a:r>
              <a:rPr lang="es-AR" sz="2400" dirty="0" smtClean="0"/>
              <a:t>La infraestructura en salud y educación causa un efecto desproporcionado sobre el capital humano de los pobres. </a:t>
            </a:r>
          </a:p>
          <a:p>
            <a:pPr>
              <a:buFont typeface="Wingdings" pitchFamily="2" charset="2"/>
              <a:buChar char="v"/>
            </a:pPr>
            <a:r>
              <a:rPr lang="es-AR" sz="2400" dirty="0" smtClean="0"/>
              <a:t>La infraestructura ayuda a los pobres y a las áreas subdesarrolladas a conectarse con las actividades económicas centrales permitiéndoles acceder a oportunidades adicionales de empleo y producción.</a:t>
            </a:r>
          </a:p>
          <a:p>
            <a:pPr>
              <a:buFont typeface="Wingdings" pitchFamily="2" charset="2"/>
              <a:buChar char="v"/>
            </a:pPr>
            <a:r>
              <a:rPr lang="es-AR" sz="2400" dirty="0" smtClean="0"/>
              <a:t>Una mayor equidad promueve el crecimiento económico. Equidad y crecimiento van de la mano. Existe retroalimentación.</a:t>
            </a:r>
          </a:p>
        </p:txBody>
      </p:sp>
    </p:spTree>
    <p:extLst>
      <p:ext uri="{BB962C8B-B14F-4D97-AF65-F5344CB8AC3E}">
        <p14:creationId xmlns:p14="http://schemas.microsoft.com/office/powerpoint/2010/main" val="355112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79" y="1052736"/>
            <a:ext cx="7621134" cy="5298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38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sz="3600" dirty="0"/>
              <a:t>Impacto microeconómico sobre la productividad y los costos de las empresas 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95863" y="1729356"/>
            <a:ext cx="7290055" cy="710952"/>
          </a:xfrm>
        </p:spPr>
        <p:txBody>
          <a:bodyPr>
            <a:normAutofit/>
          </a:bodyPr>
          <a:lstStyle/>
          <a:p>
            <a:pPr algn="ctr"/>
            <a:r>
              <a:rPr lang="es-AR" sz="3600" dirty="0" smtClean="0">
                <a:solidFill>
                  <a:schemeClr val="accent5">
                    <a:lumMod val="75000"/>
                  </a:schemeClr>
                </a:solidFill>
              </a:rPr>
              <a:t>Mercados competitivos</a:t>
            </a:r>
            <a:endParaRPr lang="es-AR" sz="36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Rectangle 10"/>
          <p:cNvSpPr txBox="1">
            <a:spLocks noChangeArrowheads="1"/>
          </p:cNvSpPr>
          <p:nvPr/>
        </p:nvSpPr>
        <p:spPr>
          <a:xfrm>
            <a:off x="2406523" y="2492896"/>
            <a:ext cx="4013200" cy="4171950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Monotype Sorts" charset="2"/>
              <a:buNone/>
            </a:pPr>
            <a:endParaRPr lang="es-ES" b="1" dirty="0" smtClean="0">
              <a:solidFill>
                <a:srgbClr val="00CC00"/>
              </a:solidFill>
              <a:latin typeface="Bradley Hand ITC" panose="03070402050302030203" pitchFamily="66" charset="0"/>
            </a:endParaRP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r>
              <a:rPr lang="es-ES" sz="3600" b="1" dirty="0" err="1" smtClean="0">
                <a:solidFill>
                  <a:srgbClr val="00CC00"/>
                </a:solidFill>
                <a:latin typeface="Bradley Hand ITC" panose="03070402050302030203" pitchFamily="66" charset="0"/>
              </a:rPr>
              <a:t>Commodities</a:t>
            </a:r>
            <a:endParaRPr lang="es-ES" sz="3600" b="1" dirty="0" smtClean="0">
              <a:solidFill>
                <a:srgbClr val="00CC00"/>
              </a:solidFill>
              <a:latin typeface="Bradley Hand ITC" panose="03070402050302030203" pitchFamily="66" charset="0"/>
            </a:endParaRP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endParaRPr lang="es-ES" sz="3600" b="1" dirty="0" smtClean="0">
              <a:solidFill>
                <a:srgbClr val="6600FF"/>
              </a:solidFill>
              <a:latin typeface="Bradley Hand ITC" panose="03070402050302030203" pitchFamily="66" charset="0"/>
            </a:endParaRP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endParaRPr lang="es-ES" sz="3600" b="1" dirty="0" smtClean="0">
              <a:solidFill>
                <a:srgbClr val="6600FF"/>
              </a:solidFill>
              <a:latin typeface="Bradley Hand ITC" panose="03070402050302030203" pitchFamily="66" charset="0"/>
            </a:endParaRP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endParaRPr lang="es-ES" sz="3600" b="1" dirty="0" smtClean="0">
              <a:solidFill>
                <a:srgbClr val="6600FF"/>
              </a:solidFill>
              <a:latin typeface="Bradley Hand ITC" panose="03070402050302030203" pitchFamily="66" charset="0"/>
            </a:endParaRP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r>
              <a:rPr lang="es-ES" sz="3600" b="1" dirty="0" smtClean="0">
                <a:solidFill>
                  <a:srgbClr val="9900CC"/>
                </a:solidFill>
                <a:latin typeface="Bradley Hand ITC" panose="03070402050302030203" pitchFamily="66" charset="0"/>
              </a:rPr>
              <a:t>Costos!</a:t>
            </a:r>
          </a:p>
          <a:p>
            <a:pPr algn="ctr">
              <a:lnSpc>
                <a:spcPct val="80000"/>
              </a:lnSpc>
              <a:buFont typeface="Monotype Sorts" charset="2"/>
              <a:buNone/>
            </a:pPr>
            <a:endParaRPr lang="es-ES" b="1" dirty="0" smtClean="0">
              <a:solidFill>
                <a:srgbClr val="CC00CC"/>
              </a:solidFill>
              <a:latin typeface="Bradley Hand ITC" panose="03070402050302030203" pitchFamily="66" charset="0"/>
            </a:endParaRPr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>
            <a:off x="4268660" y="3645024"/>
            <a:ext cx="144463" cy="1296987"/>
          </a:xfrm>
          <a:prstGeom prst="downArrow">
            <a:avLst>
              <a:gd name="adj1" fmla="val 50000"/>
              <a:gd name="adj2" fmla="val 224450"/>
            </a:avLst>
          </a:pr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691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3995912"/>
          </a:xfrm>
        </p:spPr>
        <p:txBody>
          <a:bodyPr>
            <a:normAutofit/>
          </a:bodyPr>
          <a:lstStyle/>
          <a:p>
            <a:r>
              <a:rPr lang="es-AR" dirty="0"/>
              <a:t>Estructura Productiva de la Provincia de Santa Fe y del área Metropolitana Gran Rosario</a:t>
            </a:r>
            <a:br>
              <a:rPr lang="es-AR" dirty="0"/>
            </a:br>
            <a:r>
              <a:rPr lang="es-AR" dirty="0" smtClean="0"/>
              <a:t/>
            </a:r>
            <a:br>
              <a:rPr lang="es-AR" dirty="0" smtClean="0"/>
            </a:br>
            <a:r>
              <a:rPr lang="es-AR" dirty="0"/>
              <a:t/>
            </a:r>
            <a:br>
              <a:rPr lang="es-AR" dirty="0"/>
            </a:br>
            <a:r>
              <a:rPr lang="es-AR" dirty="0" smtClean="0">
                <a:solidFill>
                  <a:schemeClr val="accent6">
                    <a:lumMod val="75000"/>
                  </a:schemeClr>
                </a:solidFill>
              </a:rPr>
              <a:t>producción</a:t>
            </a:r>
            <a:endParaRPr lang="es-A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97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AR" sz="3200" dirty="0"/>
              <a:t>Producto Bruto Geográfico </a:t>
            </a:r>
            <a:r>
              <a:rPr lang="es-AR" sz="3200" dirty="0" smtClean="0"/>
              <a:t>de Santa </a:t>
            </a:r>
            <a:r>
              <a:rPr lang="es-AR" sz="3200" dirty="0"/>
              <a:t>Fe y </a:t>
            </a:r>
            <a:r>
              <a:rPr lang="es-AR" sz="3200" dirty="0" smtClean="0"/>
              <a:t>PIB </a:t>
            </a:r>
            <a:r>
              <a:rPr lang="es-AR" sz="3200" dirty="0"/>
              <a:t>nacional per cápita a precios corrientes.  </a:t>
            </a:r>
            <a:r>
              <a:rPr lang="es-AR" sz="3200" dirty="0" smtClean="0"/>
              <a:t> </a:t>
            </a:r>
            <a:r>
              <a:rPr lang="es-AR" sz="3200" dirty="0"/>
              <a:t> </a:t>
            </a:r>
            <a:r>
              <a:rPr lang="es-AR" sz="3200" dirty="0" smtClean="0"/>
              <a:t> </a:t>
            </a:r>
            <a:r>
              <a:rPr lang="es-AR" sz="3200" dirty="0"/>
              <a:t> </a:t>
            </a:r>
            <a:r>
              <a:rPr lang="es-AR" sz="3200" dirty="0" smtClean="0"/>
              <a:t> </a:t>
            </a:r>
            <a:r>
              <a:rPr lang="es-AR" sz="3200" dirty="0"/>
              <a:t> </a:t>
            </a:r>
            <a:r>
              <a:rPr lang="es-AR" sz="3200" dirty="0" smtClean="0"/>
              <a:t> </a:t>
            </a:r>
            <a:r>
              <a:rPr lang="es-AR" sz="3200" dirty="0"/>
              <a:t> </a:t>
            </a:r>
            <a:r>
              <a:rPr lang="es-AR" sz="3200" dirty="0" smtClean="0"/>
              <a:t> </a:t>
            </a:r>
            <a:r>
              <a:rPr lang="es-AR" sz="3200" dirty="0"/>
              <a:t> </a:t>
            </a:r>
          </a:p>
        </p:txBody>
      </p:sp>
      <p:graphicFrame>
        <p:nvGraphicFramePr>
          <p:cNvPr id="5" name="1 Gráfico"/>
          <p:cNvGraphicFramePr>
            <a:graphicFrameLocks/>
          </p:cNvGraphicFramePr>
          <p:nvPr/>
        </p:nvGraphicFramePr>
        <p:xfrm>
          <a:off x="827584" y="1556792"/>
          <a:ext cx="7776864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788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AR" sz="3200" dirty="0" smtClean="0"/>
              <a:t>PBG Santa Fe a precios constantes de 1993 según categoría. Participación en el PBI, en porcentaje. </a:t>
            </a:r>
            <a:endParaRPr lang="es-AR" sz="3200" dirty="0"/>
          </a:p>
        </p:txBody>
      </p:sp>
      <p:graphicFrame>
        <p:nvGraphicFramePr>
          <p:cNvPr id="3" name="3 Gráfico"/>
          <p:cNvGraphicFramePr/>
          <p:nvPr>
            <p:extLst/>
          </p:nvPr>
        </p:nvGraphicFramePr>
        <p:xfrm>
          <a:off x="899592" y="2049307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583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219" y="1088519"/>
            <a:ext cx="6649561" cy="468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5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err="1" smtClean="0"/>
              <a:t>Pbg</a:t>
            </a:r>
            <a:r>
              <a:rPr lang="es-AR" sz="3200" dirty="0" smtClean="0"/>
              <a:t>. Principales categorías. Precios constantes de 1993. año 2011.</a:t>
            </a:r>
            <a:endParaRPr lang="es-AR" sz="32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9600" y="1866055"/>
            <a:ext cx="6928784" cy="4443265"/>
          </a:xfrm>
          <a:prstGeom prst="rect">
            <a:avLst/>
          </a:prstGeom>
        </p:spPr>
      </p:pic>
      <p:cxnSp>
        <p:nvCxnSpPr>
          <p:cNvPr id="5" name="Conector recto 4"/>
          <p:cNvCxnSpPr/>
          <p:nvPr/>
        </p:nvCxnSpPr>
        <p:spPr>
          <a:xfrm>
            <a:off x="1187624" y="3573016"/>
            <a:ext cx="66247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31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332656"/>
            <a:ext cx="7290054" cy="1499616"/>
          </a:xfrm>
        </p:spPr>
        <p:txBody>
          <a:bodyPr>
            <a:noAutofit/>
          </a:bodyPr>
          <a:lstStyle/>
          <a:p>
            <a:r>
              <a:rPr lang="es-AR" sz="3400" dirty="0" smtClean="0"/>
              <a:t>Composición del Valor Agregado Bruto de la Industria en Santa Fe. </a:t>
            </a:r>
            <a:endParaRPr lang="es-AR" sz="3400" dirty="0"/>
          </a:p>
        </p:txBody>
      </p:sp>
      <p:graphicFrame>
        <p:nvGraphicFramePr>
          <p:cNvPr id="3" name="3 Gráfico"/>
          <p:cNvGraphicFramePr>
            <a:graphicFrameLocks/>
          </p:cNvGraphicFramePr>
          <p:nvPr>
            <p:extLst/>
          </p:nvPr>
        </p:nvGraphicFramePr>
        <p:xfrm>
          <a:off x="1763688" y="1412776"/>
          <a:ext cx="5631657" cy="528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a 4"/>
          <p:cNvGraphicFramePr>
            <a:graphicFrameLocks noGrp="1"/>
          </p:cNvGraphicFramePr>
          <p:nvPr>
            <p:extLst/>
          </p:nvPr>
        </p:nvGraphicFramePr>
        <p:xfrm>
          <a:off x="1907704" y="1628801"/>
          <a:ext cx="393452" cy="1971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3452"/>
              </a:tblGrid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39%</a:t>
                      </a:r>
                      <a:endParaRPr lang="es-AR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2%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3%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2%</a:t>
                      </a:r>
                      <a:endParaRPr lang="es-AR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2%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4%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8%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3%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2%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6%</a:t>
                      </a:r>
                      <a:endParaRPr lang="es-AR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4%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10%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8%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>
                          <a:solidFill>
                            <a:schemeClr val="bg1"/>
                          </a:solidFill>
                          <a:effectLst/>
                        </a:rPr>
                        <a:t>3%</a:t>
                      </a:r>
                      <a:endParaRPr lang="es-AR" sz="800" b="1" i="0" u="none" strike="noStrike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24814">
                <a:tc>
                  <a:txBody>
                    <a:bodyPr/>
                    <a:lstStyle/>
                    <a:p>
                      <a:pPr algn="r" fontAlgn="b"/>
                      <a:r>
                        <a:rPr lang="es-AR" sz="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12%</a:t>
                      </a:r>
                      <a:endParaRPr lang="es-AR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801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es-AR" sz="3200" dirty="0" smtClean="0"/>
              <a:t>Composición del PBG Santa Fe en sectores productores de bienes. Participación % en el PBI. </a:t>
            </a:r>
            <a:endParaRPr lang="es-AR" sz="3200" dirty="0"/>
          </a:p>
        </p:txBody>
      </p:sp>
      <p:graphicFrame>
        <p:nvGraphicFramePr>
          <p:cNvPr id="5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103826"/>
              </p:ext>
            </p:extLst>
          </p:nvPr>
        </p:nvGraphicFramePr>
        <p:xfrm>
          <a:off x="971600" y="1916832"/>
          <a:ext cx="7253287" cy="4673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3572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Composición del PBG Santa Fe en sectores productores de servicios. Participación % en el PBI.</a:t>
            </a:r>
            <a:endParaRPr lang="es-AR" sz="3200" dirty="0"/>
          </a:p>
        </p:txBody>
      </p:sp>
      <p:graphicFrame>
        <p:nvGraphicFramePr>
          <p:cNvPr id="4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0637043"/>
              </p:ext>
            </p:extLst>
          </p:nvPr>
        </p:nvGraphicFramePr>
        <p:xfrm>
          <a:off x="971600" y="2348880"/>
          <a:ext cx="7192736" cy="3956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8916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899592" y="2870200"/>
          <a:ext cx="7776863" cy="2358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34949"/>
                <a:gridCol w="1152127"/>
                <a:gridCol w="1689787"/>
              </a:tblGrid>
              <a:tr h="728634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u="none" strike="noStrike">
                          <a:effectLst/>
                        </a:rPr>
                        <a:t>  DIVISION DE ACTIVIDAD</a:t>
                      </a:r>
                      <a:endParaRPr lang="es-AR" sz="1600" b="1" i="0" u="none" strike="noStrike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u="none" strike="noStrike">
                          <a:effectLst/>
                        </a:rPr>
                        <a:t>ROSARIO</a:t>
                      </a:r>
                      <a:endParaRPr lang="es-AR" sz="1600" b="1" i="0" u="none" strike="noStrike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u="none" strike="noStrike">
                          <a:effectLst/>
                        </a:rPr>
                        <a:t>TOTAL ÁREA METROPOLITANA</a:t>
                      </a:r>
                      <a:endParaRPr lang="es-AR" sz="1600" b="1" i="0" u="none" strike="noStrike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2559">
                <a:tc>
                  <a:txBody>
                    <a:bodyPr/>
                    <a:lstStyle/>
                    <a:p>
                      <a:pPr algn="l" fontAlgn="ctr"/>
                      <a:r>
                        <a:rPr lang="es-AR" sz="1600" u="none" strike="noStrike" dirty="0">
                          <a:effectLst/>
                        </a:rPr>
                        <a:t>Industria</a:t>
                      </a:r>
                      <a:endParaRPr lang="es-AR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35%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54%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2559">
                <a:tc>
                  <a:txBody>
                    <a:bodyPr/>
                    <a:lstStyle/>
                    <a:p>
                      <a:pPr algn="l" fontAlgn="ctr"/>
                      <a:r>
                        <a:rPr lang="es-AR" sz="1600" u="none" strike="noStrike">
                          <a:effectLst/>
                        </a:rPr>
                        <a:t>Comercio</a:t>
                      </a:r>
                      <a:endParaRPr lang="es-AR" sz="16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39%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28%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2688">
                <a:tc>
                  <a:txBody>
                    <a:bodyPr/>
                    <a:lstStyle/>
                    <a:p>
                      <a:pPr algn="l" fontAlgn="ctr"/>
                      <a:r>
                        <a:rPr lang="es-AR" sz="1600" u="none" strike="noStrike">
                          <a:effectLst/>
                        </a:rPr>
                        <a:t>Servicios</a:t>
                      </a:r>
                      <a:endParaRPr lang="es-AR" sz="16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26%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18%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2559">
                <a:tc>
                  <a:txBody>
                    <a:bodyPr/>
                    <a:lstStyle/>
                    <a:p>
                      <a:pPr algn="l" fontAlgn="ctr"/>
                      <a:r>
                        <a:rPr lang="es-AR" sz="1600" u="none" strike="noStrike">
                          <a:effectLst/>
                        </a:rPr>
                        <a:t>TOTAL</a:t>
                      </a:r>
                      <a:endParaRPr lang="es-AR" sz="16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>
                          <a:effectLst/>
                        </a:rPr>
                        <a:t>100%</a:t>
                      </a:r>
                      <a:endParaRPr lang="es-A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u="none" strike="noStrike" dirty="0">
                          <a:effectLst/>
                        </a:rPr>
                        <a:t>100%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sz="3600" dirty="0"/>
              <a:t>Divisiones de actividad ordenadas en orden decreciente según valor agregado. Rosario y </a:t>
            </a:r>
            <a:r>
              <a:rPr lang="es-AR" sz="3600" dirty="0" smtClean="0"/>
              <a:t>área metropolitana.</a:t>
            </a:r>
            <a:r>
              <a:rPr lang="es-AR" dirty="0" smtClean="0"/>
              <a:t> </a:t>
            </a:r>
            <a:r>
              <a:rPr lang="es-AR" sz="2200" dirty="0"/>
              <a:t>Ú</a:t>
            </a:r>
            <a:r>
              <a:rPr lang="es-AR" sz="2200" dirty="0" smtClean="0"/>
              <a:t>LTIMO CENSO ECONÓMICO</a:t>
            </a:r>
            <a:endParaRPr lang="es-AR" sz="2200" dirty="0"/>
          </a:p>
        </p:txBody>
      </p:sp>
      <p:sp>
        <p:nvSpPr>
          <p:cNvPr id="4" name="CuadroTexto 3"/>
          <p:cNvSpPr txBox="1"/>
          <p:nvPr/>
        </p:nvSpPr>
        <p:spPr>
          <a:xfrm>
            <a:off x="539552" y="5373216"/>
            <a:ext cx="847956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Fuente: Fundación Banco Municipal.</a:t>
            </a:r>
          </a:p>
          <a:p>
            <a:r>
              <a:rPr lang="es-AR" dirty="0" smtClean="0"/>
              <a:t>Nota: 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AMR: Aglomerado Gran Rosario </a:t>
            </a:r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Rosario, Villa Gobernador Gálvez, San </a:t>
            </a:r>
            <a:endParaRPr lang="es-AR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Lorenzo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Granadero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Baigorria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Capitán Bermúdez, Pérez, </a:t>
            </a:r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Funes, 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Fray Luis Beltrán, </a:t>
            </a:r>
            <a:endParaRPr lang="es-AR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Roldán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Puerto General San Martín y </a:t>
            </a:r>
            <a:r>
              <a:rPr lang="es-AR" dirty="0" err="1" smtClean="0">
                <a:solidFill>
                  <a:schemeClr val="accent3">
                    <a:lumMod val="75000"/>
                  </a:schemeClr>
                </a:solidFill>
              </a:rPr>
              <a:t>Soldini</a:t>
            </a:r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) +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Acebal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Alvear, Arroyo Seco,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Fighiera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endParaRPr lang="es-AR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General 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Lagos,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Ibarlucea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Piñero, Pueblo Andino, Pueblo Esther,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Ricardone</a:t>
            </a:r>
            <a:r>
              <a:rPr lang="es-AR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s-AR" dirty="0" err="1">
                <a:solidFill>
                  <a:schemeClr val="accent3">
                    <a:lumMod val="75000"/>
                  </a:schemeClr>
                </a:solidFill>
              </a:rPr>
              <a:t>Zavalla</a:t>
            </a:r>
            <a:endParaRPr lang="es-AR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74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-27384"/>
            <a:ext cx="7290054" cy="1499616"/>
          </a:xfrm>
        </p:spPr>
        <p:txBody>
          <a:bodyPr>
            <a:normAutofit/>
          </a:bodyPr>
          <a:lstStyle/>
          <a:p>
            <a:r>
              <a:rPr lang="es-AR" sz="2800" dirty="0" smtClean="0"/>
              <a:t>valor agregado PRINCIPALES </a:t>
            </a:r>
            <a:r>
              <a:rPr lang="es-AR" sz="2800" dirty="0" err="1" smtClean="0"/>
              <a:t>sECTORES</a:t>
            </a:r>
            <a:r>
              <a:rPr lang="es-AR" sz="2800" dirty="0" smtClean="0"/>
              <a:t>. </a:t>
            </a:r>
            <a:r>
              <a:rPr lang="es-AR" sz="2800" dirty="0"/>
              <a:t>Rosario y corredores área metropolitana</a:t>
            </a: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825205"/>
              </p:ext>
            </p:extLst>
          </p:nvPr>
        </p:nvGraphicFramePr>
        <p:xfrm>
          <a:off x="1115614" y="1052736"/>
          <a:ext cx="6552729" cy="54511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58151"/>
                <a:gridCol w="970775"/>
                <a:gridCol w="1423803"/>
              </a:tblGrid>
              <a:tr h="378091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300" u="none" strike="noStrike" dirty="0">
                          <a:effectLst/>
                        </a:rPr>
                        <a:t>  DIVISION DE ACTIVIDAD</a:t>
                      </a:r>
                      <a:endParaRPr lang="es-AR" sz="13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300" u="none" strike="noStrike">
                          <a:effectLst/>
                        </a:rPr>
                        <a:t>ROSARIO</a:t>
                      </a:r>
                      <a:endParaRPr lang="es-AR" sz="1300" b="1" i="0" u="none" strike="noStrike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300" u="none" strike="noStrike">
                          <a:effectLst/>
                        </a:rPr>
                        <a:t>TOTAL ÁREA METROPOLITANA</a:t>
                      </a:r>
                      <a:endParaRPr lang="es-AR" sz="1300" b="1" i="0" u="none" strike="noStrike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809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15 – Producción, procesamiento y elaboración de alimentos y bebidas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9%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17%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809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51 – Comercio al por mayor y en comisión, excepto automotores y motocicletas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19%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63753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52 – Comercio al por menor, excepto automotores y motocicletas, reparación de efectos personales y enseres domésticos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12%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92428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27 – Fabricación de metales comunes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3%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809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23 – Fabricación de coque, productos de la refinación del petróleo y combustible nuclear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0%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63753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50 – Venta, mantenimiento y reparación de vehículos automotores y motocicletas; venta al por menor de combustible para automotores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8%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809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34 – Fabricación de vehículos automotores, remolques y semirremolques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2%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43613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24 – Fabricación de sustancias y productos químicos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3%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92428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85 – Servicios Sociales y de Salud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6%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809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28 – Fabricación de productos elaborados de metal, excepto maquinaria y equipo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4%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92428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74 – Otras actividades empresariales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5%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43613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>
                          <a:effectLst/>
                        </a:rPr>
                        <a:t>División 29 – Fabricación de maquinaria y equipo n.c.p.</a:t>
                      </a:r>
                      <a:endParaRPr lang="es-AR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4%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24011">
                <a:tc>
                  <a:txBody>
                    <a:bodyPr/>
                    <a:lstStyle/>
                    <a:p>
                      <a:pPr algn="l" fontAlgn="ctr"/>
                      <a:r>
                        <a:rPr lang="es-AR" sz="1300" u="none" strike="noStrike" dirty="0">
                          <a:effectLst/>
                        </a:rPr>
                        <a:t>División 63 – Actividades de transporte complementarias y auxiliares; actividades de agencias de viajes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300" u="none" strike="noStrike" dirty="0">
                          <a:effectLst/>
                        </a:rPr>
                        <a:t>2%</a:t>
                      </a:r>
                      <a:endParaRPr lang="es-AR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AR" sz="13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2%</a:t>
                      </a:r>
                    </a:p>
                  </a:txBody>
                  <a:tcPr marL="7220" marR="7220" marT="722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1187624" y="6490358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/>
              <a:t>Fuente: Fundación Banco Municipal.</a:t>
            </a:r>
          </a:p>
        </p:txBody>
      </p:sp>
    </p:spTree>
    <p:extLst>
      <p:ext uri="{BB962C8B-B14F-4D97-AF65-F5344CB8AC3E}">
        <p14:creationId xmlns:p14="http://schemas.microsoft.com/office/powerpoint/2010/main" val="216916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4427960"/>
          </a:xfrm>
        </p:spPr>
        <p:txBody>
          <a:bodyPr>
            <a:normAutofit/>
          </a:bodyPr>
          <a:lstStyle/>
          <a:p>
            <a:r>
              <a:rPr lang="es-AR" dirty="0"/>
              <a:t>Estructura Productiva de la Provincia de Santa Fe y del área Metropolitana Gran Rosario</a:t>
            </a:r>
            <a:br>
              <a:rPr lang="es-AR" dirty="0"/>
            </a:br>
            <a:r>
              <a:rPr lang="es-AR" dirty="0"/>
              <a:t/>
            </a:r>
            <a:br>
              <a:rPr lang="es-AR" dirty="0"/>
            </a:br>
            <a:r>
              <a:rPr lang="es-AR" dirty="0"/>
              <a:t/>
            </a:r>
            <a:br>
              <a:rPr lang="es-AR" dirty="0"/>
            </a:br>
            <a:r>
              <a:rPr lang="es-AR" dirty="0" smtClean="0">
                <a:solidFill>
                  <a:schemeClr val="accent6">
                    <a:lumMod val="75000"/>
                  </a:schemeClr>
                </a:solidFill>
              </a:rPr>
              <a:t>empleo</a:t>
            </a:r>
            <a:endParaRPr lang="es-A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73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8096" y="188640"/>
            <a:ext cx="7290054" cy="1499616"/>
          </a:xfrm>
        </p:spPr>
        <p:txBody>
          <a:bodyPr>
            <a:normAutofit/>
          </a:bodyPr>
          <a:lstStyle/>
          <a:p>
            <a:r>
              <a:rPr lang="es-AR" sz="3200" dirty="0" smtClean="0"/>
              <a:t>Provincia de Santa Fe. Composición del empleo </a:t>
            </a:r>
            <a:r>
              <a:rPr lang="es-AR" sz="3200" dirty="0"/>
              <a:t>registrado en </a:t>
            </a:r>
            <a:r>
              <a:rPr lang="es-AR" sz="3200" dirty="0" smtClean="0"/>
              <a:t>grandes </a:t>
            </a:r>
            <a:r>
              <a:rPr lang="es-AR" sz="3200" dirty="0"/>
              <a:t>grupos de actividad </a:t>
            </a:r>
            <a:r>
              <a:rPr lang="es-AR" sz="3200" dirty="0" smtClean="0"/>
              <a:t>económica</a:t>
            </a:r>
            <a:endParaRPr lang="es-AR" sz="32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636187"/>
              </p:ext>
            </p:extLst>
          </p:nvPr>
        </p:nvGraphicFramePr>
        <p:xfrm>
          <a:off x="1547664" y="1628800"/>
          <a:ext cx="5688632" cy="5069298"/>
        </p:xfrm>
        <a:graphic>
          <a:graphicData uri="http://schemas.openxmlformats.org/drawingml/2006/table">
            <a:tbl>
              <a:tblPr/>
              <a:tblGrid>
                <a:gridCol w="4576847"/>
                <a:gridCol w="1111785"/>
              </a:tblGrid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Actividad económica principal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Agricultura, ganadería, caza y silvicultura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5,45%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Industria Manufacturera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24,79%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Electricidad y Agua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0,98%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AR" sz="1800" b="0" i="0" u="none" strike="noStrike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+mn-ea"/>
                          <a:cs typeface="+mn-cs"/>
                        </a:rPr>
                        <a:t>Construcción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6,49%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AR" sz="1800" b="0" i="0" u="none" strike="noStrike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+mn-ea"/>
                          <a:cs typeface="+mn-cs"/>
                        </a:rPr>
                        <a:t>Comercio al por menor y mayor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19,53%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Hotelería y restaurantes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2,62%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761768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Servicios de transporte, almacenamiento y comunicaciones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7,65%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Intermediación financiera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2,66%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0784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AR" sz="1800" b="0" i="0" u="none" strike="noStrike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+mn-ea"/>
                          <a:cs typeface="+mn-cs"/>
                        </a:rPr>
                        <a:t>Servicios inmobiliarios, empresariales y de alquiler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10,77%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AR" sz="1800" b="0" i="0" u="none" strike="noStrike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+mn-ea"/>
                          <a:cs typeface="+mn-cs"/>
                        </a:rPr>
                        <a:t>Enseñanza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7,21%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3923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Servicos sociales y salud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4,22%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07845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Servicios comunitarios, sociales y </a:t>
                      </a:r>
                      <a:r>
                        <a:rPr lang="es-AR" sz="18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personales</a:t>
                      </a:r>
                      <a:endParaRPr lang="es-AR" sz="18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7,45%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07845">
                <a:tc>
                  <a:txBody>
                    <a:bodyPr/>
                    <a:lstStyle/>
                    <a:p>
                      <a:pPr algn="l" fontAlgn="b"/>
                      <a:r>
                        <a:rPr lang="es-AR" sz="18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Servicos de orgnizaciones y órganos territoriales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8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0,09%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0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AR" sz="3200" dirty="0"/>
              <a:t>Provincia de Santa Fe</a:t>
            </a:r>
            <a:r>
              <a:rPr lang="es-AR" sz="3200" dirty="0" smtClean="0"/>
              <a:t>. Composición empleo </a:t>
            </a:r>
            <a:r>
              <a:rPr lang="es-AR" sz="3200" dirty="0"/>
              <a:t>registrado en la industria </a:t>
            </a:r>
            <a:r>
              <a:rPr lang="es-AR" sz="3200" dirty="0" smtClean="0"/>
              <a:t>manufacturera.</a:t>
            </a:r>
            <a:endParaRPr lang="es-AR" sz="32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757819"/>
              </p:ext>
            </p:extLst>
          </p:nvPr>
        </p:nvGraphicFramePr>
        <p:xfrm>
          <a:off x="1115616" y="1840583"/>
          <a:ext cx="6480720" cy="4684761"/>
        </p:xfrm>
        <a:graphic>
          <a:graphicData uri="http://schemas.openxmlformats.org/drawingml/2006/table">
            <a:tbl>
              <a:tblPr/>
              <a:tblGrid>
                <a:gridCol w="5269371"/>
                <a:gridCol w="1211349"/>
              </a:tblGrid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Subsectores de las industria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libri"/>
                        </a:rPr>
                        <a:t>Alimentos, bebidas y tabaco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30,85%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Textiles, confecciones y cuero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6,65%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Pasta celulósica, papel e impresiones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10,27%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Refinación de petróleo, químicos y plásticos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7,08%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Productos minerales no metálicos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2,88%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libri"/>
                        </a:rPr>
                        <a:t>Metales y productos metálicos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17,78%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libri"/>
                        </a:rPr>
                        <a:t>Maquinarias, instrumentos y equipos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16,28%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Automotores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7,79%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439249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b="0" i="0" u="none" strike="noStrike">
                          <a:solidFill>
                            <a:schemeClr val="bg1"/>
                          </a:solidFill>
                          <a:latin typeface="Calibri"/>
                        </a:rPr>
                        <a:t>Otras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2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0,42%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386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es-AR" sz="3200" dirty="0" smtClean="0"/>
              <a:t>Evolución Índice de Empleo Formal </a:t>
            </a:r>
            <a:br>
              <a:rPr lang="es-AR" sz="3200" dirty="0" smtClean="0"/>
            </a:br>
            <a:endParaRPr lang="es-AR" sz="3200" dirty="0"/>
          </a:p>
        </p:txBody>
      </p:sp>
      <p:graphicFrame>
        <p:nvGraphicFramePr>
          <p:cNvPr id="5" name="10 Gráfico"/>
          <p:cNvGraphicFramePr/>
          <p:nvPr/>
        </p:nvGraphicFramePr>
        <p:xfrm>
          <a:off x="323528" y="1484784"/>
          <a:ext cx="4032448" cy="2599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11 Gráfico"/>
          <p:cNvGraphicFramePr>
            <a:graphicFrameLocks/>
          </p:cNvGraphicFramePr>
          <p:nvPr/>
        </p:nvGraphicFramePr>
        <p:xfrm>
          <a:off x="4716016" y="1484784"/>
          <a:ext cx="3816424" cy="2527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12 Gráfico"/>
          <p:cNvGraphicFramePr>
            <a:graphicFrameLocks/>
          </p:cNvGraphicFramePr>
          <p:nvPr/>
        </p:nvGraphicFramePr>
        <p:xfrm>
          <a:off x="2483768" y="4293096"/>
          <a:ext cx="4320480" cy="2420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3019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Evolución Índice de Empleo Formal</a:t>
            </a:r>
            <a:endParaRPr lang="es-AR" dirty="0"/>
          </a:p>
        </p:txBody>
      </p:sp>
      <p:graphicFrame>
        <p:nvGraphicFramePr>
          <p:cNvPr id="3" name="14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9831105"/>
              </p:ext>
            </p:extLst>
          </p:nvPr>
        </p:nvGraphicFramePr>
        <p:xfrm>
          <a:off x="323528" y="2276872"/>
          <a:ext cx="417646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1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1678529"/>
              </p:ext>
            </p:extLst>
          </p:nvPr>
        </p:nvGraphicFramePr>
        <p:xfrm>
          <a:off x="4644008" y="2276872"/>
          <a:ext cx="4248472" cy="2762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1779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7272808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68096" y="44624"/>
            <a:ext cx="7290054" cy="1499616"/>
          </a:xfrm>
        </p:spPr>
        <p:txBody>
          <a:bodyPr>
            <a:normAutofit/>
          </a:bodyPr>
          <a:lstStyle/>
          <a:p>
            <a:r>
              <a:rPr lang="es-AR" sz="3200" dirty="0" smtClean="0"/>
              <a:t>Empleados en gran Rosario</a:t>
            </a:r>
            <a:endParaRPr lang="es-AR" sz="3200" dirty="0"/>
          </a:p>
        </p:txBody>
      </p:sp>
      <p:sp>
        <p:nvSpPr>
          <p:cNvPr id="2" name="Rectángulo 1"/>
          <p:cNvSpPr/>
          <p:nvPr/>
        </p:nvSpPr>
        <p:spPr>
          <a:xfrm>
            <a:off x="1414120" y="6411483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/>
              <a:t>Fuente: Fundación Banco Municipal.</a:t>
            </a:r>
          </a:p>
        </p:txBody>
      </p:sp>
    </p:spTree>
    <p:extLst>
      <p:ext uri="{BB962C8B-B14F-4D97-AF65-F5344CB8AC3E}">
        <p14:creationId xmlns:p14="http://schemas.microsoft.com/office/powerpoint/2010/main" val="221059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9"/>
            <a:ext cx="8064896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68096" y="44624"/>
            <a:ext cx="7290054" cy="1499616"/>
          </a:xfrm>
        </p:spPr>
        <p:txBody>
          <a:bodyPr>
            <a:normAutofit/>
          </a:bodyPr>
          <a:lstStyle/>
          <a:p>
            <a:r>
              <a:rPr lang="es-AR" sz="3200" dirty="0" smtClean="0"/>
              <a:t>Composición % del </a:t>
            </a:r>
            <a:r>
              <a:rPr lang="es-AR" sz="3200" dirty="0" err="1" smtClean="0"/>
              <a:t>EmpleO</a:t>
            </a:r>
            <a:r>
              <a:rPr lang="es-AR" sz="3200" dirty="0" smtClean="0"/>
              <a:t> en gran Rosario</a:t>
            </a:r>
            <a:endParaRPr lang="es-AR" sz="3200" dirty="0"/>
          </a:p>
        </p:txBody>
      </p:sp>
      <p:sp>
        <p:nvSpPr>
          <p:cNvPr id="2" name="Rectángulo 1"/>
          <p:cNvSpPr/>
          <p:nvPr/>
        </p:nvSpPr>
        <p:spPr>
          <a:xfrm>
            <a:off x="1003215" y="6381329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/>
              <a:t>Fuente: Fundación Banco Municipal.</a:t>
            </a:r>
          </a:p>
        </p:txBody>
      </p:sp>
    </p:spTree>
    <p:extLst>
      <p:ext uri="{BB962C8B-B14F-4D97-AF65-F5344CB8AC3E}">
        <p14:creationId xmlns:p14="http://schemas.microsoft.com/office/powerpoint/2010/main" val="295326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á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8448103"/>
              </p:ext>
            </p:extLst>
          </p:nvPr>
        </p:nvGraphicFramePr>
        <p:xfrm>
          <a:off x="683568" y="620688"/>
          <a:ext cx="7920879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477882"/>
              </p:ext>
            </p:extLst>
          </p:nvPr>
        </p:nvGraphicFramePr>
        <p:xfrm>
          <a:off x="755576" y="692696"/>
          <a:ext cx="1524000" cy="2857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/>
                <a:gridCol w="762000"/>
              </a:tblGrid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A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B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0%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C</a:t>
                      </a:r>
                      <a:endParaRPr lang="es-A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D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E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0%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AR" sz="11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</a:t>
                      </a: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AR" sz="11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AR" sz="11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AR" sz="11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19%</a:t>
                      </a: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H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6%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I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4%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J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2%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K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3%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L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0%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M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5%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N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3%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O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171450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30%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730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4643984"/>
          </a:xfrm>
        </p:spPr>
        <p:txBody>
          <a:bodyPr>
            <a:normAutofit/>
          </a:bodyPr>
          <a:lstStyle/>
          <a:p>
            <a:r>
              <a:rPr lang="es-AR" dirty="0"/>
              <a:t>Estructura Productiva de la Provincia de Santa </a:t>
            </a:r>
            <a:r>
              <a:rPr lang="es-AR" dirty="0" smtClean="0"/>
              <a:t>Fe</a:t>
            </a:r>
            <a:r>
              <a:rPr lang="es-AR" dirty="0"/>
              <a:t/>
            </a:r>
            <a:br>
              <a:rPr lang="es-AR" dirty="0"/>
            </a:br>
            <a:r>
              <a:rPr lang="es-AR" dirty="0"/>
              <a:t/>
            </a:r>
            <a:br>
              <a:rPr lang="es-AR" dirty="0"/>
            </a:br>
            <a:r>
              <a:rPr lang="es-AR" dirty="0"/>
              <a:t/>
            </a:r>
            <a:br>
              <a:rPr lang="es-AR" dirty="0"/>
            </a:br>
            <a:r>
              <a:rPr lang="es-AR" dirty="0" smtClean="0">
                <a:solidFill>
                  <a:schemeClr val="accent6">
                    <a:lumMod val="75000"/>
                  </a:schemeClr>
                </a:solidFill>
              </a:rPr>
              <a:t>exportaciones</a:t>
            </a:r>
            <a:endParaRPr lang="es-A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22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4413" y="44450"/>
            <a:ext cx="7115175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971600" y="0"/>
            <a:ext cx="1734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EXPORTACIONES</a:t>
            </a:r>
            <a:endParaRPr lang="es-AR" dirty="0"/>
          </a:p>
        </p:txBody>
      </p:sp>
      <p:sp>
        <p:nvSpPr>
          <p:cNvPr id="9" name="8 CuadroTexto"/>
          <p:cNvSpPr txBox="1"/>
          <p:nvPr/>
        </p:nvSpPr>
        <p:spPr>
          <a:xfrm>
            <a:off x="2699792" y="0"/>
            <a:ext cx="2203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 smtClean="0"/>
              <a:t>(en millones de Dólares)</a:t>
            </a:r>
            <a:endParaRPr lang="es-AR" sz="1600" dirty="0"/>
          </a:p>
        </p:txBody>
      </p:sp>
      <p:sp>
        <p:nvSpPr>
          <p:cNvPr id="10" name="9 Elipse"/>
          <p:cNvSpPr/>
          <p:nvPr/>
        </p:nvSpPr>
        <p:spPr>
          <a:xfrm>
            <a:off x="5796136" y="3645024"/>
            <a:ext cx="648072" cy="144016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0 Elipse"/>
          <p:cNvSpPr/>
          <p:nvPr/>
        </p:nvSpPr>
        <p:spPr>
          <a:xfrm>
            <a:off x="7524328" y="3645024"/>
            <a:ext cx="648072" cy="144016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2" name="11 Elipse"/>
          <p:cNvSpPr/>
          <p:nvPr/>
        </p:nvSpPr>
        <p:spPr>
          <a:xfrm>
            <a:off x="5796136" y="4077072"/>
            <a:ext cx="648072" cy="144016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12 Elipse"/>
          <p:cNvSpPr/>
          <p:nvPr/>
        </p:nvSpPr>
        <p:spPr>
          <a:xfrm>
            <a:off x="7524328" y="4077072"/>
            <a:ext cx="648072" cy="144016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14 Elipse"/>
          <p:cNvSpPr/>
          <p:nvPr/>
        </p:nvSpPr>
        <p:spPr>
          <a:xfrm>
            <a:off x="5796136" y="50131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15 Elipse"/>
          <p:cNvSpPr/>
          <p:nvPr/>
        </p:nvSpPr>
        <p:spPr>
          <a:xfrm>
            <a:off x="7524328" y="50131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Elipse"/>
          <p:cNvSpPr/>
          <p:nvPr/>
        </p:nvSpPr>
        <p:spPr>
          <a:xfrm>
            <a:off x="5796136" y="580526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Elipse"/>
          <p:cNvSpPr/>
          <p:nvPr/>
        </p:nvSpPr>
        <p:spPr>
          <a:xfrm>
            <a:off x="7524328" y="580526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9" name="18 Elipse"/>
          <p:cNvSpPr/>
          <p:nvPr/>
        </p:nvSpPr>
        <p:spPr>
          <a:xfrm>
            <a:off x="5796136" y="285293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0" name="19 Elipse"/>
          <p:cNvSpPr/>
          <p:nvPr/>
        </p:nvSpPr>
        <p:spPr>
          <a:xfrm>
            <a:off x="5796136" y="1988840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1" name="20 Elipse"/>
          <p:cNvSpPr/>
          <p:nvPr/>
        </p:nvSpPr>
        <p:spPr>
          <a:xfrm>
            <a:off x="5796136" y="14127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2" name="21 Elipse"/>
          <p:cNvSpPr/>
          <p:nvPr/>
        </p:nvSpPr>
        <p:spPr>
          <a:xfrm>
            <a:off x="7524328" y="2780928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3" name="22 Elipse"/>
          <p:cNvSpPr/>
          <p:nvPr/>
        </p:nvSpPr>
        <p:spPr>
          <a:xfrm>
            <a:off x="7524328" y="1988840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4" name="23 Elipse"/>
          <p:cNvSpPr/>
          <p:nvPr/>
        </p:nvSpPr>
        <p:spPr>
          <a:xfrm>
            <a:off x="7524328" y="14127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5" name="24 Elipse"/>
          <p:cNvSpPr/>
          <p:nvPr/>
        </p:nvSpPr>
        <p:spPr>
          <a:xfrm>
            <a:off x="5796136" y="6237312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6" name="25 Elipse"/>
          <p:cNvSpPr/>
          <p:nvPr/>
        </p:nvSpPr>
        <p:spPr>
          <a:xfrm>
            <a:off x="7524328" y="6237312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1920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4413" y="1225550"/>
            <a:ext cx="7115175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4413" y="476672"/>
            <a:ext cx="71151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971600" y="467380"/>
            <a:ext cx="1734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EXPORTACIONES</a:t>
            </a:r>
            <a:endParaRPr lang="es-AR" dirty="0"/>
          </a:p>
        </p:txBody>
      </p:sp>
      <p:sp>
        <p:nvSpPr>
          <p:cNvPr id="5" name="4 CuadroTexto"/>
          <p:cNvSpPr txBox="1"/>
          <p:nvPr/>
        </p:nvSpPr>
        <p:spPr>
          <a:xfrm>
            <a:off x="2699792" y="467380"/>
            <a:ext cx="2203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 smtClean="0"/>
              <a:t>(en millones de Dólares)</a:t>
            </a:r>
            <a:endParaRPr lang="es-AR" sz="1600" dirty="0"/>
          </a:p>
        </p:txBody>
      </p:sp>
      <p:sp>
        <p:nvSpPr>
          <p:cNvPr id="6" name="5 Elipse"/>
          <p:cNvSpPr/>
          <p:nvPr/>
        </p:nvSpPr>
        <p:spPr>
          <a:xfrm>
            <a:off x="5796136" y="14127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Elipse"/>
          <p:cNvSpPr/>
          <p:nvPr/>
        </p:nvSpPr>
        <p:spPr>
          <a:xfrm>
            <a:off x="7524328" y="1412776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Elipse"/>
          <p:cNvSpPr/>
          <p:nvPr/>
        </p:nvSpPr>
        <p:spPr>
          <a:xfrm>
            <a:off x="5724128" y="184482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Elipse"/>
          <p:cNvSpPr/>
          <p:nvPr/>
        </p:nvSpPr>
        <p:spPr>
          <a:xfrm>
            <a:off x="7524328" y="184482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Elipse"/>
          <p:cNvSpPr/>
          <p:nvPr/>
        </p:nvSpPr>
        <p:spPr>
          <a:xfrm>
            <a:off x="7524328" y="3429000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0 Elipse"/>
          <p:cNvSpPr/>
          <p:nvPr/>
        </p:nvSpPr>
        <p:spPr>
          <a:xfrm>
            <a:off x="5796136" y="3429000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2" name="11 Elipse"/>
          <p:cNvSpPr/>
          <p:nvPr/>
        </p:nvSpPr>
        <p:spPr>
          <a:xfrm>
            <a:off x="5796136" y="364502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12 Elipse"/>
          <p:cNvSpPr/>
          <p:nvPr/>
        </p:nvSpPr>
        <p:spPr>
          <a:xfrm>
            <a:off x="7524328" y="3645024"/>
            <a:ext cx="648072" cy="21602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1057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L%20Z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72816"/>
            <a:ext cx="6191250" cy="2990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76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8723" y="758825"/>
            <a:ext cx="7705725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Elipse"/>
          <p:cNvSpPr/>
          <p:nvPr/>
        </p:nvSpPr>
        <p:spPr>
          <a:xfrm>
            <a:off x="2699792" y="1772816"/>
            <a:ext cx="792088" cy="23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Elipse"/>
          <p:cNvSpPr/>
          <p:nvPr/>
        </p:nvSpPr>
        <p:spPr>
          <a:xfrm>
            <a:off x="2627784" y="1988840"/>
            <a:ext cx="93610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Elipse"/>
          <p:cNvSpPr/>
          <p:nvPr/>
        </p:nvSpPr>
        <p:spPr>
          <a:xfrm>
            <a:off x="2699792" y="3573016"/>
            <a:ext cx="792088" cy="23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Elipse"/>
          <p:cNvSpPr/>
          <p:nvPr/>
        </p:nvSpPr>
        <p:spPr>
          <a:xfrm>
            <a:off x="2771800" y="5301208"/>
            <a:ext cx="792088" cy="23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Elipse"/>
          <p:cNvSpPr/>
          <p:nvPr/>
        </p:nvSpPr>
        <p:spPr>
          <a:xfrm>
            <a:off x="2699792" y="1340768"/>
            <a:ext cx="792088" cy="23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8702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8" y="1749425"/>
            <a:ext cx="770572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8" y="1196752"/>
            <a:ext cx="77057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Elipse"/>
          <p:cNvSpPr/>
          <p:nvPr/>
        </p:nvSpPr>
        <p:spPr>
          <a:xfrm>
            <a:off x="2555776" y="2330904"/>
            <a:ext cx="792088" cy="23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2302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Demanda industrial de insumos energéticos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3341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88640"/>
            <a:ext cx="7290054" cy="1499616"/>
          </a:xfrm>
        </p:spPr>
        <p:txBody>
          <a:bodyPr>
            <a:noAutofit/>
          </a:bodyPr>
          <a:lstStyle/>
          <a:p>
            <a:r>
              <a:rPr lang="es-AR" sz="3200" dirty="0" smtClean="0"/>
              <a:t>Demanda de energía eléctrica industrias santa fe en % de la Región Centro</a:t>
            </a:r>
            <a:endParaRPr lang="es-AR" sz="3200" dirty="0"/>
          </a:p>
        </p:txBody>
      </p:sp>
      <p:graphicFrame>
        <p:nvGraphicFramePr>
          <p:cNvPr id="3" name="3 Gráfico"/>
          <p:cNvGraphicFramePr>
            <a:graphicFrameLocks/>
          </p:cNvGraphicFramePr>
          <p:nvPr/>
        </p:nvGraphicFramePr>
        <p:xfrm>
          <a:off x="539552" y="1484784"/>
          <a:ext cx="4017818" cy="2352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5 Gráfico"/>
          <p:cNvGraphicFramePr>
            <a:graphicFrameLocks/>
          </p:cNvGraphicFramePr>
          <p:nvPr/>
        </p:nvGraphicFramePr>
        <p:xfrm>
          <a:off x="4788024" y="1628800"/>
          <a:ext cx="4013056" cy="2309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2 Gráfico"/>
          <p:cNvGraphicFramePr/>
          <p:nvPr/>
        </p:nvGraphicFramePr>
        <p:xfrm>
          <a:off x="827584" y="4077072"/>
          <a:ext cx="3289512" cy="2458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4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3479180"/>
              </p:ext>
            </p:extLst>
          </p:nvPr>
        </p:nvGraphicFramePr>
        <p:xfrm>
          <a:off x="4788024" y="3933056"/>
          <a:ext cx="4032448" cy="2784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04098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/>
              <a:t>Gas Entregado a Grandes Industrias </a:t>
            </a:r>
            <a:r>
              <a:rPr lang="es-AR" sz="3200" dirty="0" smtClean="0"/>
              <a:t>en </a:t>
            </a:r>
            <a:r>
              <a:rPr lang="es-AR" sz="3200" dirty="0"/>
              <a:t>miles de m</a:t>
            </a:r>
            <a:r>
              <a:rPr lang="es-AR" sz="3200" baseline="30000" dirty="0"/>
              <a:t>3</a:t>
            </a:r>
            <a:r>
              <a:rPr lang="es-AR" sz="3200" dirty="0"/>
              <a:t> </a:t>
            </a:r>
            <a:r>
              <a:rPr lang="es-AR" sz="3200" dirty="0" smtClean="0"/>
              <a:t>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6" name="7 Gráfico"/>
          <p:cNvGraphicFramePr/>
          <p:nvPr>
            <p:extLst/>
          </p:nvPr>
        </p:nvGraphicFramePr>
        <p:xfrm>
          <a:off x="1259632" y="2059422"/>
          <a:ext cx="6563846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507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19 Gráfico"/>
          <p:cNvGraphicFramePr/>
          <p:nvPr>
            <p:extLst/>
          </p:nvPr>
        </p:nvGraphicFramePr>
        <p:xfrm>
          <a:off x="1558297" y="2204864"/>
          <a:ext cx="6499412" cy="4134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70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12 Gráfico"/>
          <p:cNvGraphicFramePr>
            <a:graphicFrameLocks/>
          </p:cNvGraphicFramePr>
          <p:nvPr>
            <p:extLst/>
          </p:nvPr>
        </p:nvGraphicFramePr>
        <p:xfrm>
          <a:off x="1835696" y="2084832"/>
          <a:ext cx="5726206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094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0 Gráfico"/>
          <p:cNvGraphicFramePr>
            <a:graphicFrameLocks/>
          </p:cNvGraphicFramePr>
          <p:nvPr>
            <p:extLst/>
          </p:nvPr>
        </p:nvGraphicFramePr>
        <p:xfrm>
          <a:off x="1691680" y="2059422"/>
          <a:ext cx="5763186" cy="4071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8629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13 Gráfico"/>
          <p:cNvGraphicFramePr>
            <a:graphicFrameLocks/>
          </p:cNvGraphicFramePr>
          <p:nvPr>
            <p:extLst/>
          </p:nvPr>
        </p:nvGraphicFramePr>
        <p:xfrm>
          <a:off x="1475656" y="2204864"/>
          <a:ext cx="6263937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539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1 Gráfico"/>
          <p:cNvGraphicFramePr>
            <a:graphicFrameLocks/>
          </p:cNvGraphicFramePr>
          <p:nvPr>
            <p:extLst/>
          </p:nvPr>
        </p:nvGraphicFramePr>
        <p:xfrm>
          <a:off x="1547664" y="1916832"/>
          <a:ext cx="6222467" cy="4081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226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2 Gráfico"/>
          <p:cNvGraphicFramePr>
            <a:graphicFrameLocks/>
          </p:cNvGraphicFramePr>
          <p:nvPr>
            <p:extLst/>
          </p:nvPr>
        </p:nvGraphicFramePr>
        <p:xfrm>
          <a:off x="1763688" y="1916832"/>
          <a:ext cx="5681231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336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3 Gráfico"/>
          <p:cNvGraphicFramePr>
            <a:graphicFrameLocks/>
          </p:cNvGraphicFramePr>
          <p:nvPr>
            <p:extLst/>
          </p:nvPr>
        </p:nvGraphicFramePr>
        <p:xfrm>
          <a:off x="1763688" y="1916832"/>
          <a:ext cx="5682784" cy="4081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08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Gas Entregado a Grandes Industrias en miles de m</a:t>
            </a:r>
            <a:r>
              <a:rPr lang="es-AR" baseline="30000" dirty="0" smtClean="0"/>
              <a:t>3</a:t>
            </a:r>
            <a:r>
              <a:rPr lang="es-AR" dirty="0" smtClean="0"/>
              <a:t> (9300 </a:t>
            </a:r>
            <a:r>
              <a:rPr lang="es-AR" dirty="0" err="1" smtClean="0"/>
              <a:t>kcal</a:t>
            </a:r>
            <a:r>
              <a:rPr lang="es-AR" dirty="0" smtClean="0"/>
              <a:t>) </a:t>
            </a:r>
            <a:endParaRPr lang="es-AR" dirty="0"/>
          </a:p>
        </p:txBody>
      </p:sp>
      <p:graphicFrame>
        <p:nvGraphicFramePr>
          <p:cNvPr id="3" name="24 Gráfico"/>
          <p:cNvGraphicFramePr>
            <a:graphicFrameLocks/>
          </p:cNvGraphicFramePr>
          <p:nvPr>
            <p:extLst/>
          </p:nvPr>
        </p:nvGraphicFramePr>
        <p:xfrm>
          <a:off x="2051720" y="2492896"/>
          <a:ext cx="5264373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971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6 Gráfico"/>
          <p:cNvGraphicFramePr>
            <a:graphicFrameLocks/>
          </p:cNvGraphicFramePr>
          <p:nvPr>
            <p:extLst/>
          </p:nvPr>
        </p:nvGraphicFramePr>
        <p:xfrm>
          <a:off x="1835696" y="1916832"/>
          <a:ext cx="5356411" cy="410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8922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27 Gráfico"/>
          <p:cNvGraphicFramePr>
            <a:graphicFrameLocks/>
          </p:cNvGraphicFramePr>
          <p:nvPr/>
        </p:nvGraphicFramePr>
        <p:xfrm>
          <a:off x="1939814" y="1419225"/>
          <a:ext cx="5264372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8717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Gas Entregado a Grandes Industrias en miles de m</a:t>
            </a:r>
            <a:r>
              <a:rPr lang="es-AR" baseline="30000" dirty="0" smtClean="0"/>
              <a:t>3</a:t>
            </a:r>
            <a:r>
              <a:rPr lang="es-AR" dirty="0" smtClean="0"/>
              <a:t> (9300 </a:t>
            </a:r>
            <a:r>
              <a:rPr lang="es-AR" dirty="0" err="1" smtClean="0"/>
              <a:t>kcal</a:t>
            </a:r>
            <a:r>
              <a:rPr lang="es-AR" dirty="0" smtClean="0"/>
              <a:t>) </a:t>
            </a:r>
            <a:endParaRPr lang="es-AR" dirty="0"/>
          </a:p>
        </p:txBody>
      </p:sp>
      <p:graphicFrame>
        <p:nvGraphicFramePr>
          <p:cNvPr id="3" name="14 Gráfico"/>
          <p:cNvGraphicFramePr>
            <a:graphicFrameLocks/>
          </p:cNvGraphicFramePr>
          <p:nvPr>
            <p:extLst/>
          </p:nvPr>
        </p:nvGraphicFramePr>
        <p:xfrm>
          <a:off x="1907704" y="2420888"/>
          <a:ext cx="5356411" cy="410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0059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/>
              <a:t>Gas Entregado a Grandes Industrias en miles de m</a:t>
            </a:r>
            <a:r>
              <a:rPr lang="es-AR" sz="3200" baseline="30000" dirty="0" smtClean="0"/>
              <a:t>3</a:t>
            </a:r>
            <a:r>
              <a:rPr lang="es-AR" sz="3200" dirty="0" smtClean="0"/>
              <a:t> (9300 </a:t>
            </a:r>
            <a:r>
              <a:rPr lang="es-AR" sz="3200" dirty="0" err="1" smtClean="0"/>
              <a:t>kcal</a:t>
            </a:r>
            <a:r>
              <a:rPr lang="es-AR" sz="3200" dirty="0" smtClean="0"/>
              <a:t>) </a:t>
            </a:r>
            <a:endParaRPr lang="es-AR" sz="3200" dirty="0"/>
          </a:p>
        </p:txBody>
      </p:sp>
      <p:graphicFrame>
        <p:nvGraphicFramePr>
          <p:cNvPr id="3" name="5 Gráfico"/>
          <p:cNvGraphicFramePr>
            <a:graphicFrameLocks/>
          </p:cNvGraphicFramePr>
          <p:nvPr/>
        </p:nvGraphicFramePr>
        <p:xfrm>
          <a:off x="558944" y="1988840"/>
          <a:ext cx="7613456" cy="3893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63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INFRAESTRUCTURA, COMPETITIVIDAD Y COMERCIO EXTERIOR.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5557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Infraestructura</a:t>
            </a:r>
            <a:r>
              <a:rPr lang="en-US" sz="3200" dirty="0" smtClean="0"/>
              <a:t> de </a:t>
            </a:r>
            <a:r>
              <a:rPr lang="en-US" sz="3200" dirty="0" err="1" smtClean="0"/>
              <a:t>Transporte</a:t>
            </a:r>
            <a:r>
              <a:rPr lang="en-US" sz="3200" dirty="0" smtClean="0"/>
              <a:t>, </a:t>
            </a:r>
            <a:r>
              <a:rPr lang="en-US" sz="3200" dirty="0" err="1" smtClean="0"/>
              <a:t>electricidad</a:t>
            </a:r>
            <a:r>
              <a:rPr lang="en-US" sz="3200" dirty="0" smtClean="0"/>
              <a:t> y </a:t>
            </a:r>
            <a:r>
              <a:rPr lang="en-US" sz="3200" dirty="0" err="1" smtClean="0"/>
              <a:t>Tci</a:t>
            </a:r>
            <a:r>
              <a:rPr lang="en-US" sz="3200" dirty="0" smtClean="0"/>
              <a:t> : </a:t>
            </a:r>
            <a:r>
              <a:rPr lang="en-US" sz="3200" dirty="0" err="1" smtClean="0"/>
              <a:t>LatinoAmerica</a:t>
            </a:r>
            <a:r>
              <a:rPr lang="en-US" sz="3200" dirty="0" smtClean="0"/>
              <a:t> y </a:t>
            </a:r>
            <a:r>
              <a:rPr lang="en-US" sz="3200" dirty="0" err="1" smtClean="0"/>
              <a:t>caribe</a:t>
            </a:r>
            <a:r>
              <a:rPr lang="en-US" sz="3200" dirty="0" smtClean="0"/>
              <a:t> </a:t>
            </a:r>
            <a:r>
              <a:rPr lang="en-US" sz="3200" dirty="0" err="1" smtClean="0"/>
              <a:t>comparado</a:t>
            </a:r>
            <a:r>
              <a:rPr lang="en-US" sz="3200" dirty="0" smtClean="0"/>
              <a:t> con </a:t>
            </a:r>
            <a:r>
              <a:rPr lang="en-US" sz="3200" dirty="0" err="1" smtClean="0"/>
              <a:t>países</a:t>
            </a:r>
            <a:r>
              <a:rPr lang="en-US" sz="3200" dirty="0" smtClean="0"/>
              <a:t> </a:t>
            </a:r>
            <a:r>
              <a:rPr lang="en-US" sz="3200" dirty="0" err="1" smtClean="0"/>
              <a:t>oECD</a:t>
            </a:r>
            <a:r>
              <a:rPr lang="en-US" sz="3200" dirty="0" smtClean="0"/>
              <a:t>. </a:t>
            </a:r>
            <a:endParaRPr lang="es-AR" sz="32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5699" y="2560799"/>
            <a:ext cx="6852601" cy="410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6519" y="2018583"/>
            <a:ext cx="7410961" cy="4146721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600" dirty="0" smtClean="0">
                <a:solidFill>
                  <a:srgbClr val="FF0000"/>
                </a:solidFill>
              </a:rPr>
              <a:t>Argentina.</a:t>
            </a:r>
            <a:r>
              <a:rPr lang="es-AR" sz="3600" dirty="0" smtClean="0"/>
              <a:t> Global </a:t>
            </a:r>
            <a:r>
              <a:rPr lang="es-AR" sz="3600" dirty="0" err="1" smtClean="0"/>
              <a:t>competitivness</a:t>
            </a:r>
            <a:r>
              <a:rPr lang="es-AR" sz="3600" dirty="0" smtClean="0"/>
              <a:t> </a:t>
            </a:r>
            <a:r>
              <a:rPr lang="es-AR" sz="3600" dirty="0" err="1" smtClean="0"/>
              <a:t>index</a:t>
            </a:r>
            <a:r>
              <a:rPr lang="es-AR" sz="3600" dirty="0" smtClean="0"/>
              <a:t>. </a:t>
            </a:r>
            <a:r>
              <a:rPr lang="es-AR" sz="3600" dirty="0" err="1" smtClean="0"/>
              <a:t>World</a:t>
            </a:r>
            <a:r>
              <a:rPr lang="es-AR" sz="3600" dirty="0" smtClean="0"/>
              <a:t> </a:t>
            </a:r>
            <a:r>
              <a:rPr lang="es-AR" sz="3600" dirty="0" err="1" smtClean="0"/>
              <a:t>economic</a:t>
            </a:r>
            <a:r>
              <a:rPr lang="es-AR" sz="3600" dirty="0" smtClean="0"/>
              <a:t> </a:t>
            </a:r>
            <a:r>
              <a:rPr lang="es-AR" sz="3600" dirty="0" err="1" smtClean="0"/>
              <a:t>Forum</a:t>
            </a:r>
            <a:r>
              <a:rPr lang="es-AR" sz="3600" dirty="0" smtClean="0"/>
              <a:t>.</a:t>
            </a:r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183560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 smtClean="0">
                <a:solidFill>
                  <a:srgbClr val="FF0000"/>
                </a:solidFill>
              </a:rPr>
              <a:t>braSil</a:t>
            </a:r>
            <a:r>
              <a:rPr lang="es-AR" dirty="0" smtClean="0">
                <a:solidFill>
                  <a:srgbClr val="FF0000"/>
                </a:solidFill>
              </a:rPr>
              <a:t>.</a:t>
            </a:r>
            <a:r>
              <a:rPr lang="es-AR" dirty="0" smtClean="0"/>
              <a:t> </a:t>
            </a:r>
            <a:r>
              <a:rPr lang="es-AR" dirty="0"/>
              <a:t>Global </a:t>
            </a:r>
            <a:r>
              <a:rPr lang="es-AR" dirty="0" err="1"/>
              <a:t>competitivness</a:t>
            </a:r>
            <a:r>
              <a:rPr lang="es-AR" dirty="0"/>
              <a:t> </a:t>
            </a:r>
            <a:r>
              <a:rPr lang="es-AR" dirty="0" err="1"/>
              <a:t>index</a:t>
            </a:r>
            <a:r>
              <a:rPr lang="es-AR" dirty="0"/>
              <a:t>. </a:t>
            </a:r>
            <a:r>
              <a:rPr lang="es-AR" dirty="0" err="1"/>
              <a:t>World</a:t>
            </a:r>
            <a:r>
              <a:rPr lang="es-AR" dirty="0"/>
              <a:t> </a:t>
            </a:r>
            <a:r>
              <a:rPr lang="es-AR" dirty="0" err="1"/>
              <a:t>economic</a:t>
            </a:r>
            <a:r>
              <a:rPr lang="es-AR" dirty="0"/>
              <a:t> </a:t>
            </a:r>
            <a:r>
              <a:rPr lang="es-AR" dirty="0" err="1"/>
              <a:t>Forum</a:t>
            </a:r>
            <a:r>
              <a:rPr lang="es-AR" dirty="0"/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9559" y="2077871"/>
            <a:ext cx="7004881" cy="41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4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>
                <a:solidFill>
                  <a:srgbClr val="FF0000"/>
                </a:solidFill>
              </a:rPr>
              <a:t>Chile.</a:t>
            </a:r>
            <a:r>
              <a:rPr lang="es-AR" dirty="0" smtClean="0"/>
              <a:t> </a:t>
            </a:r>
            <a:r>
              <a:rPr lang="es-AR" dirty="0"/>
              <a:t>Global </a:t>
            </a:r>
            <a:r>
              <a:rPr lang="es-AR" dirty="0" err="1"/>
              <a:t>competitivness</a:t>
            </a:r>
            <a:r>
              <a:rPr lang="es-AR" dirty="0"/>
              <a:t> </a:t>
            </a:r>
            <a:r>
              <a:rPr lang="es-AR" dirty="0" err="1"/>
              <a:t>index</a:t>
            </a:r>
            <a:r>
              <a:rPr lang="es-AR" dirty="0"/>
              <a:t>. </a:t>
            </a:r>
            <a:r>
              <a:rPr lang="es-AR" dirty="0" err="1"/>
              <a:t>World</a:t>
            </a:r>
            <a:r>
              <a:rPr lang="es-AR" dirty="0"/>
              <a:t> </a:t>
            </a:r>
            <a:r>
              <a:rPr lang="es-AR" dirty="0" err="1"/>
              <a:t>economic</a:t>
            </a:r>
            <a:r>
              <a:rPr lang="es-AR" dirty="0"/>
              <a:t> </a:t>
            </a:r>
            <a:r>
              <a:rPr lang="es-AR" dirty="0" err="1"/>
              <a:t>Forum</a:t>
            </a:r>
            <a:r>
              <a:rPr lang="es-AR" dirty="0"/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8996" y="2084832"/>
            <a:ext cx="7004881" cy="418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6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 smtClean="0">
                <a:solidFill>
                  <a:srgbClr val="FF0000"/>
                </a:solidFill>
              </a:rPr>
              <a:t>uruguay</a:t>
            </a:r>
            <a:r>
              <a:rPr lang="es-AR" dirty="0" smtClean="0">
                <a:solidFill>
                  <a:srgbClr val="FF0000"/>
                </a:solidFill>
              </a:rPr>
              <a:t>.</a:t>
            </a:r>
            <a:r>
              <a:rPr lang="es-AR" dirty="0" smtClean="0"/>
              <a:t> </a:t>
            </a:r>
            <a:r>
              <a:rPr lang="es-AR" dirty="0"/>
              <a:t>Global </a:t>
            </a:r>
            <a:r>
              <a:rPr lang="es-AR" dirty="0" err="1"/>
              <a:t>competitivness</a:t>
            </a:r>
            <a:r>
              <a:rPr lang="es-AR" dirty="0"/>
              <a:t> </a:t>
            </a:r>
            <a:r>
              <a:rPr lang="es-AR" dirty="0" err="1"/>
              <a:t>index</a:t>
            </a:r>
            <a:r>
              <a:rPr lang="es-AR" dirty="0"/>
              <a:t>. </a:t>
            </a:r>
            <a:r>
              <a:rPr lang="es-AR" dirty="0" err="1"/>
              <a:t>World</a:t>
            </a:r>
            <a:r>
              <a:rPr lang="es-AR" dirty="0"/>
              <a:t> </a:t>
            </a:r>
            <a:r>
              <a:rPr lang="es-AR" dirty="0" err="1"/>
              <a:t>economic</a:t>
            </a:r>
            <a:r>
              <a:rPr lang="es-AR" dirty="0"/>
              <a:t> </a:t>
            </a:r>
            <a:r>
              <a:rPr lang="es-AR" dirty="0" err="1"/>
              <a:t>Forum</a:t>
            </a:r>
            <a:r>
              <a:rPr lang="es-AR" dirty="0"/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3419" y="2082183"/>
            <a:ext cx="7157161" cy="408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0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675870"/>
              </p:ext>
            </p:extLst>
          </p:nvPr>
        </p:nvGraphicFramePr>
        <p:xfrm>
          <a:off x="1763688" y="2089091"/>
          <a:ext cx="5691707" cy="34358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6079"/>
                <a:gridCol w="1073907"/>
                <a:gridCol w="1073907"/>
                <a:gridCol w="1073907"/>
                <a:gridCol w="1073907"/>
              </a:tblGrid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 dirty="0">
                          <a:effectLst/>
                        </a:rPr>
                        <a:t> </a:t>
                      </a:r>
                      <a:endParaRPr lang="es-AR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2400" u="none" strike="noStrike" dirty="0">
                          <a:effectLst/>
                        </a:rPr>
                        <a:t>LPI </a:t>
                      </a:r>
                      <a:endParaRPr lang="es-AR" sz="2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2400" u="none" strike="noStrike" dirty="0" err="1">
                          <a:effectLst/>
                        </a:rPr>
                        <a:t>Infrastructure</a:t>
                      </a:r>
                      <a:endParaRPr lang="es-AR" sz="2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>
                          <a:effectLst/>
                        </a:rPr>
                        <a:t>País</a:t>
                      </a:r>
                      <a:endParaRPr lang="es-AR" sz="2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 dirty="0">
                          <a:effectLst/>
                        </a:rPr>
                        <a:t>  Rank</a:t>
                      </a:r>
                      <a:endParaRPr lang="es-AR" sz="2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>
                          <a:effectLst/>
                        </a:rPr>
                        <a:t>Score</a:t>
                      </a:r>
                      <a:endParaRPr lang="es-AR" sz="2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>
                          <a:effectLst/>
                        </a:rPr>
                        <a:t>  Rank</a:t>
                      </a:r>
                      <a:endParaRPr lang="es-AR" sz="2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>
                          <a:effectLst/>
                        </a:rPr>
                        <a:t>Score</a:t>
                      </a:r>
                      <a:endParaRPr lang="es-AR" sz="2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>
                          <a:effectLst/>
                        </a:rPr>
                        <a:t>Chile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39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3,17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37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3,18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 dirty="0">
                          <a:effectLst/>
                        </a:rPr>
                        <a:t>Brasil</a:t>
                      </a:r>
                      <a:endParaRPr lang="es-AR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45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3,13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46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3,07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 dirty="0">
                          <a:effectLst/>
                        </a:rPr>
                        <a:t>Argentina</a:t>
                      </a:r>
                      <a:endParaRPr lang="es-AR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49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3,05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52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2,94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2637">
                <a:tc>
                  <a:txBody>
                    <a:bodyPr/>
                    <a:lstStyle/>
                    <a:p>
                      <a:pPr algn="l" fontAlgn="b"/>
                      <a:r>
                        <a:rPr lang="es-AR" sz="2400" u="none" strike="noStrike" dirty="0">
                          <a:effectLst/>
                        </a:rPr>
                        <a:t>Uruguay</a:t>
                      </a:r>
                      <a:endParaRPr lang="es-AR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56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2,96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>
                          <a:effectLst/>
                        </a:rPr>
                        <a:t>60</a:t>
                      </a:r>
                      <a:endParaRPr lang="es-AR" sz="2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2400" u="none" strike="noStrike" dirty="0">
                          <a:effectLst/>
                        </a:rPr>
                        <a:t>2,91</a:t>
                      </a:r>
                      <a:endParaRPr lang="es-AR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ítu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 smtClean="0"/>
              <a:t>World</a:t>
            </a:r>
            <a:r>
              <a:rPr lang="es-AR" dirty="0" smtClean="0"/>
              <a:t> Bank. </a:t>
            </a:r>
            <a:r>
              <a:rPr lang="es-AR" dirty="0" err="1" smtClean="0"/>
              <a:t>Logistic</a:t>
            </a:r>
            <a:r>
              <a:rPr lang="es-AR" dirty="0" smtClean="0"/>
              <a:t> performance </a:t>
            </a:r>
            <a:r>
              <a:rPr lang="es-AR" dirty="0" err="1" smtClean="0"/>
              <a:t>index</a:t>
            </a:r>
            <a:r>
              <a:rPr lang="es-AR" dirty="0" smtClean="0"/>
              <a:t>. 2012</a:t>
            </a:r>
            <a:endParaRPr lang="es-AR" dirty="0"/>
          </a:p>
        </p:txBody>
      </p:sp>
      <p:sp>
        <p:nvSpPr>
          <p:cNvPr id="10" name="CuadroTexto 9"/>
          <p:cNvSpPr txBox="1"/>
          <p:nvPr/>
        </p:nvSpPr>
        <p:spPr>
          <a:xfrm>
            <a:off x="734425" y="5877272"/>
            <a:ext cx="8025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infraestructura Incluye </a:t>
            </a:r>
            <a:r>
              <a:rPr lang="es-AR" dirty="0"/>
              <a:t>puertos, carreteras, ferrocarriles, aeropuertos, y la </a:t>
            </a:r>
            <a:r>
              <a:rPr lang="es-AR" dirty="0" smtClean="0"/>
              <a:t>información</a:t>
            </a:r>
          </a:p>
          <a:p>
            <a:r>
              <a:rPr lang="es-AR" dirty="0" smtClean="0"/>
              <a:t>y </a:t>
            </a:r>
            <a:r>
              <a:rPr lang="es-AR" dirty="0"/>
              <a:t>tecnología de comunicaciones (ICT).</a:t>
            </a:r>
          </a:p>
        </p:txBody>
      </p:sp>
    </p:spTree>
    <p:extLst>
      <p:ext uri="{BB962C8B-B14F-4D97-AF65-F5344CB8AC3E}">
        <p14:creationId xmlns:p14="http://schemas.microsoft.com/office/powerpoint/2010/main" val="47598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755552"/>
          </a:xfrm>
        </p:spPr>
        <p:txBody>
          <a:bodyPr>
            <a:normAutofit/>
          </a:bodyPr>
          <a:lstStyle/>
          <a:p>
            <a:r>
              <a:rPr lang="es-AR" sz="3200" dirty="0"/>
              <a:t>Reflexiones </a:t>
            </a:r>
            <a:r>
              <a:rPr lang="es-AR" sz="3200" dirty="0" smtClean="0"/>
              <a:t>finales (i)</a:t>
            </a:r>
            <a:endParaRPr lang="es-AR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096" y="1556752"/>
            <a:ext cx="7290055" cy="496859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AR" sz="2200" dirty="0" smtClean="0"/>
              <a:t>Santa Fe y el AMR tiene una estructura productiva diversa, con gran participación del comercio, la industria y la construcción.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 smtClean="0"/>
              <a:t>Los sectores industriales preponderantes están ligados a la industria alimenticia, la producción de madera y del mueble, los instrumentos para la medicina y la óptica, la química (biodiesel) y la industria textil.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/>
              <a:t>La </a:t>
            </a:r>
            <a:r>
              <a:rPr lang="es-AR" sz="2200" dirty="0" smtClean="0"/>
              <a:t>composición de la industria santafesina la posiciona como gran demandante de insumos energéticos.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 smtClean="0"/>
              <a:t>La provincia de </a:t>
            </a:r>
            <a:r>
              <a:rPr lang="es-AR" sz="2200" dirty="0"/>
              <a:t>Santa Fe </a:t>
            </a:r>
            <a:r>
              <a:rPr lang="es-AR" sz="2200" dirty="0" smtClean="0"/>
              <a:t>exporta más de 20% de las exportaciones totales nacionales. Es la segunda exportadora del país, detrás de la provincia de Buenos Aires.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 smtClean="0"/>
              <a:t> Consecuentemente es gran demandante de infraestructura y servicios de logística</a:t>
            </a:r>
          </a:p>
          <a:p>
            <a:endParaRPr lang="es-AR" sz="2200" dirty="0" smtClean="0"/>
          </a:p>
          <a:p>
            <a:r>
              <a:rPr lang="es-AR" sz="2200" dirty="0" smtClean="0"/>
              <a:t> </a:t>
            </a:r>
            <a:endParaRPr lang="es-AR" sz="2200" dirty="0"/>
          </a:p>
        </p:txBody>
      </p:sp>
    </p:spTree>
    <p:extLst>
      <p:ext uri="{BB962C8B-B14F-4D97-AF65-F5344CB8AC3E}">
        <p14:creationId xmlns:p14="http://schemas.microsoft.com/office/powerpoint/2010/main" val="62891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290054" cy="1499616"/>
          </a:xfrm>
        </p:spPr>
        <p:txBody>
          <a:bodyPr>
            <a:normAutofit/>
          </a:bodyPr>
          <a:lstStyle/>
          <a:p>
            <a:r>
              <a:rPr lang="es-AR" sz="3200" dirty="0"/>
              <a:t>Reflexiones finales </a:t>
            </a:r>
            <a:r>
              <a:rPr lang="es-AR" sz="3200" dirty="0" smtClean="0"/>
              <a:t>(ii</a:t>
            </a:r>
            <a:r>
              <a:rPr lang="es-AR" sz="3200" dirty="0"/>
              <a:t>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27584" y="1268760"/>
            <a:ext cx="7290055" cy="453654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AR" sz="2200" dirty="0"/>
              <a:t>Las exportaciones </a:t>
            </a:r>
            <a:r>
              <a:rPr lang="es-AR" sz="2200" dirty="0" smtClean="0"/>
              <a:t>santafesinas de </a:t>
            </a:r>
            <a:r>
              <a:rPr lang="es-AR" sz="2200" dirty="0"/>
              <a:t>alimentos o productos derivados de ésta industria representan porcentajes mayoritarios de las exportaciones nacionales y en productos químicos, maquinaria, equipos de transporte terrestre, manufacturas de caucho, exporta cantidades importantes sobre el total nacional.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/>
              <a:t>Los destinos principales de las exportaciones son la UE y el Asia-Pacífico. China es el mayor importador como país</a:t>
            </a:r>
            <a:r>
              <a:rPr lang="es-AR" sz="2200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200" dirty="0" smtClean="0"/>
              <a:t>La importancia exportadora de SF,  la distancia con sus principales socios comerciales y la composición de sus exportaciones la hacen muy vulnerable a la cantidad y calidad de la infraestructura en general y logística en particular. </a:t>
            </a:r>
          </a:p>
          <a:p>
            <a:pPr>
              <a:buFont typeface="Wingdings" panose="05000000000000000000" pitchFamily="2" charset="2"/>
              <a:buChar char="q"/>
            </a:pPr>
            <a:endParaRPr lang="es-AR" sz="2200" dirty="0"/>
          </a:p>
        </p:txBody>
      </p:sp>
    </p:spTree>
    <p:extLst>
      <p:ext uri="{BB962C8B-B14F-4D97-AF65-F5344CB8AC3E}">
        <p14:creationId xmlns:p14="http://schemas.microsoft.com/office/powerpoint/2010/main" val="103042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4000" dirty="0" smtClean="0"/>
              <a:t>Reflexiones finales (</a:t>
            </a:r>
            <a:r>
              <a:rPr lang="es-AR" sz="4000" dirty="0" err="1" smtClean="0"/>
              <a:t>iii</a:t>
            </a:r>
            <a:r>
              <a:rPr lang="es-AR" sz="4000" dirty="0" smtClean="0"/>
              <a:t>)</a:t>
            </a:r>
            <a:endParaRPr lang="es-AR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AR" sz="2400" dirty="0" smtClean="0"/>
              <a:t>Según diversos rankings internacionales la infraestructura Argentina en general es bastante deficiente </a:t>
            </a:r>
            <a:r>
              <a:rPr lang="es-AR" sz="2400" smtClean="0"/>
              <a:t>y afecta </a:t>
            </a:r>
            <a:r>
              <a:rPr lang="es-AR" sz="2400" dirty="0" smtClean="0"/>
              <a:t>la competitividad y el comercio exterior.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AR" sz="2400" dirty="0" smtClean="0"/>
              <a:t> La economía santafesina y del AMR requieren inversiones de gran magnitud y es poco probable que puedan ser realizadas sin el concurso de la actividad privada y el financiamiento internacional (incentivos y políticas). </a:t>
            </a:r>
          </a:p>
          <a:p>
            <a:endParaRPr lang="es-A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563888" y="2556193"/>
            <a:ext cx="1656184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s-AR" sz="3200" i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gracias</a:t>
            </a:r>
            <a:endParaRPr lang="es-AR" sz="3200" i="1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495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999</TotalTime>
  <Words>2047</Words>
  <Application>Microsoft Office PowerPoint</Application>
  <PresentationFormat>Presentación en pantalla (4:3)</PresentationFormat>
  <Paragraphs>323</Paragraphs>
  <Slides>59</Slides>
  <Notes>8</Notes>
  <HiddenSlides>10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Integral</vt:lpstr>
      <vt:lpstr>Estructura productiva, Infraestructura y Desarrollo Regional</vt:lpstr>
      <vt:lpstr>Esquema de la presentación</vt:lpstr>
      <vt:lpstr>Impacto económico de la infraestructura</vt:lpstr>
      <vt:lpstr>Infraestructura y crecimiento económico</vt:lpstr>
      <vt:lpstr>Presentación de PowerPoint</vt:lpstr>
      <vt:lpstr>Presentación de PowerPoint</vt:lpstr>
      <vt:lpstr>Infraestructura y equidad</vt:lpstr>
      <vt:lpstr>Presentación de PowerPoint</vt:lpstr>
      <vt:lpstr>Impacto microeconómico sobre la productividad y los costos de las empresas  </vt:lpstr>
      <vt:lpstr>Estructura Productiva de la Provincia de Santa Fe y del área Metropolitana Gran Rosario   producción</vt:lpstr>
      <vt:lpstr>Producto Bruto Geográfico de Santa Fe y PIB nacional per cápita a precios corrientes.            </vt:lpstr>
      <vt:lpstr>PBG Santa Fe a precios constantes de 1993 según categoría. Participación en el PBI, en porcentaje. </vt:lpstr>
      <vt:lpstr>Presentación de PowerPoint</vt:lpstr>
      <vt:lpstr>Pbg. Principales categorías. Precios constantes de 1993. año 2011.</vt:lpstr>
      <vt:lpstr>Composición del Valor Agregado Bruto de la Industria en Santa Fe. </vt:lpstr>
      <vt:lpstr>Composición del PBG Santa Fe en sectores productores de bienes. Participación % en el PBI. </vt:lpstr>
      <vt:lpstr>Composición del PBG Santa Fe en sectores productores de servicios. Participación % en el PBI.</vt:lpstr>
      <vt:lpstr>Divisiones de actividad ordenadas en orden decreciente según valor agregado. Rosario y área metropolitana. ÚLTIMO CENSO ECONÓMICO</vt:lpstr>
      <vt:lpstr>valor agregado PRINCIPALES sECTORES. Rosario y corredores área metropolitana</vt:lpstr>
      <vt:lpstr>Estructura Productiva de la Provincia de Santa Fe y del área Metropolitana Gran Rosario   empleo</vt:lpstr>
      <vt:lpstr>Provincia de Santa Fe. Composición del empleo registrado en grandes grupos de actividad económica</vt:lpstr>
      <vt:lpstr>Provincia de Santa Fe. Composición empleo registrado en la industria manufacturera.</vt:lpstr>
      <vt:lpstr>Evolución Índice de Empleo Formal  </vt:lpstr>
      <vt:lpstr>Evolución Índice de Empleo Formal</vt:lpstr>
      <vt:lpstr>Empleados en gran Rosario</vt:lpstr>
      <vt:lpstr>Composición % del EmpleO en gran Rosario</vt:lpstr>
      <vt:lpstr>Presentación de PowerPoint</vt:lpstr>
      <vt:lpstr>Estructura Productiva de la Provincia de Santa Fe   exportaciones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Demanda industrial de insumos energéticos</vt:lpstr>
      <vt:lpstr>Demanda de energía eléctrica industrias santa fe en % de la Región Centro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Gas Entregado a Grandes Industrias en miles de m3 (9300 kcal) </vt:lpstr>
      <vt:lpstr>INFRAESTRUCTURA, COMPETITIVIDAD Y COMERCIO EXTERIOR.</vt:lpstr>
      <vt:lpstr>Infraestructura de Transporte, electricidad y Tci : LatinoAmerica y caribe comparado con países oECD. </vt:lpstr>
      <vt:lpstr>Argentina. Global competitivness index. World economic Forum.</vt:lpstr>
      <vt:lpstr>braSil. Global competitivness index. World economic Forum.</vt:lpstr>
      <vt:lpstr>Chile. Global competitivness index. World economic Forum.</vt:lpstr>
      <vt:lpstr>uruguay. Global competitivness index. World economic Forum.</vt:lpstr>
      <vt:lpstr>World Bank. Logistic performance index. 2012</vt:lpstr>
      <vt:lpstr>Reflexiones finales (i)</vt:lpstr>
      <vt:lpstr>Reflexiones finales (ii)</vt:lpstr>
      <vt:lpstr>Reflexiones finales (iii)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.</cp:lastModifiedBy>
  <cp:revision>115</cp:revision>
  <dcterms:created xsi:type="dcterms:W3CDTF">2013-10-08T11:46:04Z</dcterms:created>
  <dcterms:modified xsi:type="dcterms:W3CDTF">2013-10-11T21:18:38Z</dcterms:modified>
</cp:coreProperties>
</file>