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diagrams/colors8.xml" ContentType="application/vnd.openxmlformats-officedocument.drawingml.diagramColors+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drawing7.xml" ContentType="application/vnd.ms-office.drawingml.diagramDrawing+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diagrams/drawing3.xml" ContentType="application/vnd.ms-office.drawingml.diagramDrawing+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emf" ContentType="image/x-emf"/>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diagrams/layout6.xml" ContentType="application/vnd.openxmlformats-officedocument.drawingml.diagramLayout+xml"/>
  <Override PartName="/ppt/notesSlides/notesSlide24.xml" ContentType="application/vnd.openxmlformats-officedocument.presentationml.notesSlide+xml"/>
  <Override PartName="/ppt/diagrams/data10.xml" ContentType="application/vnd.openxmlformats-officedocument.drawingml.diagramData+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diagrams/data7.xml" ContentType="application/vnd.openxmlformats-officedocument.drawingml.diagramData+xml"/>
  <Override PartName="/ppt/diagrams/colors9.xml" ContentType="application/vnd.openxmlformats-officedocument.drawingml.diagramColors+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diagrams/drawing8.xml" ContentType="application/vnd.ms-office.drawingml.diagramDrawing+xml"/>
  <Override PartName="/ppt/notesSlides/notesSlide31.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drawing9.xml" ContentType="application/vnd.ms-office.drawingml.diagramDrawing+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diagrams/colors6.xml" ContentType="application/vnd.openxmlformats-officedocument.drawingml.diagramColors+xml"/>
  <Override PartName="/ppt/diagrams/quickStyle9.xml" ContentType="application/vnd.openxmlformats-officedocument.drawingml.diagramStyl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drawing5.xml" ContentType="application/vnd.ms-office.drawingml.diagramDrawing+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diagrams/colors10.xml" ContentType="application/vnd.openxmlformats-officedocument.drawingml.diagramColors+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diagrams/data9.xml" ContentType="application/vnd.openxmlformats-officedocument.drawingml.diagramData+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slides/slide20.xml" ContentType="application/vnd.openxmlformats-officedocument.presentationml.slide+xml"/>
  <Override PartName="/ppt/diagrams/layout4.xml" ContentType="application/vnd.openxmlformats-officedocument.drawingml.diagram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4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3"/>
  </p:notesMasterIdLst>
  <p:handoutMasterIdLst>
    <p:handoutMasterId r:id="rId54"/>
  </p:handoutMasterIdLst>
  <p:sldIdLst>
    <p:sldId id="375" r:id="rId2"/>
    <p:sldId id="376" r:id="rId3"/>
    <p:sldId id="350" r:id="rId4"/>
    <p:sldId id="311" r:id="rId5"/>
    <p:sldId id="351" r:id="rId6"/>
    <p:sldId id="352" r:id="rId7"/>
    <p:sldId id="353" r:id="rId8"/>
    <p:sldId id="354" r:id="rId9"/>
    <p:sldId id="355" r:id="rId10"/>
    <p:sldId id="323" r:id="rId11"/>
    <p:sldId id="326" r:id="rId12"/>
    <p:sldId id="327" r:id="rId13"/>
    <p:sldId id="328" r:id="rId14"/>
    <p:sldId id="329" r:id="rId15"/>
    <p:sldId id="331" r:id="rId16"/>
    <p:sldId id="358" r:id="rId17"/>
    <p:sldId id="357" r:id="rId18"/>
    <p:sldId id="332" r:id="rId19"/>
    <p:sldId id="333" r:id="rId20"/>
    <p:sldId id="334" r:id="rId21"/>
    <p:sldId id="335" r:id="rId22"/>
    <p:sldId id="336" r:id="rId23"/>
    <p:sldId id="337" r:id="rId24"/>
    <p:sldId id="338" r:id="rId25"/>
    <p:sldId id="339" r:id="rId26"/>
    <p:sldId id="340" r:id="rId27"/>
    <p:sldId id="341" r:id="rId28"/>
    <p:sldId id="359" r:id="rId29"/>
    <p:sldId id="342" r:id="rId30"/>
    <p:sldId id="343" r:id="rId31"/>
    <p:sldId id="344" r:id="rId32"/>
    <p:sldId id="345" r:id="rId33"/>
    <p:sldId id="346" r:id="rId34"/>
    <p:sldId id="347" r:id="rId35"/>
    <p:sldId id="348" r:id="rId36"/>
    <p:sldId id="349" r:id="rId37"/>
    <p:sldId id="362" r:id="rId38"/>
    <p:sldId id="310" r:id="rId39"/>
    <p:sldId id="363" r:id="rId40"/>
    <p:sldId id="364" r:id="rId41"/>
    <p:sldId id="374" r:id="rId42"/>
    <p:sldId id="259" r:id="rId43"/>
    <p:sldId id="365" r:id="rId44"/>
    <p:sldId id="366" r:id="rId45"/>
    <p:sldId id="367" r:id="rId46"/>
    <p:sldId id="368" r:id="rId47"/>
    <p:sldId id="370" r:id="rId48"/>
    <p:sldId id="371" r:id="rId49"/>
    <p:sldId id="372" r:id="rId50"/>
    <p:sldId id="373" r:id="rId51"/>
    <p:sldId id="307" r:id="rId52"/>
  </p:sldIdLst>
  <p:sldSz cx="12192000" cy="6858000"/>
  <p:notesSz cx="9926638" cy="6858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000" autoAdjust="0"/>
  </p:normalViewPr>
  <p:slideViewPr>
    <p:cSldViewPr snapToGrid="0">
      <p:cViewPr varScale="1">
        <p:scale>
          <a:sx n="48" d="100"/>
          <a:sy n="48" d="100"/>
        </p:scale>
        <p:origin x="-708"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E6E31F-CDB1-471E-BC48-0A2CCBAFF77F}" type="doc">
      <dgm:prSet loTypeId="urn:microsoft.com/office/officeart/2008/layout/AlternatingHexagons" loCatId="list" qsTypeId="urn:microsoft.com/office/officeart/2005/8/quickstyle/simple3" qsCatId="simple" csTypeId="urn:microsoft.com/office/officeart/2005/8/colors/accent1_2" csCatId="accent1" phldr="1"/>
      <dgm:spPr/>
      <dgm:t>
        <a:bodyPr/>
        <a:lstStyle/>
        <a:p>
          <a:endParaRPr lang="en-US"/>
        </a:p>
      </dgm:t>
    </dgm:pt>
    <dgm:pt modelId="{57E0AEC9-60E7-4344-A357-C1F5E254C817}">
      <dgm:prSet phldrT="[Texto]"/>
      <dgm:spPr/>
      <dgm:t>
        <a:bodyPr/>
        <a:lstStyle/>
        <a:p>
          <a:r>
            <a:rPr lang="es-AR" dirty="0" smtClean="0"/>
            <a:t>Banco Interamericano de Desarrollo</a:t>
          </a:r>
        </a:p>
        <a:p>
          <a:r>
            <a:rPr lang="es-AR" b="1" dirty="0" smtClean="0"/>
            <a:t>BID</a:t>
          </a:r>
          <a:endParaRPr lang="en-US" b="1" dirty="0"/>
        </a:p>
      </dgm:t>
    </dgm:pt>
    <dgm:pt modelId="{FE1DB7AF-5F0B-4AC9-BB12-B7F18C0E5DBD}" type="parTrans" cxnId="{C9873CFC-391C-4106-943C-BFB0E04FFF61}">
      <dgm:prSet/>
      <dgm:spPr/>
      <dgm:t>
        <a:bodyPr/>
        <a:lstStyle/>
        <a:p>
          <a:endParaRPr lang="en-US"/>
        </a:p>
      </dgm:t>
    </dgm:pt>
    <dgm:pt modelId="{0723A1F1-E402-4DD7-A917-545530FBE8B9}" type="sibTrans" cxnId="{C9873CFC-391C-4106-943C-BFB0E04FFF61}">
      <dgm:prSet/>
      <dgm:spPr/>
      <dgm:t>
        <a:bodyPr/>
        <a:lstStyle/>
        <a:p>
          <a:r>
            <a:rPr lang="es-AR" dirty="0" smtClean="0"/>
            <a:t>Banco Internacional de Reconstrucción y Fomento </a:t>
          </a:r>
        </a:p>
        <a:p>
          <a:r>
            <a:rPr lang="es-AR" b="1" dirty="0" smtClean="0"/>
            <a:t>BIRF</a:t>
          </a:r>
          <a:endParaRPr lang="en-US" b="1" dirty="0"/>
        </a:p>
      </dgm:t>
    </dgm:pt>
    <dgm:pt modelId="{E0AAF835-47C3-4A03-ADD5-14E81B0F684A}">
      <dgm:prSet phldrT="[Texto]"/>
      <dgm:spPr/>
      <dgm:t>
        <a:bodyPr/>
        <a:lstStyle/>
        <a:p>
          <a:r>
            <a:rPr lang="es-AR" dirty="0" smtClean="0"/>
            <a:t>Corporación Andina de Fomento</a:t>
          </a:r>
        </a:p>
        <a:p>
          <a:r>
            <a:rPr lang="es-AR" b="1" dirty="0" smtClean="0"/>
            <a:t>CAF</a:t>
          </a:r>
          <a:endParaRPr lang="en-US" b="1" dirty="0"/>
        </a:p>
      </dgm:t>
    </dgm:pt>
    <dgm:pt modelId="{7CEBD43E-558B-4F10-9772-E6ED2E1CD075}" type="parTrans" cxnId="{A92CB93B-D8E1-4A89-A59A-D160D9158683}">
      <dgm:prSet/>
      <dgm:spPr/>
      <dgm:t>
        <a:bodyPr/>
        <a:lstStyle/>
        <a:p>
          <a:endParaRPr lang="en-US"/>
        </a:p>
      </dgm:t>
    </dgm:pt>
    <dgm:pt modelId="{7488CC24-FE5E-44F9-9265-2F19379AB752}" type="sibTrans" cxnId="{A92CB93B-D8E1-4A89-A59A-D160D9158683}">
      <dgm:prSet/>
      <dgm:spPr/>
      <dgm:t>
        <a:bodyPr/>
        <a:lstStyle/>
        <a:p>
          <a:r>
            <a:rPr lang="es-AR" dirty="0" smtClean="0"/>
            <a:t>Proyecto del Programa de las Naciones Unidas para el Desarrollo </a:t>
          </a:r>
        </a:p>
        <a:p>
          <a:r>
            <a:rPr lang="es-AR" b="1" dirty="0" smtClean="0"/>
            <a:t>PNUD</a:t>
          </a:r>
          <a:endParaRPr lang="en-US" b="1" dirty="0"/>
        </a:p>
      </dgm:t>
    </dgm:pt>
    <dgm:pt modelId="{768191BD-7546-4E67-9FE5-DD57F0FB90E2}">
      <dgm:prSet phldrT="[Texto]"/>
      <dgm:spPr/>
      <dgm:t>
        <a:bodyPr/>
        <a:lstStyle/>
        <a:p>
          <a:r>
            <a:rPr lang="es-AR" dirty="0" smtClean="0"/>
            <a:t>Fondo Internacional para el Desarrollo Agrícola</a:t>
          </a:r>
        </a:p>
        <a:p>
          <a:r>
            <a:rPr lang="es-AR" b="1" dirty="0" smtClean="0"/>
            <a:t>FIDA</a:t>
          </a:r>
          <a:endParaRPr lang="en-US" b="1" dirty="0"/>
        </a:p>
      </dgm:t>
    </dgm:pt>
    <dgm:pt modelId="{8F5BC757-31A5-4B6E-9E9D-3B2EF580D30E}" type="parTrans" cxnId="{C2A1F128-0812-4E10-B563-007ADAE9D292}">
      <dgm:prSet/>
      <dgm:spPr/>
      <dgm:t>
        <a:bodyPr/>
        <a:lstStyle/>
        <a:p>
          <a:endParaRPr lang="en-US"/>
        </a:p>
      </dgm:t>
    </dgm:pt>
    <dgm:pt modelId="{3C32A24D-9EF8-48FF-A42F-8C4EDCB030E6}" type="sibTrans" cxnId="{C2A1F128-0812-4E10-B563-007ADAE9D292}">
      <dgm:prSet/>
      <dgm:spPr/>
      <dgm:t>
        <a:bodyPr/>
        <a:lstStyle/>
        <a:p>
          <a:r>
            <a:rPr lang="es-AR" dirty="0" smtClean="0"/>
            <a:t>Fondo Financiero para el Desarrollo de la Cuenca del Plata</a:t>
          </a:r>
        </a:p>
        <a:p>
          <a:r>
            <a:rPr lang="es-AR" dirty="0" smtClean="0"/>
            <a:t>FONPLATA</a:t>
          </a:r>
          <a:endParaRPr lang="en-US" dirty="0"/>
        </a:p>
      </dgm:t>
    </dgm:pt>
    <dgm:pt modelId="{AFD7DCC6-22E7-4820-A35D-F4ECBD1518BD}" type="pres">
      <dgm:prSet presAssocID="{68E6E31F-CDB1-471E-BC48-0A2CCBAFF77F}" presName="Name0" presStyleCnt="0">
        <dgm:presLayoutVars>
          <dgm:chMax/>
          <dgm:chPref/>
          <dgm:dir/>
          <dgm:animLvl val="lvl"/>
        </dgm:presLayoutVars>
      </dgm:prSet>
      <dgm:spPr/>
      <dgm:t>
        <a:bodyPr/>
        <a:lstStyle/>
        <a:p>
          <a:endParaRPr lang="en-US"/>
        </a:p>
      </dgm:t>
    </dgm:pt>
    <dgm:pt modelId="{78DBAE34-C8FE-4B59-AA57-C72D1CECA9E2}" type="pres">
      <dgm:prSet presAssocID="{57E0AEC9-60E7-4344-A357-C1F5E254C817}" presName="composite" presStyleCnt="0"/>
      <dgm:spPr/>
    </dgm:pt>
    <dgm:pt modelId="{3E1D3C8D-A076-4E90-9867-52C45E542245}" type="pres">
      <dgm:prSet presAssocID="{57E0AEC9-60E7-4344-A357-C1F5E254C817}" presName="Parent1" presStyleLbl="node1" presStyleIdx="0" presStyleCnt="6">
        <dgm:presLayoutVars>
          <dgm:chMax val="1"/>
          <dgm:chPref val="1"/>
          <dgm:bulletEnabled val="1"/>
        </dgm:presLayoutVars>
      </dgm:prSet>
      <dgm:spPr/>
      <dgm:t>
        <a:bodyPr/>
        <a:lstStyle/>
        <a:p>
          <a:endParaRPr lang="en-US"/>
        </a:p>
      </dgm:t>
    </dgm:pt>
    <dgm:pt modelId="{977E7D76-2086-43EC-82CB-B10A7A9D164E}" type="pres">
      <dgm:prSet presAssocID="{57E0AEC9-60E7-4344-A357-C1F5E254C817}" presName="Childtext1" presStyleLbl="revTx" presStyleIdx="0" presStyleCnt="3">
        <dgm:presLayoutVars>
          <dgm:chMax val="0"/>
          <dgm:chPref val="0"/>
          <dgm:bulletEnabled val="1"/>
        </dgm:presLayoutVars>
      </dgm:prSet>
      <dgm:spPr/>
      <dgm:t>
        <a:bodyPr/>
        <a:lstStyle/>
        <a:p>
          <a:endParaRPr lang="en-US"/>
        </a:p>
      </dgm:t>
    </dgm:pt>
    <dgm:pt modelId="{8684AA97-4435-480C-8611-85F58FDBF32F}" type="pres">
      <dgm:prSet presAssocID="{57E0AEC9-60E7-4344-A357-C1F5E254C817}" presName="BalanceSpacing" presStyleCnt="0"/>
      <dgm:spPr/>
    </dgm:pt>
    <dgm:pt modelId="{F5BA9771-1529-4F2A-9572-75A18146A0DB}" type="pres">
      <dgm:prSet presAssocID="{57E0AEC9-60E7-4344-A357-C1F5E254C817}" presName="BalanceSpacing1" presStyleCnt="0"/>
      <dgm:spPr/>
    </dgm:pt>
    <dgm:pt modelId="{CC83C26D-6178-4F7A-858D-EE981201B743}" type="pres">
      <dgm:prSet presAssocID="{0723A1F1-E402-4DD7-A917-545530FBE8B9}" presName="Accent1Text" presStyleLbl="node1" presStyleIdx="1" presStyleCnt="6"/>
      <dgm:spPr/>
      <dgm:t>
        <a:bodyPr/>
        <a:lstStyle/>
        <a:p>
          <a:endParaRPr lang="en-US"/>
        </a:p>
      </dgm:t>
    </dgm:pt>
    <dgm:pt modelId="{EF80381A-37DD-417A-8372-ABD6B49C0B54}" type="pres">
      <dgm:prSet presAssocID="{0723A1F1-E402-4DD7-A917-545530FBE8B9}" presName="spaceBetweenRectangles" presStyleCnt="0"/>
      <dgm:spPr/>
    </dgm:pt>
    <dgm:pt modelId="{46206755-47D8-4E8D-9F1B-92F1E0971CC7}" type="pres">
      <dgm:prSet presAssocID="{E0AAF835-47C3-4A03-ADD5-14E81B0F684A}" presName="composite" presStyleCnt="0"/>
      <dgm:spPr/>
    </dgm:pt>
    <dgm:pt modelId="{3A67A954-4EE4-457E-95E1-AD048F4C6C4E}" type="pres">
      <dgm:prSet presAssocID="{E0AAF835-47C3-4A03-ADD5-14E81B0F684A}" presName="Parent1" presStyleLbl="node1" presStyleIdx="2" presStyleCnt="6">
        <dgm:presLayoutVars>
          <dgm:chMax val="1"/>
          <dgm:chPref val="1"/>
          <dgm:bulletEnabled val="1"/>
        </dgm:presLayoutVars>
      </dgm:prSet>
      <dgm:spPr/>
      <dgm:t>
        <a:bodyPr/>
        <a:lstStyle/>
        <a:p>
          <a:endParaRPr lang="en-US"/>
        </a:p>
      </dgm:t>
    </dgm:pt>
    <dgm:pt modelId="{446ADB32-1738-4A6E-AE7C-29D9F625C78C}" type="pres">
      <dgm:prSet presAssocID="{E0AAF835-47C3-4A03-ADD5-14E81B0F684A}" presName="Childtext1" presStyleLbl="revTx" presStyleIdx="1" presStyleCnt="3" custLinFactNeighborX="-40130" custLinFactNeighborY="4357">
        <dgm:presLayoutVars>
          <dgm:chMax val="0"/>
          <dgm:chPref val="0"/>
          <dgm:bulletEnabled val="1"/>
        </dgm:presLayoutVars>
      </dgm:prSet>
      <dgm:spPr/>
      <dgm:t>
        <a:bodyPr/>
        <a:lstStyle/>
        <a:p>
          <a:endParaRPr lang="en-US"/>
        </a:p>
      </dgm:t>
    </dgm:pt>
    <dgm:pt modelId="{E44D79E0-4A93-4EBB-92F3-F03A622F3353}" type="pres">
      <dgm:prSet presAssocID="{E0AAF835-47C3-4A03-ADD5-14E81B0F684A}" presName="BalanceSpacing" presStyleCnt="0"/>
      <dgm:spPr/>
    </dgm:pt>
    <dgm:pt modelId="{52723D68-F1E3-4BB0-9201-005012E6E64F}" type="pres">
      <dgm:prSet presAssocID="{E0AAF835-47C3-4A03-ADD5-14E81B0F684A}" presName="BalanceSpacing1" presStyleCnt="0"/>
      <dgm:spPr/>
    </dgm:pt>
    <dgm:pt modelId="{669F2B19-A106-43ED-8191-0EAB7E831B84}" type="pres">
      <dgm:prSet presAssocID="{7488CC24-FE5E-44F9-9265-2F19379AB752}" presName="Accent1Text" presStyleLbl="node1" presStyleIdx="3" presStyleCnt="6"/>
      <dgm:spPr/>
      <dgm:t>
        <a:bodyPr/>
        <a:lstStyle/>
        <a:p>
          <a:endParaRPr lang="en-US"/>
        </a:p>
      </dgm:t>
    </dgm:pt>
    <dgm:pt modelId="{75E440D1-F1C7-4815-8D05-36C86E9A3A69}" type="pres">
      <dgm:prSet presAssocID="{7488CC24-FE5E-44F9-9265-2F19379AB752}" presName="spaceBetweenRectangles" presStyleCnt="0"/>
      <dgm:spPr/>
    </dgm:pt>
    <dgm:pt modelId="{07638774-1021-4438-AAEF-2A99BC8C0A62}" type="pres">
      <dgm:prSet presAssocID="{768191BD-7546-4E67-9FE5-DD57F0FB90E2}" presName="composite" presStyleCnt="0"/>
      <dgm:spPr/>
    </dgm:pt>
    <dgm:pt modelId="{5F99D83B-C040-4351-9316-B70D9160A3C2}" type="pres">
      <dgm:prSet presAssocID="{768191BD-7546-4E67-9FE5-DD57F0FB90E2}" presName="Parent1" presStyleLbl="node1" presStyleIdx="4" presStyleCnt="6">
        <dgm:presLayoutVars>
          <dgm:chMax val="1"/>
          <dgm:chPref val="1"/>
          <dgm:bulletEnabled val="1"/>
        </dgm:presLayoutVars>
      </dgm:prSet>
      <dgm:spPr/>
      <dgm:t>
        <a:bodyPr/>
        <a:lstStyle/>
        <a:p>
          <a:endParaRPr lang="en-US"/>
        </a:p>
      </dgm:t>
    </dgm:pt>
    <dgm:pt modelId="{17CD72AC-DC12-4734-81F7-C06474411040}" type="pres">
      <dgm:prSet presAssocID="{768191BD-7546-4E67-9FE5-DD57F0FB90E2}" presName="Childtext1" presStyleLbl="revTx" presStyleIdx="2" presStyleCnt="3">
        <dgm:presLayoutVars>
          <dgm:chMax val="0"/>
          <dgm:chPref val="0"/>
          <dgm:bulletEnabled val="1"/>
        </dgm:presLayoutVars>
      </dgm:prSet>
      <dgm:spPr/>
      <dgm:t>
        <a:bodyPr/>
        <a:lstStyle/>
        <a:p>
          <a:endParaRPr lang="en-US"/>
        </a:p>
      </dgm:t>
    </dgm:pt>
    <dgm:pt modelId="{D4E68D7A-015F-437B-A823-A5CFDDE3CB5A}" type="pres">
      <dgm:prSet presAssocID="{768191BD-7546-4E67-9FE5-DD57F0FB90E2}" presName="BalanceSpacing" presStyleCnt="0"/>
      <dgm:spPr/>
    </dgm:pt>
    <dgm:pt modelId="{6D0AE15D-B9BD-49B8-9F4C-84B2C9BFF9C8}" type="pres">
      <dgm:prSet presAssocID="{768191BD-7546-4E67-9FE5-DD57F0FB90E2}" presName="BalanceSpacing1" presStyleCnt="0"/>
      <dgm:spPr/>
    </dgm:pt>
    <dgm:pt modelId="{DB46DAD3-40B0-4FF6-9E73-BA19F0D0F36D}" type="pres">
      <dgm:prSet presAssocID="{3C32A24D-9EF8-48FF-A42F-8C4EDCB030E6}" presName="Accent1Text" presStyleLbl="node1" presStyleIdx="5" presStyleCnt="6"/>
      <dgm:spPr/>
      <dgm:t>
        <a:bodyPr/>
        <a:lstStyle/>
        <a:p>
          <a:endParaRPr lang="en-US"/>
        </a:p>
      </dgm:t>
    </dgm:pt>
  </dgm:ptLst>
  <dgm:cxnLst>
    <dgm:cxn modelId="{A34BF0A2-48D1-4072-AE74-8671F4898FF3}" type="presOf" srcId="{0723A1F1-E402-4DD7-A917-545530FBE8B9}" destId="{CC83C26D-6178-4F7A-858D-EE981201B743}" srcOrd="0" destOrd="0" presId="urn:microsoft.com/office/officeart/2008/layout/AlternatingHexagons"/>
    <dgm:cxn modelId="{8AA5DD25-6ABF-431A-B14E-CA3B6CC774AE}" type="presOf" srcId="{E0AAF835-47C3-4A03-ADD5-14E81B0F684A}" destId="{3A67A954-4EE4-457E-95E1-AD048F4C6C4E}" srcOrd="0" destOrd="0" presId="urn:microsoft.com/office/officeart/2008/layout/AlternatingHexagons"/>
    <dgm:cxn modelId="{C2A1F128-0812-4E10-B563-007ADAE9D292}" srcId="{68E6E31F-CDB1-471E-BC48-0A2CCBAFF77F}" destId="{768191BD-7546-4E67-9FE5-DD57F0FB90E2}" srcOrd="2" destOrd="0" parTransId="{8F5BC757-31A5-4B6E-9E9D-3B2EF580D30E}" sibTransId="{3C32A24D-9EF8-48FF-A42F-8C4EDCB030E6}"/>
    <dgm:cxn modelId="{3E5E860B-3889-4836-AA86-8252B57146E1}" type="presOf" srcId="{68E6E31F-CDB1-471E-BC48-0A2CCBAFF77F}" destId="{AFD7DCC6-22E7-4820-A35D-F4ECBD1518BD}" srcOrd="0" destOrd="0" presId="urn:microsoft.com/office/officeart/2008/layout/AlternatingHexagons"/>
    <dgm:cxn modelId="{C9873CFC-391C-4106-943C-BFB0E04FFF61}" srcId="{68E6E31F-CDB1-471E-BC48-0A2CCBAFF77F}" destId="{57E0AEC9-60E7-4344-A357-C1F5E254C817}" srcOrd="0" destOrd="0" parTransId="{FE1DB7AF-5F0B-4AC9-BB12-B7F18C0E5DBD}" sibTransId="{0723A1F1-E402-4DD7-A917-545530FBE8B9}"/>
    <dgm:cxn modelId="{D58C321F-E2F0-485B-AEEB-11FDAA373EF6}" type="presOf" srcId="{57E0AEC9-60E7-4344-A357-C1F5E254C817}" destId="{3E1D3C8D-A076-4E90-9867-52C45E542245}" srcOrd="0" destOrd="0" presId="urn:microsoft.com/office/officeart/2008/layout/AlternatingHexagons"/>
    <dgm:cxn modelId="{C17EE24A-2BB0-4B77-B318-37DBC418D0EF}" type="presOf" srcId="{768191BD-7546-4E67-9FE5-DD57F0FB90E2}" destId="{5F99D83B-C040-4351-9316-B70D9160A3C2}" srcOrd="0" destOrd="0" presId="urn:microsoft.com/office/officeart/2008/layout/AlternatingHexagons"/>
    <dgm:cxn modelId="{BCEBA2E7-CD14-471F-96B7-5C1C4B4DA4E2}" type="presOf" srcId="{7488CC24-FE5E-44F9-9265-2F19379AB752}" destId="{669F2B19-A106-43ED-8191-0EAB7E831B84}" srcOrd="0" destOrd="0" presId="urn:microsoft.com/office/officeart/2008/layout/AlternatingHexagons"/>
    <dgm:cxn modelId="{A92CB93B-D8E1-4A89-A59A-D160D9158683}" srcId="{68E6E31F-CDB1-471E-BC48-0A2CCBAFF77F}" destId="{E0AAF835-47C3-4A03-ADD5-14E81B0F684A}" srcOrd="1" destOrd="0" parTransId="{7CEBD43E-558B-4F10-9772-E6ED2E1CD075}" sibTransId="{7488CC24-FE5E-44F9-9265-2F19379AB752}"/>
    <dgm:cxn modelId="{6FEDFD9D-3485-4E6B-807B-92D67F85251B}" type="presOf" srcId="{3C32A24D-9EF8-48FF-A42F-8C4EDCB030E6}" destId="{DB46DAD3-40B0-4FF6-9E73-BA19F0D0F36D}" srcOrd="0" destOrd="0" presId="urn:microsoft.com/office/officeart/2008/layout/AlternatingHexagons"/>
    <dgm:cxn modelId="{0523A028-7300-460F-BD77-99B7436F482F}" type="presParOf" srcId="{AFD7DCC6-22E7-4820-A35D-F4ECBD1518BD}" destId="{78DBAE34-C8FE-4B59-AA57-C72D1CECA9E2}" srcOrd="0" destOrd="0" presId="urn:microsoft.com/office/officeart/2008/layout/AlternatingHexagons"/>
    <dgm:cxn modelId="{583545F3-33F7-424A-BF68-F39A38449637}" type="presParOf" srcId="{78DBAE34-C8FE-4B59-AA57-C72D1CECA9E2}" destId="{3E1D3C8D-A076-4E90-9867-52C45E542245}" srcOrd="0" destOrd="0" presId="urn:microsoft.com/office/officeart/2008/layout/AlternatingHexagons"/>
    <dgm:cxn modelId="{9B9B4AD7-40E3-44F6-A139-350862705135}" type="presParOf" srcId="{78DBAE34-C8FE-4B59-AA57-C72D1CECA9E2}" destId="{977E7D76-2086-43EC-82CB-B10A7A9D164E}" srcOrd="1" destOrd="0" presId="urn:microsoft.com/office/officeart/2008/layout/AlternatingHexagons"/>
    <dgm:cxn modelId="{AD5F1DD3-82DC-4B8A-9F98-0F1D0A298D1E}" type="presParOf" srcId="{78DBAE34-C8FE-4B59-AA57-C72D1CECA9E2}" destId="{8684AA97-4435-480C-8611-85F58FDBF32F}" srcOrd="2" destOrd="0" presId="urn:microsoft.com/office/officeart/2008/layout/AlternatingHexagons"/>
    <dgm:cxn modelId="{86447F9D-B829-4236-B0D4-00222B8610A5}" type="presParOf" srcId="{78DBAE34-C8FE-4B59-AA57-C72D1CECA9E2}" destId="{F5BA9771-1529-4F2A-9572-75A18146A0DB}" srcOrd="3" destOrd="0" presId="urn:microsoft.com/office/officeart/2008/layout/AlternatingHexagons"/>
    <dgm:cxn modelId="{DF06B3FB-882D-4E1A-9D99-E7A022C62E1D}" type="presParOf" srcId="{78DBAE34-C8FE-4B59-AA57-C72D1CECA9E2}" destId="{CC83C26D-6178-4F7A-858D-EE981201B743}" srcOrd="4" destOrd="0" presId="urn:microsoft.com/office/officeart/2008/layout/AlternatingHexagons"/>
    <dgm:cxn modelId="{E417E418-0190-4937-B24C-039DFD16114A}" type="presParOf" srcId="{AFD7DCC6-22E7-4820-A35D-F4ECBD1518BD}" destId="{EF80381A-37DD-417A-8372-ABD6B49C0B54}" srcOrd="1" destOrd="0" presId="urn:microsoft.com/office/officeart/2008/layout/AlternatingHexagons"/>
    <dgm:cxn modelId="{91B2CC05-5F95-4535-A934-8D181390E5DE}" type="presParOf" srcId="{AFD7DCC6-22E7-4820-A35D-F4ECBD1518BD}" destId="{46206755-47D8-4E8D-9F1B-92F1E0971CC7}" srcOrd="2" destOrd="0" presId="urn:microsoft.com/office/officeart/2008/layout/AlternatingHexagons"/>
    <dgm:cxn modelId="{45BA20B9-F4F4-4569-8DBA-427A0CE26204}" type="presParOf" srcId="{46206755-47D8-4E8D-9F1B-92F1E0971CC7}" destId="{3A67A954-4EE4-457E-95E1-AD048F4C6C4E}" srcOrd="0" destOrd="0" presId="urn:microsoft.com/office/officeart/2008/layout/AlternatingHexagons"/>
    <dgm:cxn modelId="{83F9F268-87A2-4840-8D62-FFCC8179BCC1}" type="presParOf" srcId="{46206755-47D8-4E8D-9F1B-92F1E0971CC7}" destId="{446ADB32-1738-4A6E-AE7C-29D9F625C78C}" srcOrd="1" destOrd="0" presId="urn:microsoft.com/office/officeart/2008/layout/AlternatingHexagons"/>
    <dgm:cxn modelId="{28B8E49A-0AA7-42EB-9D21-8C0FFF4D62D0}" type="presParOf" srcId="{46206755-47D8-4E8D-9F1B-92F1E0971CC7}" destId="{E44D79E0-4A93-4EBB-92F3-F03A622F3353}" srcOrd="2" destOrd="0" presId="urn:microsoft.com/office/officeart/2008/layout/AlternatingHexagons"/>
    <dgm:cxn modelId="{DCA7EE19-771F-4F2F-A2AB-5D0ED6AA51DE}" type="presParOf" srcId="{46206755-47D8-4E8D-9F1B-92F1E0971CC7}" destId="{52723D68-F1E3-4BB0-9201-005012E6E64F}" srcOrd="3" destOrd="0" presId="urn:microsoft.com/office/officeart/2008/layout/AlternatingHexagons"/>
    <dgm:cxn modelId="{BA723FE3-268E-4EB7-8872-9E5B395338F8}" type="presParOf" srcId="{46206755-47D8-4E8D-9F1B-92F1E0971CC7}" destId="{669F2B19-A106-43ED-8191-0EAB7E831B84}" srcOrd="4" destOrd="0" presId="urn:microsoft.com/office/officeart/2008/layout/AlternatingHexagons"/>
    <dgm:cxn modelId="{146BBACC-76CE-4068-A40E-06AB04CE5DCD}" type="presParOf" srcId="{AFD7DCC6-22E7-4820-A35D-F4ECBD1518BD}" destId="{75E440D1-F1C7-4815-8D05-36C86E9A3A69}" srcOrd="3" destOrd="0" presId="urn:microsoft.com/office/officeart/2008/layout/AlternatingHexagons"/>
    <dgm:cxn modelId="{D13C53A0-B6E0-43C6-B396-D7C2810405BE}" type="presParOf" srcId="{AFD7DCC6-22E7-4820-A35D-F4ECBD1518BD}" destId="{07638774-1021-4438-AAEF-2A99BC8C0A62}" srcOrd="4" destOrd="0" presId="urn:microsoft.com/office/officeart/2008/layout/AlternatingHexagons"/>
    <dgm:cxn modelId="{3A9B2E8A-9827-4F97-B0F1-A9FDFC93BA5C}" type="presParOf" srcId="{07638774-1021-4438-AAEF-2A99BC8C0A62}" destId="{5F99D83B-C040-4351-9316-B70D9160A3C2}" srcOrd="0" destOrd="0" presId="urn:microsoft.com/office/officeart/2008/layout/AlternatingHexagons"/>
    <dgm:cxn modelId="{6BFC1B0C-A946-4710-A7C0-CA43242263B1}" type="presParOf" srcId="{07638774-1021-4438-AAEF-2A99BC8C0A62}" destId="{17CD72AC-DC12-4734-81F7-C06474411040}" srcOrd="1" destOrd="0" presId="urn:microsoft.com/office/officeart/2008/layout/AlternatingHexagons"/>
    <dgm:cxn modelId="{7F97B7C9-BEC4-407C-A141-0E6458C3069B}" type="presParOf" srcId="{07638774-1021-4438-AAEF-2A99BC8C0A62}" destId="{D4E68D7A-015F-437B-A823-A5CFDDE3CB5A}" srcOrd="2" destOrd="0" presId="urn:microsoft.com/office/officeart/2008/layout/AlternatingHexagons"/>
    <dgm:cxn modelId="{128D8B04-501D-4C09-8A11-8F0318184F78}" type="presParOf" srcId="{07638774-1021-4438-AAEF-2A99BC8C0A62}" destId="{6D0AE15D-B9BD-49B8-9F4C-84B2C9BFF9C8}" srcOrd="3" destOrd="0" presId="urn:microsoft.com/office/officeart/2008/layout/AlternatingHexagons"/>
    <dgm:cxn modelId="{1AE702CF-E3B1-4D3A-90C7-B9AD3516991F}" type="presParOf" srcId="{07638774-1021-4438-AAEF-2A99BC8C0A62}" destId="{DB46DAD3-40B0-4FF6-9E73-BA19F0D0F36D}" srcOrd="4" destOrd="0" presId="urn:microsoft.com/office/officeart/2008/layout/AlternatingHexagon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94CDD5-D412-4607-9F4C-23E8CABFF2C0}"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498355BF-7E84-4528-88D5-AB09793C7FE6}">
      <dgm:prSet phldrT="[Texto]"/>
      <dgm:spPr/>
      <dgm:t>
        <a:bodyPr/>
        <a:lstStyle/>
        <a:p>
          <a:r>
            <a:rPr lang="es-AR" dirty="0" smtClean="0"/>
            <a:t>Detección de un problema o carencia y la consecuente necesidad de financiamiento. Elaboración del </a:t>
          </a:r>
          <a:r>
            <a:rPr lang="es-AR" dirty="0" err="1" smtClean="0"/>
            <a:t>Proyect</a:t>
          </a:r>
          <a:r>
            <a:rPr lang="es-AR" dirty="0" smtClean="0"/>
            <a:t> </a:t>
          </a:r>
          <a:r>
            <a:rPr lang="es-AR" dirty="0" err="1" smtClean="0"/>
            <a:t>Appraisal</a:t>
          </a:r>
          <a:r>
            <a:rPr lang="es-AR" dirty="0" smtClean="0"/>
            <a:t> </a:t>
          </a:r>
          <a:r>
            <a:rPr lang="es-AR" dirty="0" err="1" smtClean="0"/>
            <a:t>Document</a:t>
          </a:r>
          <a:r>
            <a:rPr lang="es-AR" dirty="0" smtClean="0"/>
            <a:t> (PAD) y presentación a JGM</a:t>
          </a:r>
          <a:endParaRPr lang="en-US" dirty="0"/>
        </a:p>
      </dgm:t>
    </dgm:pt>
    <dgm:pt modelId="{6E2B7A68-E172-4908-9F8A-4B5C4629FD42}" type="parTrans" cxnId="{CF58A821-E8F7-4D6F-981C-BEA61DD07834}">
      <dgm:prSet/>
      <dgm:spPr/>
      <dgm:t>
        <a:bodyPr/>
        <a:lstStyle/>
        <a:p>
          <a:endParaRPr lang="en-US"/>
        </a:p>
      </dgm:t>
    </dgm:pt>
    <dgm:pt modelId="{9AE2BBCC-1EF8-4E92-AE97-2F48F478EB53}" type="sibTrans" cxnId="{CF58A821-E8F7-4D6F-981C-BEA61DD07834}">
      <dgm:prSet/>
      <dgm:spPr/>
      <dgm:t>
        <a:bodyPr/>
        <a:lstStyle/>
        <a:p>
          <a:endParaRPr lang="en-US"/>
        </a:p>
      </dgm:t>
    </dgm:pt>
    <dgm:pt modelId="{01A948FF-2745-4773-93DC-B57CCDF7F595}">
      <dgm:prSet phldrT="[Texto]"/>
      <dgm:spPr/>
      <dgm:t>
        <a:bodyPr/>
        <a:lstStyle/>
        <a:p>
          <a:r>
            <a:rPr lang="es-AR" dirty="0" smtClean="0"/>
            <a:t>JGM eleva el PAD al OFI, este lo evalúa y si lo aprueba,  se procede a la firma del Convenio de Préstamo. El convenio se firma entre la República Argentina (Prestatario) y el OFI</a:t>
          </a:r>
          <a:endParaRPr lang="en-US" dirty="0"/>
        </a:p>
      </dgm:t>
    </dgm:pt>
    <dgm:pt modelId="{C0FAD6DB-E4D6-416A-90FF-B7AF66E25C82}" type="parTrans" cxnId="{B81837C7-9D47-42D5-9E32-29410FA75E7C}">
      <dgm:prSet/>
      <dgm:spPr/>
      <dgm:t>
        <a:bodyPr/>
        <a:lstStyle/>
        <a:p>
          <a:endParaRPr lang="en-US"/>
        </a:p>
      </dgm:t>
    </dgm:pt>
    <dgm:pt modelId="{0680B261-732C-4FCC-ACB0-C91CC448F17B}" type="sibTrans" cxnId="{B81837C7-9D47-42D5-9E32-29410FA75E7C}">
      <dgm:prSet/>
      <dgm:spPr/>
      <dgm:t>
        <a:bodyPr/>
        <a:lstStyle/>
        <a:p>
          <a:endParaRPr lang="en-US"/>
        </a:p>
      </dgm:t>
    </dgm:pt>
    <dgm:pt modelId="{79366D53-851D-468B-A95D-95B7CABFBD12}">
      <dgm:prSet phldrT="[Texto]"/>
      <dgm:spPr/>
      <dgm:t>
        <a:bodyPr/>
        <a:lstStyle/>
        <a:p>
          <a:r>
            <a:rPr lang="es-AR" dirty="0" smtClean="0"/>
            <a:t>En el Convenio se establece que el Prestatario determinará a través de quien va a ejecutar el Proyecto</a:t>
          </a:r>
          <a:endParaRPr lang="en-US" dirty="0"/>
        </a:p>
      </dgm:t>
    </dgm:pt>
    <dgm:pt modelId="{B4E1232C-AE1A-485B-852F-4406785AA37D}" type="parTrans" cxnId="{B84B8C5F-6443-42B5-8B08-566106E39B6E}">
      <dgm:prSet/>
      <dgm:spPr/>
      <dgm:t>
        <a:bodyPr/>
        <a:lstStyle/>
        <a:p>
          <a:endParaRPr lang="en-US"/>
        </a:p>
      </dgm:t>
    </dgm:pt>
    <dgm:pt modelId="{9E640BC5-12E6-4909-B522-BAB1959758B2}" type="sibTrans" cxnId="{B84B8C5F-6443-42B5-8B08-566106E39B6E}">
      <dgm:prSet/>
      <dgm:spPr/>
      <dgm:t>
        <a:bodyPr/>
        <a:lstStyle/>
        <a:p>
          <a:endParaRPr lang="en-US"/>
        </a:p>
      </dgm:t>
    </dgm:pt>
    <dgm:pt modelId="{1C8826C4-36B9-4B02-8130-A869282D8B70}">
      <dgm:prSet phldrT="[Texto]"/>
      <dgm:spPr/>
      <dgm:t>
        <a:bodyPr/>
        <a:lstStyle/>
        <a:p>
          <a:r>
            <a:rPr lang="es-AR" dirty="0" smtClean="0"/>
            <a:t>.</a:t>
          </a:r>
          <a:endParaRPr lang="en-US" dirty="0"/>
        </a:p>
      </dgm:t>
    </dgm:pt>
    <dgm:pt modelId="{56368C1B-A5B6-44D3-9611-3FCCE72183FE}" type="sibTrans" cxnId="{071BEA8E-2024-4389-9C17-F7F0A56D7208}">
      <dgm:prSet/>
      <dgm:spPr/>
      <dgm:t>
        <a:bodyPr/>
        <a:lstStyle/>
        <a:p>
          <a:endParaRPr lang="en-US"/>
        </a:p>
      </dgm:t>
    </dgm:pt>
    <dgm:pt modelId="{B7C21541-7649-4DBC-92CF-3A36CB232BF0}" type="parTrans" cxnId="{071BEA8E-2024-4389-9C17-F7F0A56D7208}">
      <dgm:prSet/>
      <dgm:spPr/>
      <dgm:t>
        <a:bodyPr/>
        <a:lstStyle/>
        <a:p>
          <a:endParaRPr lang="en-US"/>
        </a:p>
      </dgm:t>
    </dgm:pt>
    <dgm:pt modelId="{D9C1D91F-55BE-499A-ADDD-17D2242E6DDE}">
      <dgm:prSet phldrT="[Texto]"/>
      <dgm:spPr/>
      <dgm:t>
        <a:bodyPr/>
        <a:lstStyle/>
        <a:p>
          <a:r>
            <a:rPr lang="es-AR" dirty="0" smtClean="0"/>
            <a:t>.</a:t>
          </a:r>
          <a:endParaRPr lang="en-US" dirty="0"/>
        </a:p>
      </dgm:t>
    </dgm:pt>
    <dgm:pt modelId="{1BCBDF96-5F7A-497C-91C1-234BE24AFBF5}" type="sibTrans" cxnId="{C58E5A18-D413-4953-A87E-597A6F95C3AB}">
      <dgm:prSet/>
      <dgm:spPr/>
      <dgm:t>
        <a:bodyPr/>
        <a:lstStyle/>
        <a:p>
          <a:endParaRPr lang="en-US"/>
        </a:p>
      </dgm:t>
    </dgm:pt>
    <dgm:pt modelId="{D777FC95-AC71-42F3-AF41-CF718BFB47A5}" type="parTrans" cxnId="{C58E5A18-D413-4953-A87E-597A6F95C3AB}">
      <dgm:prSet/>
      <dgm:spPr/>
      <dgm:t>
        <a:bodyPr/>
        <a:lstStyle/>
        <a:p>
          <a:endParaRPr lang="en-US"/>
        </a:p>
      </dgm:t>
    </dgm:pt>
    <dgm:pt modelId="{B5D63829-180C-435A-BD5E-DF38FCB3B1DE}">
      <dgm:prSet phldrT="[Texto]"/>
      <dgm:spPr/>
      <dgm:t>
        <a:bodyPr/>
        <a:lstStyle/>
        <a:p>
          <a:r>
            <a:rPr lang="es-AR" dirty="0" smtClean="0"/>
            <a:t>.</a:t>
          </a:r>
          <a:endParaRPr lang="en-US" dirty="0"/>
        </a:p>
      </dgm:t>
    </dgm:pt>
    <dgm:pt modelId="{4A89A36E-EF99-4C36-8024-75ACAD607E21}" type="sibTrans" cxnId="{22BDA155-F12C-47DA-9028-4F1FF4F5B3F1}">
      <dgm:prSet/>
      <dgm:spPr/>
      <dgm:t>
        <a:bodyPr/>
        <a:lstStyle/>
        <a:p>
          <a:endParaRPr lang="en-US"/>
        </a:p>
      </dgm:t>
    </dgm:pt>
    <dgm:pt modelId="{EA5495B0-505E-4F1D-B2A4-748AEF483651}" type="parTrans" cxnId="{22BDA155-F12C-47DA-9028-4F1FF4F5B3F1}">
      <dgm:prSet/>
      <dgm:spPr/>
      <dgm:t>
        <a:bodyPr/>
        <a:lstStyle/>
        <a:p>
          <a:endParaRPr lang="en-US"/>
        </a:p>
      </dgm:t>
    </dgm:pt>
    <dgm:pt modelId="{F87AFF9E-EBC2-4FF1-8E0D-F5F28B3B93D4}" type="pres">
      <dgm:prSet presAssocID="{D394CDD5-D412-4607-9F4C-23E8CABFF2C0}" presName="Name0" presStyleCnt="0">
        <dgm:presLayoutVars>
          <dgm:chMax/>
          <dgm:chPref/>
          <dgm:dir/>
        </dgm:presLayoutVars>
      </dgm:prSet>
      <dgm:spPr/>
      <dgm:t>
        <a:bodyPr/>
        <a:lstStyle/>
        <a:p>
          <a:endParaRPr lang="en-US"/>
        </a:p>
      </dgm:t>
    </dgm:pt>
    <dgm:pt modelId="{C48D4A67-F5D4-43F7-862D-CC0A9E97F956}" type="pres">
      <dgm:prSet presAssocID="{B5D63829-180C-435A-BD5E-DF38FCB3B1DE}" presName="parenttextcomposite" presStyleCnt="0"/>
      <dgm:spPr/>
    </dgm:pt>
    <dgm:pt modelId="{9F52789E-7AC2-443A-8A74-1CAE60CC3F01}" type="pres">
      <dgm:prSet presAssocID="{B5D63829-180C-435A-BD5E-DF38FCB3B1DE}" presName="parenttext" presStyleLbl="revTx" presStyleIdx="0" presStyleCnt="3">
        <dgm:presLayoutVars>
          <dgm:chMax/>
          <dgm:chPref val="2"/>
          <dgm:bulletEnabled val="1"/>
        </dgm:presLayoutVars>
      </dgm:prSet>
      <dgm:spPr/>
      <dgm:t>
        <a:bodyPr/>
        <a:lstStyle/>
        <a:p>
          <a:endParaRPr lang="en-US"/>
        </a:p>
      </dgm:t>
    </dgm:pt>
    <dgm:pt modelId="{326B5477-CDA6-4328-BC6E-9BA2D0F0926A}" type="pres">
      <dgm:prSet presAssocID="{B5D63829-180C-435A-BD5E-DF38FCB3B1DE}" presName="composite" presStyleCnt="0"/>
      <dgm:spPr/>
    </dgm:pt>
    <dgm:pt modelId="{0FED5BC6-001E-45E3-B457-CF142F939311}" type="pres">
      <dgm:prSet presAssocID="{B5D63829-180C-435A-BD5E-DF38FCB3B1DE}" presName="chevron1" presStyleLbl="alignNode1" presStyleIdx="0" presStyleCnt="21"/>
      <dgm:spPr/>
    </dgm:pt>
    <dgm:pt modelId="{5DE80FB8-3738-4C88-A0B9-6A18077F7763}" type="pres">
      <dgm:prSet presAssocID="{B5D63829-180C-435A-BD5E-DF38FCB3B1DE}" presName="chevron2" presStyleLbl="alignNode1" presStyleIdx="1" presStyleCnt="21"/>
      <dgm:spPr/>
    </dgm:pt>
    <dgm:pt modelId="{6B31F3E3-384D-4A04-BF1F-70066493786A}" type="pres">
      <dgm:prSet presAssocID="{B5D63829-180C-435A-BD5E-DF38FCB3B1DE}" presName="chevron3" presStyleLbl="alignNode1" presStyleIdx="2" presStyleCnt="21"/>
      <dgm:spPr/>
    </dgm:pt>
    <dgm:pt modelId="{2735B248-C56A-4F8B-ABFF-B25A9BF8C32A}" type="pres">
      <dgm:prSet presAssocID="{B5D63829-180C-435A-BD5E-DF38FCB3B1DE}" presName="chevron4" presStyleLbl="alignNode1" presStyleIdx="3" presStyleCnt="21"/>
      <dgm:spPr/>
    </dgm:pt>
    <dgm:pt modelId="{7E1D971D-3C46-4923-BC52-66CA1B7A5451}" type="pres">
      <dgm:prSet presAssocID="{B5D63829-180C-435A-BD5E-DF38FCB3B1DE}" presName="chevron5" presStyleLbl="alignNode1" presStyleIdx="4" presStyleCnt="21"/>
      <dgm:spPr/>
    </dgm:pt>
    <dgm:pt modelId="{AA8C91F0-235C-4C1A-BF0D-126463C4CB40}" type="pres">
      <dgm:prSet presAssocID="{B5D63829-180C-435A-BD5E-DF38FCB3B1DE}" presName="chevron6" presStyleLbl="alignNode1" presStyleIdx="5" presStyleCnt="21"/>
      <dgm:spPr/>
    </dgm:pt>
    <dgm:pt modelId="{B106D0FE-B7FB-4552-A461-1FF0FEF963BA}" type="pres">
      <dgm:prSet presAssocID="{B5D63829-180C-435A-BD5E-DF38FCB3B1DE}" presName="chevron7" presStyleLbl="alignNode1" presStyleIdx="6" presStyleCnt="21"/>
      <dgm:spPr/>
    </dgm:pt>
    <dgm:pt modelId="{A51856DD-9BFF-42E8-AE32-7C60C948D10C}" type="pres">
      <dgm:prSet presAssocID="{B5D63829-180C-435A-BD5E-DF38FCB3B1DE}" presName="childtext" presStyleLbl="solidFgAcc1" presStyleIdx="0" presStyleCnt="3">
        <dgm:presLayoutVars>
          <dgm:chMax/>
          <dgm:chPref val="0"/>
          <dgm:bulletEnabled val="1"/>
        </dgm:presLayoutVars>
      </dgm:prSet>
      <dgm:spPr/>
      <dgm:t>
        <a:bodyPr/>
        <a:lstStyle/>
        <a:p>
          <a:endParaRPr lang="en-US"/>
        </a:p>
      </dgm:t>
    </dgm:pt>
    <dgm:pt modelId="{5D7A832D-45F0-43B0-8FFD-5D11E785C4F2}" type="pres">
      <dgm:prSet presAssocID="{4A89A36E-EF99-4C36-8024-75ACAD607E21}" presName="sibTrans" presStyleCnt="0"/>
      <dgm:spPr/>
    </dgm:pt>
    <dgm:pt modelId="{D8EB8C02-9208-4345-B4E7-47C74AABF233}" type="pres">
      <dgm:prSet presAssocID="{1C8826C4-36B9-4B02-8130-A869282D8B70}" presName="parenttextcomposite" presStyleCnt="0"/>
      <dgm:spPr/>
    </dgm:pt>
    <dgm:pt modelId="{D764ABC8-307E-449B-B173-AF281328AA8D}" type="pres">
      <dgm:prSet presAssocID="{1C8826C4-36B9-4B02-8130-A869282D8B70}" presName="parenttext" presStyleLbl="revTx" presStyleIdx="1" presStyleCnt="3">
        <dgm:presLayoutVars>
          <dgm:chMax/>
          <dgm:chPref val="2"/>
          <dgm:bulletEnabled val="1"/>
        </dgm:presLayoutVars>
      </dgm:prSet>
      <dgm:spPr/>
      <dgm:t>
        <a:bodyPr/>
        <a:lstStyle/>
        <a:p>
          <a:endParaRPr lang="en-US"/>
        </a:p>
      </dgm:t>
    </dgm:pt>
    <dgm:pt modelId="{FB82F3D6-2B6B-47EC-9C36-968A46261C04}" type="pres">
      <dgm:prSet presAssocID="{1C8826C4-36B9-4B02-8130-A869282D8B70}" presName="composite" presStyleCnt="0"/>
      <dgm:spPr/>
    </dgm:pt>
    <dgm:pt modelId="{FE9466EF-355C-40EE-AD42-B63DDA8DD437}" type="pres">
      <dgm:prSet presAssocID="{1C8826C4-36B9-4B02-8130-A869282D8B70}" presName="chevron1" presStyleLbl="alignNode1" presStyleIdx="7" presStyleCnt="21"/>
      <dgm:spPr/>
    </dgm:pt>
    <dgm:pt modelId="{4A102DBD-C0F6-4DEC-8AB0-DFF40C51979C}" type="pres">
      <dgm:prSet presAssocID="{1C8826C4-36B9-4B02-8130-A869282D8B70}" presName="chevron2" presStyleLbl="alignNode1" presStyleIdx="8" presStyleCnt="21"/>
      <dgm:spPr/>
    </dgm:pt>
    <dgm:pt modelId="{CC8BCE32-4A98-48BF-B21B-578C36013B24}" type="pres">
      <dgm:prSet presAssocID="{1C8826C4-36B9-4B02-8130-A869282D8B70}" presName="chevron3" presStyleLbl="alignNode1" presStyleIdx="9" presStyleCnt="21"/>
      <dgm:spPr/>
    </dgm:pt>
    <dgm:pt modelId="{6A9689DE-3CDE-4A65-8E9A-9364D2630C28}" type="pres">
      <dgm:prSet presAssocID="{1C8826C4-36B9-4B02-8130-A869282D8B70}" presName="chevron4" presStyleLbl="alignNode1" presStyleIdx="10" presStyleCnt="21"/>
      <dgm:spPr/>
    </dgm:pt>
    <dgm:pt modelId="{DF6B2271-2DFD-4A34-91B6-E4DE4B34CEDB}" type="pres">
      <dgm:prSet presAssocID="{1C8826C4-36B9-4B02-8130-A869282D8B70}" presName="chevron5" presStyleLbl="alignNode1" presStyleIdx="11" presStyleCnt="21"/>
      <dgm:spPr/>
    </dgm:pt>
    <dgm:pt modelId="{75AD06D3-F51E-4A3D-99EC-220EA1E511DA}" type="pres">
      <dgm:prSet presAssocID="{1C8826C4-36B9-4B02-8130-A869282D8B70}" presName="chevron6" presStyleLbl="alignNode1" presStyleIdx="12" presStyleCnt="21"/>
      <dgm:spPr/>
    </dgm:pt>
    <dgm:pt modelId="{CD29C53E-E877-4C1C-BB6C-A39474B7BD68}" type="pres">
      <dgm:prSet presAssocID="{1C8826C4-36B9-4B02-8130-A869282D8B70}" presName="chevron7" presStyleLbl="alignNode1" presStyleIdx="13" presStyleCnt="21"/>
      <dgm:spPr/>
    </dgm:pt>
    <dgm:pt modelId="{873F048D-BCD2-4E2B-9388-1B2C74EC2CF7}" type="pres">
      <dgm:prSet presAssocID="{1C8826C4-36B9-4B02-8130-A869282D8B70}" presName="childtext" presStyleLbl="solidFgAcc1" presStyleIdx="1" presStyleCnt="3">
        <dgm:presLayoutVars>
          <dgm:chMax/>
          <dgm:chPref val="0"/>
          <dgm:bulletEnabled val="1"/>
        </dgm:presLayoutVars>
      </dgm:prSet>
      <dgm:spPr/>
      <dgm:t>
        <a:bodyPr/>
        <a:lstStyle/>
        <a:p>
          <a:endParaRPr lang="en-US"/>
        </a:p>
      </dgm:t>
    </dgm:pt>
    <dgm:pt modelId="{4485A7E1-1778-490C-9E6C-84D2B7E66A25}" type="pres">
      <dgm:prSet presAssocID="{56368C1B-A5B6-44D3-9611-3FCCE72183FE}" presName="sibTrans" presStyleCnt="0"/>
      <dgm:spPr/>
    </dgm:pt>
    <dgm:pt modelId="{41E322B3-A378-4407-A909-3535EE33CC1A}" type="pres">
      <dgm:prSet presAssocID="{D9C1D91F-55BE-499A-ADDD-17D2242E6DDE}" presName="parenttextcomposite" presStyleCnt="0"/>
      <dgm:spPr/>
    </dgm:pt>
    <dgm:pt modelId="{B8AB7795-99A2-4221-AB1D-BA876B6EE6C1}" type="pres">
      <dgm:prSet presAssocID="{D9C1D91F-55BE-499A-ADDD-17D2242E6DDE}" presName="parenttext" presStyleLbl="revTx" presStyleIdx="2" presStyleCnt="3">
        <dgm:presLayoutVars>
          <dgm:chMax/>
          <dgm:chPref val="2"/>
          <dgm:bulletEnabled val="1"/>
        </dgm:presLayoutVars>
      </dgm:prSet>
      <dgm:spPr/>
      <dgm:t>
        <a:bodyPr/>
        <a:lstStyle/>
        <a:p>
          <a:endParaRPr lang="en-US"/>
        </a:p>
      </dgm:t>
    </dgm:pt>
    <dgm:pt modelId="{1039B78D-7CAE-41E7-AB50-785B13548F54}" type="pres">
      <dgm:prSet presAssocID="{D9C1D91F-55BE-499A-ADDD-17D2242E6DDE}" presName="composite" presStyleCnt="0"/>
      <dgm:spPr/>
    </dgm:pt>
    <dgm:pt modelId="{D0194724-9DD2-48F5-8324-A2B5D6C36A2E}" type="pres">
      <dgm:prSet presAssocID="{D9C1D91F-55BE-499A-ADDD-17D2242E6DDE}" presName="chevron1" presStyleLbl="alignNode1" presStyleIdx="14" presStyleCnt="21"/>
      <dgm:spPr/>
    </dgm:pt>
    <dgm:pt modelId="{1FE0631E-EC9C-493D-9F38-EB705EDF966A}" type="pres">
      <dgm:prSet presAssocID="{D9C1D91F-55BE-499A-ADDD-17D2242E6DDE}" presName="chevron2" presStyleLbl="alignNode1" presStyleIdx="15" presStyleCnt="21"/>
      <dgm:spPr/>
    </dgm:pt>
    <dgm:pt modelId="{468E7870-CFE2-4F86-9759-181E1CC65B8D}" type="pres">
      <dgm:prSet presAssocID="{D9C1D91F-55BE-499A-ADDD-17D2242E6DDE}" presName="chevron3" presStyleLbl="alignNode1" presStyleIdx="16" presStyleCnt="21"/>
      <dgm:spPr/>
    </dgm:pt>
    <dgm:pt modelId="{CFFD2D6C-B996-4329-AC7B-03338CEC86C4}" type="pres">
      <dgm:prSet presAssocID="{D9C1D91F-55BE-499A-ADDD-17D2242E6DDE}" presName="chevron4" presStyleLbl="alignNode1" presStyleIdx="17" presStyleCnt="21"/>
      <dgm:spPr/>
    </dgm:pt>
    <dgm:pt modelId="{C6FAD182-57C0-4E71-A06E-9B9B1F398E23}" type="pres">
      <dgm:prSet presAssocID="{D9C1D91F-55BE-499A-ADDD-17D2242E6DDE}" presName="chevron5" presStyleLbl="alignNode1" presStyleIdx="18" presStyleCnt="21"/>
      <dgm:spPr/>
    </dgm:pt>
    <dgm:pt modelId="{E5603242-AB43-4995-BC42-B059D7AC361A}" type="pres">
      <dgm:prSet presAssocID="{D9C1D91F-55BE-499A-ADDD-17D2242E6DDE}" presName="chevron6" presStyleLbl="alignNode1" presStyleIdx="19" presStyleCnt="21"/>
      <dgm:spPr/>
    </dgm:pt>
    <dgm:pt modelId="{57B61D31-350E-4BC9-96FE-04270D3AECE1}" type="pres">
      <dgm:prSet presAssocID="{D9C1D91F-55BE-499A-ADDD-17D2242E6DDE}" presName="chevron7" presStyleLbl="alignNode1" presStyleIdx="20" presStyleCnt="21"/>
      <dgm:spPr/>
    </dgm:pt>
    <dgm:pt modelId="{35DEF3CD-8929-4CDA-8670-4157289B44F4}" type="pres">
      <dgm:prSet presAssocID="{D9C1D91F-55BE-499A-ADDD-17D2242E6DDE}" presName="childtext" presStyleLbl="solidFgAcc1" presStyleIdx="2" presStyleCnt="3">
        <dgm:presLayoutVars>
          <dgm:chMax/>
          <dgm:chPref val="0"/>
          <dgm:bulletEnabled val="1"/>
        </dgm:presLayoutVars>
      </dgm:prSet>
      <dgm:spPr/>
      <dgm:t>
        <a:bodyPr/>
        <a:lstStyle/>
        <a:p>
          <a:endParaRPr lang="en-US"/>
        </a:p>
      </dgm:t>
    </dgm:pt>
  </dgm:ptLst>
  <dgm:cxnLst>
    <dgm:cxn modelId="{AA4A23D6-EBCF-458F-9867-00BA15D0B61C}" type="presOf" srcId="{D394CDD5-D412-4607-9F4C-23E8CABFF2C0}" destId="{F87AFF9E-EBC2-4FF1-8E0D-F5F28B3B93D4}" srcOrd="0" destOrd="0" presId="urn:microsoft.com/office/officeart/2008/layout/VerticalAccentList"/>
    <dgm:cxn modelId="{7E35742F-63EC-4A62-969E-D6B2A8E05BD4}" type="presOf" srcId="{01A948FF-2745-4773-93DC-B57CCDF7F595}" destId="{873F048D-BCD2-4E2B-9388-1B2C74EC2CF7}" srcOrd="0" destOrd="0" presId="urn:microsoft.com/office/officeart/2008/layout/VerticalAccentList"/>
    <dgm:cxn modelId="{408EFD31-6849-4CEE-AC8E-38DB42B36E62}" type="presOf" srcId="{B5D63829-180C-435A-BD5E-DF38FCB3B1DE}" destId="{9F52789E-7AC2-443A-8A74-1CAE60CC3F01}" srcOrd="0" destOrd="0" presId="urn:microsoft.com/office/officeart/2008/layout/VerticalAccentList"/>
    <dgm:cxn modelId="{C58E5A18-D413-4953-A87E-597A6F95C3AB}" srcId="{D394CDD5-D412-4607-9F4C-23E8CABFF2C0}" destId="{D9C1D91F-55BE-499A-ADDD-17D2242E6DDE}" srcOrd="2" destOrd="0" parTransId="{D777FC95-AC71-42F3-AF41-CF718BFB47A5}" sibTransId="{1BCBDF96-5F7A-497C-91C1-234BE24AFBF5}"/>
    <dgm:cxn modelId="{22BDA155-F12C-47DA-9028-4F1FF4F5B3F1}" srcId="{D394CDD5-D412-4607-9F4C-23E8CABFF2C0}" destId="{B5D63829-180C-435A-BD5E-DF38FCB3B1DE}" srcOrd="0" destOrd="0" parTransId="{EA5495B0-505E-4F1D-B2A4-748AEF483651}" sibTransId="{4A89A36E-EF99-4C36-8024-75ACAD607E21}"/>
    <dgm:cxn modelId="{B84B8C5F-6443-42B5-8B08-566106E39B6E}" srcId="{D9C1D91F-55BE-499A-ADDD-17D2242E6DDE}" destId="{79366D53-851D-468B-A95D-95B7CABFBD12}" srcOrd="0" destOrd="0" parTransId="{B4E1232C-AE1A-485B-852F-4406785AA37D}" sibTransId="{9E640BC5-12E6-4909-B522-BAB1959758B2}"/>
    <dgm:cxn modelId="{219B3F03-DC06-4C33-93A6-2EA6AEB6C3AF}" type="presOf" srcId="{498355BF-7E84-4528-88D5-AB09793C7FE6}" destId="{A51856DD-9BFF-42E8-AE32-7C60C948D10C}" srcOrd="0" destOrd="0" presId="urn:microsoft.com/office/officeart/2008/layout/VerticalAccentList"/>
    <dgm:cxn modelId="{B81837C7-9D47-42D5-9E32-29410FA75E7C}" srcId="{1C8826C4-36B9-4B02-8130-A869282D8B70}" destId="{01A948FF-2745-4773-93DC-B57CCDF7F595}" srcOrd="0" destOrd="0" parTransId="{C0FAD6DB-E4D6-416A-90FF-B7AF66E25C82}" sibTransId="{0680B261-732C-4FCC-ACB0-C91CC448F17B}"/>
    <dgm:cxn modelId="{CF58A821-E8F7-4D6F-981C-BEA61DD07834}" srcId="{B5D63829-180C-435A-BD5E-DF38FCB3B1DE}" destId="{498355BF-7E84-4528-88D5-AB09793C7FE6}" srcOrd="0" destOrd="0" parTransId="{6E2B7A68-E172-4908-9F8A-4B5C4629FD42}" sibTransId="{9AE2BBCC-1EF8-4E92-AE97-2F48F478EB53}"/>
    <dgm:cxn modelId="{071BEA8E-2024-4389-9C17-F7F0A56D7208}" srcId="{D394CDD5-D412-4607-9F4C-23E8CABFF2C0}" destId="{1C8826C4-36B9-4B02-8130-A869282D8B70}" srcOrd="1" destOrd="0" parTransId="{B7C21541-7649-4DBC-92CF-3A36CB232BF0}" sibTransId="{56368C1B-A5B6-44D3-9611-3FCCE72183FE}"/>
    <dgm:cxn modelId="{2CDD1590-CE76-4C6B-B0C2-024BA515AE85}" type="presOf" srcId="{1C8826C4-36B9-4B02-8130-A869282D8B70}" destId="{D764ABC8-307E-449B-B173-AF281328AA8D}" srcOrd="0" destOrd="0" presId="urn:microsoft.com/office/officeart/2008/layout/VerticalAccentList"/>
    <dgm:cxn modelId="{13524851-C3D0-48E0-8210-9737D763CAE9}" type="presOf" srcId="{D9C1D91F-55BE-499A-ADDD-17D2242E6DDE}" destId="{B8AB7795-99A2-4221-AB1D-BA876B6EE6C1}" srcOrd="0" destOrd="0" presId="urn:microsoft.com/office/officeart/2008/layout/VerticalAccentList"/>
    <dgm:cxn modelId="{DF08B0A5-F048-48A5-BA09-79524301DF42}" type="presOf" srcId="{79366D53-851D-468B-A95D-95B7CABFBD12}" destId="{35DEF3CD-8929-4CDA-8670-4157289B44F4}" srcOrd="0" destOrd="0" presId="urn:microsoft.com/office/officeart/2008/layout/VerticalAccentList"/>
    <dgm:cxn modelId="{7D231E90-935E-40A8-A3F5-7C26E99FB6C7}" type="presParOf" srcId="{F87AFF9E-EBC2-4FF1-8E0D-F5F28B3B93D4}" destId="{C48D4A67-F5D4-43F7-862D-CC0A9E97F956}" srcOrd="0" destOrd="0" presId="urn:microsoft.com/office/officeart/2008/layout/VerticalAccentList"/>
    <dgm:cxn modelId="{83DA77A1-A613-47D1-9EE8-7A2840E5F8F0}" type="presParOf" srcId="{C48D4A67-F5D4-43F7-862D-CC0A9E97F956}" destId="{9F52789E-7AC2-443A-8A74-1CAE60CC3F01}" srcOrd="0" destOrd="0" presId="urn:microsoft.com/office/officeart/2008/layout/VerticalAccentList"/>
    <dgm:cxn modelId="{93029D64-F450-4DB1-9661-ABF747A4E5B6}" type="presParOf" srcId="{F87AFF9E-EBC2-4FF1-8E0D-F5F28B3B93D4}" destId="{326B5477-CDA6-4328-BC6E-9BA2D0F0926A}" srcOrd="1" destOrd="0" presId="urn:microsoft.com/office/officeart/2008/layout/VerticalAccentList"/>
    <dgm:cxn modelId="{E10F7134-676E-4548-AD6F-9A76E642C141}" type="presParOf" srcId="{326B5477-CDA6-4328-BC6E-9BA2D0F0926A}" destId="{0FED5BC6-001E-45E3-B457-CF142F939311}" srcOrd="0" destOrd="0" presId="urn:microsoft.com/office/officeart/2008/layout/VerticalAccentList"/>
    <dgm:cxn modelId="{34204913-90F4-4F65-8101-EF6CBC9CBC5D}" type="presParOf" srcId="{326B5477-CDA6-4328-BC6E-9BA2D0F0926A}" destId="{5DE80FB8-3738-4C88-A0B9-6A18077F7763}" srcOrd="1" destOrd="0" presId="urn:microsoft.com/office/officeart/2008/layout/VerticalAccentList"/>
    <dgm:cxn modelId="{E2F8D51A-E06B-4146-B3E3-9C7975250BFA}" type="presParOf" srcId="{326B5477-CDA6-4328-BC6E-9BA2D0F0926A}" destId="{6B31F3E3-384D-4A04-BF1F-70066493786A}" srcOrd="2" destOrd="0" presId="urn:microsoft.com/office/officeart/2008/layout/VerticalAccentList"/>
    <dgm:cxn modelId="{998EAA0A-AF8E-45F5-8F68-7E39783EE58B}" type="presParOf" srcId="{326B5477-CDA6-4328-BC6E-9BA2D0F0926A}" destId="{2735B248-C56A-4F8B-ABFF-B25A9BF8C32A}" srcOrd="3" destOrd="0" presId="urn:microsoft.com/office/officeart/2008/layout/VerticalAccentList"/>
    <dgm:cxn modelId="{D1DFC2F2-8B8F-466D-B864-6569DBDE837F}" type="presParOf" srcId="{326B5477-CDA6-4328-BC6E-9BA2D0F0926A}" destId="{7E1D971D-3C46-4923-BC52-66CA1B7A5451}" srcOrd="4" destOrd="0" presId="urn:microsoft.com/office/officeart/2008/layout/VerticalAccentList"/>
    <dgm:cxn modelId="{CEA194C7-3167-43BF-BA5F-C5E586AA3D62}" type="presParOf" srcId="{326B5477-CDA6-4328-BC6E-9BA2D0F0926A}" destId="{AA8C91F0-235C-4C1A-BF0D-126463C4CB40}" srcOrd="5" destOrd="0" presId="urn:microsoft.com/office/officeart/2008/layout/VerticalAccentList"/>
    <dgm:cxn modelId="{680CB23B-D3B7-450B-A0AD-B137B3DD3C24}" type="presParOf" srcId="{326B5477-CDA6-4328-BC6E-9BA2D0F0926A}" destId="{B106D0FE-B7FB-4552-A461-1FF0FEF963BA}" srcOrd="6" destOrd="0" presId="urn:microsoft.com/office/officeart/2008/layout/VerticalAccentList"/>
    <dgm:cxn modelId="{72FD908B-E164-4C9C-A3A9-F61EF882A746}" type="presParOf" srcId="{326B5477-CDA6-4328-BC6E-9BA2D0F0926A}" destId="{A51856DD-9BFF-42E8-AE32-7C60C948D10C}" srcOrd="7" destOrd="0" presId="urn:microsoft.com/office/officeart/2008/layout/VerticalAccentList"/>
    <dgm:cxn modelId="{7D54B0F2-DA9C-4283-B453-D0F127D8786B}" type="presParOf" srcId="{F87AFF9E-EBC2-4FF1-8E0D-F5F28B3B93D4}" destId="{5D7A832D-45F0-43B0-8FFD-5D11E785C4F2}" srcOrd="2" destOrd="0" presId="urn:microsoft.com/office/officeart/2008/layout/VerticalAccentList"/>
    <dgm:cxn modelId="{DEF863F0-166F-485F-A58C-4139460FFD7A}" type="presParOf" srcId="{F87AFF9E-EBC2-4FF1-8E0D-F5F28B3B93D4}" destId="{D8EB8C02-9208-4345-B4E7-47C74AABF233}" srcOrd="3" destOrd="0" presId="urn:microsoft.com/office/officeart/2008/layout/VerticalAccentList"/>
    <dgm:cxn modelId="{7997DC87-6DED-4DB7-87C3-49B9D0B07CBC}" type="presParOf" srcId="{D8EB8C02-9208-4345-B4E7-47C74AABF233}" destId="{D764ABC8-307E-449B-B173-AF281328AA8D}" srcOrd="0" destOrd="0" presId="urn:microsoft.com/office/officeart/2008/layout/VerticalAccentList"/>
    <dgm:cxn modelId="{050B1AB5-2DC2-4150-B1B2-61FD770C6C2A}" type="presParOf" srcId="{F87AFF9E-EBC2-4FF1-8E0D-F5F28B3B93D4}" destId="{FB82F3D6-2B6B-47EC-9C36-968A46261C04}" srcOrd="4" destOrd="0" presId="urn:microsoft.com/office/officeart/2008/layout/VerticalAccentList"/>
    <dgm:cxn modelId="{43B23A78-22B6-459A-AF97-C286F525591C}" type="presParOf" srcId="{FB82F3D6-2B6B-47EC-9C36-968A46261C04}" destId="{FE9466EF-355C-40EE-AD42-B63DDA8DD437}" srcOrd="0" destOrd="0" presId="urn:microsoft.com/office/officeart/2008/layout/VerticalAccentList"/>
    <dgm:cxn modelId="{496AB104-9734-4ACA-820A-F0240AC3FA5D}" type="presParOf" srcId="{FB82F3D6-2B6B-47EC-9C36-968A46261C04}" destId="{4A102DBD-C0F6-4DEC-8AB0-DFF40C51979C}" srcOrd="1" destOrd="0" presId="urn:microsoft.com/office/officeart/2008/layout/VerticalAccentList"/>
    <dgm:cxn modelId="{E85B0C5D-EA84-4BE9-97BF-E61DB093135F}" type="presParOf" srcId="{FB82F3D6-2B6B-47EC-9C36-968A46261C04}" destId="{CC8BCE32-4A98-48BF-B21B-578C36013B24}" srcOrd="2" destOrd="0" presId="urn:microsoft.com/office/officeart/2008/layout/VerticalAccentList"/>
    <dgm:cxn modelId="{6749A6B7-0226-4549-9558-6D545AB39073}" type="presParOf" srcId="{FB82F3D6-2B6B-47EC-9C36-968A46261C04}" destId="{6A9689DE-3CDE-4A65-8E9A-9364D2630C28}" srcOrd="3" destOrd="0" presId="urn:microsoft.com/office/officeart/2008/layout/VerticalAccentList"/>
    <dgm:cxn modelId="{80C6A5F8-6615-4E4A-BDFB-64DAED572B83}" type="presParOf" srcId="{FB82F3D6-2B6B-47EC-9C36-968A46261C04}" destId="{DF6B2271-2DFD-4A34-91B6-E4DE4B34CEDB}" srcOrd="4" destOrd="0" presId="urn:microsoft.com/office/officeart/2008/layout/VerticalAccentList"/>
    <dgm:cxn modelId="{4624BABF-92C9-43CF-811B-C86102B109A9}" type="presParOf" srcId="{FB82F3D6-2B6B-47EC-9C36-968A46261C04}" destId="{75AD06D3-F51E-4A3D-99EC-220EA1E511DA}" srcOrd="5" destOrd="0" presId="urn:microsoft.com/office/officeart/2008/layout/VerticalAccentList"/>
    <dgm:cxn modelId="{EF46B626-9D6A-400F-9F6E-B06AA343855B}" type="presParOf" srcId="{FB82F3D6-2B6B-47EC-9C36-968A46261C04}" destId="{CD29C53E-E877-4C1C-BB6C-A39474B7BD68}" srcOrd="6" destOrd="0" presId="urn:microsoft.com/office/officeart/2008/layout/VerticalAccentList"/>
    <dgm:cxn modelId="{5595460B-D0CF-4529-B53E-0EC56197A135}" type="presParOf" srcId="{FB82F3D6-2B6B-47EC-9C36-968A46261C04}" destId="{873F048D-BCD2-4E2B-9388-1B2C74EC2CF7}" srcOrd="7" destOrd="0" presId="urn:microsoft.com/office/officeart/2008/layout/VerticalAccentList"/>
    <dgm:cxn modelId="{7F341658-537D-4EF8-B4C1-CDE754417BA6}" type="presParOf" srcId="{F87AFF9E-EBC2-4FF1-8E0D-F5F28B3B93D4}" destId="{4485A7E1-1778-490C-9E6C-84D2B7E66A25}" srcOrd="5" destOrd="0" presId="urn:microsoft.com/office/officeart/2008/layout/VerticalAccentList"/>
    <dgm:cxn modelId="{9CAEE78A-D426-4A41-B9BB-D0C950017411}" type="presParOf" srcId="{F87AFF9E-EBC2-4FF1-8E0D-F5F28B3B93D4}" destId="{41E322B3-A378-4407-A909-3535EE33CC1A}" srcOrd="6" destOrd="0" presId="urn:microsoft.com/office/officeart/2008/layout/VerticalAccentList"/>
    <dgm:cxn modelId="{852AEED9-9649-451A-8B80-E29815B076CA}" type="presParOf" srcId="{41E322B3-A378-4407-A909-3535EE33CC1A}" destId="{B8AB7795-99A2-4221-AB1D-BA876B6EE6C1}" srcOrd="0" destOrd="0" presId="urn:microsoft.com/office/officeart/2008/layout/VerticalAccentList"/>
    <dgm:cxn modelId="{3D6C8EFC-97D0-4565-A2DC-1D04F6F8C010}" type="presParOf" srcId="{F87AFF9E-EBC2-4FF1-8E0D-F5F28B3B93D4}" destId="{1039B78D-7CAE-41E7-AB50-785B13548F54}" srcOrd="7" destOrd="0" presId="urn:microsoft.com/office/officeart/2008/layout/VerticalAccentList"/>
    <dgm:cxn modelId="{82559EB9-3605-4F0A-B8AE-C6B86991174A}" type="presParOf" srcId="{1039B78D-7CAE-41E7-AB50-785B13548F54}" destId="{D0194724-9DD2-48F5-8324-A2B5D6C36A2E}" srcOrd="0" destOrd="0" presId="urn:microsoft.com/office/officeart/2008/layout/VerticalAccentList"/>
    <dgm:cxn modelId="{451779D3-5B7B-461C-9374-4B80F0B9412A}" type="presParOf" srcId="{1039B78D-7CAE-41E7-AB50-785B13548F54}" destId="{1FE0631E-EC9C-493D-9F38-EB705EDF966A}" srcOrd="1" destOrd="0" presId="urn:microsoft.com/office/officeart/2008/layout/VerticalAccentList"/>
    <dgm:cxn modelId="{363CD404-A5D7-4AC2-BAF4-E311BC8AB696}" type="presParOf" srcId="{1039B78D-7CAE-41E7-AB50-785B13548F54}" destId="{468E7870-CFE2-4F86-9759-181E1CC65B8D}" srcOrd="2" destOrd="0" presId="urn:microsoft.com/office/officeart/2008/layout/VerticalAccentList"/>
    <dgm:cxn modelId="{587F89E5-A557-45F4-9017-2BACDCFCA246}" type="presParOf" srcId="{1039B78D-7CAE-41E7-AB50-785B13548F54}" destId="{CFFD2D6C-B996-4329-AC7B-03338CEC86C4}" srcOrd="3" destOrd="0" presId="urn:microsoft.com/office/officeart/2008/layout/VerticalAccentList"/>
    <dgm:cxn modelId="{4258051F-8BCB-4D57-931F-748FC3F1CFB7}" type="presParOf" srcId="{1039B78D-7CAE-41E7-AB50-785B13548F54}" destId="{C6FAD182-57C0-4E71-A06E-9B9B1F398E23}" srcOrd="4" destOrd="0" presId="urn:microsoft.com/office/officeart/2008/layout/VerticalAccentList"/>
    <dgm:cxn modelId="{BC00A9E2-FD0A-46C8-9DAB-B4E561F09B01}" type="presParOf" srcId="{1039B78D-7CAE-41E7-AB50-785B13548F54}" destId="{E5603242-AB43-4995-BC42-B059D7AC361A}" srcOrd="5" destOrd="0" presId="urn:microsoft.com/office/officeart/2008/layout/VerticalAccentList"/>
    <dgm:cxn modelId="{C9AC7915-D3A6-4A19-A3EF-82268E2CE303}" type="presParOf" srcId="{1039B78D-7CAE-41E7-AB50-785B13548F54}" destId="{57B61D31-350E-4BC9-96FE-04270D3AECE1}" srcOrd="6" destOrd="0" presId="urn:microsoft.com/office/officeart/2008/layout/VerticalAccentList"/>
    <dgm:cxn modelId="{D621AA28-4AC8-4FA9-A210-B4C90D52DBB1}" type="presParOf" srcId="{1039B78D-7CAE-41E7-AB50-785B13548F54}" destId="{35DEF3CD-8929-4CDA-8670-4157289B44F4}" srcOrd="7" destOrd="0" presId="urn:microsoft.com/office/officeart/2008/layout/VerticalAccent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1B2090-DC9B-4DBA-8E62-EFC910296F00}"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95E9DA3E-EB2D-485F-94E1-E2854EC38328}">
      <dgm:prSet phldrT="[Texto]"/>
      <dgm:spPr>
        <a:solidFill>
          <a:schemeClr val="accent1">
            <a:lumMod val="40000"/>
            <a:lumOff val="60000"/>
          </a:schemeClr>
        </a:solidFill>
      </dgm:spPr>
      <dgm:t>
        <a:bodyPr/>
        <a:lstStyle/>
        <a:p>
          <a:r>
            <a:rPr lang="es-AR" b="1" dirty="0" smtClean="0">
              <a:solidFill>
                <a:schemeClr val="tx1"/>
              </a:solidFill>
            </a:rPr>
            <a:t>UEPEX (Unidad Ejecutora de Prestamos Extranjeros)</a:t>
          </a:r>
          <a:r>
            <a:rPr lang="es-AR" dirty="0" smtClean="0"/>
            <a:t> </a:t>
          </a:r>
          <a:endParaRPr lang="en-US" dirty="0"/>
        </a:p>
      </dgm:t>
    </dgm:pt>
    <dgm:pt modelId="{182BD5E5-AA6A-4364-8553-5CE42C53700B}" type="parTrans" cxnId="{1043D83C-8F9F-48BB-9927-61AD9AE1388B}">
      <dgm:prSet/>
      <dgm:spPr/>
      <dgm:t>
        <a:bodyPr/>
        <a:lstStyle/>
        <a:p>
          <a:endParaRPr lang="en-US"/>
        </a:p>
      </dgm:t>
    </dgm:pt>
    <dgm:pt modelId="{A79A21F1-151F-499E-982A-2EDC3EA36FEA}" type="sibTrans" cxnId="{1043D83C-8F9F-48BB-9927-61AD9AE1388B}">
      <dgm:prSet/>
      <dgm:spPr/>
      <dgm:t>
        <a:bodyPr/>
        <a:lstStyle/>
        <a:p>
          <a:endParaRPr lang="en-US"/>
        </a:p>
      </dgm:t>
    </dgm:pt>
    <dgm:pt modelId="{7654F453-C891-4C07-98B8-EF65006DDE20}">
      <dgm:prSet phldrT="[Texto]"/>
      <dgm:spPr>
        <a:solidFill>
          <a:schemeClr val="accent1">
            <a:lumMod val="40000"/>
            <a:lumOff val="60000"/>
          </a:schemeClr>
        </a:solidFill>
      </dgm:spPr>
      <dgm:t>
        <a:bodyPr/>
        <a:lstStyle/>
        <a:p>
          <a:r>
            <a:rPr lang="es-AR" b="1" dirty="0" smtClean="0">
              <a:solidFill>
                <a:schemeClr val="tx1"/>
              </a:solidFill>
            </a:rPr>
            <a:t>SEPA (Sistema de Ejecución de Planes de Adquisiciones)</a:t>
          </a:r>
          <a:endParaRPr lang="en-US" b="1" dirty="0">
            <a:solidFill>
              <a:schemeClr val="tx1"/>
            </a:solidFill>
          </a:endParaRPr>
        </a:p>
      </dgm:t>
    </dgm:pt>
    <dgm:pt modelId="{78EA0765-6BA0-4016-AAFD-D1479F406B0C}" type="parTrans" cxnId="{C7EC0641-4379-4259-BEAD-4F47E4769D51}">
      <dgm:prSet/>
      <dgm:spPr/>
      <dgm:t>
        <a:bodyPr/>
        <a:lstStyle/>
        <a:p>
          <a:endParaRPr lang="en-US"/>
        </a:p>
      </dgm:t>
    </dgm:pt>
    <dgm:pt modelId="{7D655834-8CCE-42B8-B82F-E57827107042}" type="sibTrans" cxnId="{C7EC0641-4379-4259-BEAD-4F47E4769D51}">
      <dgm:prSet/>
      <dgm:spPr/>
      <dgm:t>
        <a:bodyPr/>
        <a:lstStyle/>
        <a:p>
          <a:endParaRPr lang="en-US"/>
        </a:p>
      </dgm:t>
    </dgm:pt>
    <dgm:pt modelId="{29F285D8-84BB-48F4-8B5E-0AEC73ED50AE}">
      <dgm:prSet phldrT="[Texto]"/>
      <dgm:spPr>
        <a:solidFill>
          <a:schemeClr val="accent1">
            <a:lumMod val="40000"/>
            <a:lumOff val="60000"/>
          </a:schemeClr>
        </a:solidFill>
      </dgm:spPr>
      <dgm:t>
        <a:bodyPr/>
        <a:lstStyle/>
        <a:p>
          <a:r>
            <a:rPr lang="es-AR" b="1" dirty="0" smtClean="0">
              <a:solidFill>
                <a:schemeClr val="tx1"/>
              </a:solidFill>
            </a:rPr>
            <a:t>SIGADE (Sistema de Gestión y Análisis de Deuda)</a:t>
          </a:r>
          <a:endParaRPr lang="en-US" b="1" dirty="0">
            <a:solidFill>
              <a:schemeClr val="tx1"/>
            </a:solidFill>
          </a:endParaRPr>
        </a:p>
      </dgm:t>
    </dgm:pt>
    <dgm:pt modelId="{1207C9AE-853D-43AF-9C68-F9BE14CF6104}" type="parTrans" cxnId="{E57B6B8C-8E83-49D2-9E46-3AF3AE8A6B52}">
      <dgm:prSet/>
      <dgm:spPr/>
      <dgm:t>
        <a:bodyPr/>
        <a:lstStyle/>
        <a:p>
          <a:endParaRPr lang="en-US"/>
        </a:p>
      </dgm:t>
    </dgm:pt>
    <dgm:pt modelId="{CC3485A6-E9A0-4FCB-AB6C-E667A03FA9FA}" type="sibTrans" cxnId="{E57B6B8C-8E83-49D2-9E46-3AF3AE8A6B52}">
      <dgm:prSet/>
      <dgm:spPr/>
      <dgm:t>
        <a:bodyPr/>
        <a:lstStyle/>
        <a:p>
          <a:endParaRPr lang="en-US"/>
        </a:p>
      </dgm:t>
    </dgm:pt>
    <dgm:pt modelId="{8AEDB170-9824-4A2C-9567-D955E5874B71}">
      <dgm:prSet phldrT="[Texto]"/>
      <dgm:spPr>
        <a:solidFill>
          <a:schemeClr val="accent1">
            <a:lumMod val="40000"/>
            <a:lumOff val="60000"/>
          </a:schemeClr>
        </a:solidFill>
      </dgm:spPr>
      <dgm:t>
        <a:bodyPr/>
        <a:lstStyle/>
        <a:p>
          <a:r>
            <a:rPr lang="es-AR" b="1" dirty="0" smtClean="0">
              <a:solidFill>
                <a:schemeClr val="tx1"/>
              </a:solidFill>
            </a:rPr>
            <a:t>SAF (Servicio Administrativo Financiero)</a:t>
          </a:r>
          <a:endParaRPr lang="en-US" b="1" dirty="0">
            <a:solidFill>
              <a:schemeClr val="tx1"/>
            </a:solidFill>
          </a:endParaRPr>
        </a:p>
      </dgm:t>
    </dgm:pt>
    <dgm:pt modelId="{08F65183-E54C-41A1-B5FC-1D9BBB4CB89E}" type="parTrans" cxnId="{1E9D15F7-0294-49B7-8DA3-2B7B049764FB}">
      <dgm:prSet/>
      <dgm:spPr/>
      <dgm:t>
        <a:bodyPr/>
        <a:lstStyle/>
        <a:p>
          <a:endParaRPr lang="en-US"/>
        </a:p>
      </dgm:t>
    </dgm:pt>
    <dgm:pt modelId="{BDFE6822-0F7D-4CD0-BA51-9C29ED04F0FC}" type="sibTrans" cxnId="{1E9D15F7-0294-49B7-8DA3-2B7B049764FB}">
      <dgm:prSet/>
      <dgm:spPr/>
      <dgm:t>
        <a:bodyPr/>
        <a:lstStyle/>
        <a:p>
          <a:endParaRPr lang="en-US"/>
        </a:p>
      </dgm:t>
    </dgm:pt>
    <dgm:pt modelId="{7EBF8294-1BC0-44B1-B9EE-8206A3B51D39}" type="pres">
      <dgm:prSet presAssocID="{681B2090-DC9B-4DBA-8E62-EFC910296F00}" presName="Name0" presStyleCnt="0">
        <dgm:presLayoutVars>
          <dgm:dir/>
          <dgm:resizeHandles val="exact"/>
        </dgm:presLayoutVars>
      </dgm:prSet>
      <dgm:spPr/>
      <dgm:t>
        <a:bodyPr/>
        <a:lstStyle/>
        <a:p>
          <a:endParaRPr lang="en-US"/>
        </a:p>
      </dgm:t>
    </dgm:pt>
    <dgm:pt modelId="{F5F4D3F8-1E73-44C0-81A7-01F3815FF273}" type="pres">
      <dgm:prSet presAssocID="{681B2090-DC9B-4DBA-8E62-EFC910296F00}" presName="cycle" presStyleCnt="0"/>
      <dgm:spPr/>
    </dgm:pt>
    <dgm:pt modelId="{476B8662-E561-46A7-959C-12D9779E10C7}" type="pres">
      <dgm:prSet presAssocID="{95E9DA3E-EB2D-485F-94E1-E2854EC38328}" presName="nodeFirstNode" presStyleLbl="node1" presStyleIdx="0" presStyleCnt="4">
        <dgm:presLayoutVars>
          <dgm:bulletEnabled val="1"/>
        </dgm:presLayoutVars>
      </dgm:prSet>
      <dgm:spPr/>
      <dgm:t>
        <a:bodyPr/>
        <a:lstStyle/>
        <a:p>
          <a:endParaRPr lang="en-US"/>
        </a:p>
      </dgm:t>
    </dgm:pt>
    <dgm:pt modelId="{3613B53B-B594-4675-BA8B-8BA4628DF988}" type="pres">
      <dgm:prSet presAssocID="{A79A21F1-151F-499E-982A-2EDC3EA36FEA}" presName="sibTransFirstNode" presStyleLbl="bgShp" presStyleIdx="0" presStyleCnt="1"/>
      <dgm:spPr/>
      <dgm:t>
        <a:bodyPr/>
        <a:lstStyle/>
        <a:p>
          <a:endParaRPr lang="en-US"/>
        </a:p>
      </dgm:t>
    </dgm:pt>
    <dgm:pt modelId="{FBD431D4-2DF3-4499-9A2A-E94A01F2790A}" type="pres">
      <dgm:prSet presAssocID="{7654F453-C891-4C07-98B8-EF65006DDE20}" presName="nodeFollowingNodes" presStyleLbl="node1" presStyleIdx="1" presStyleCnt="4">
        <dgm:presLayoutVars>
          <dgm:bulletEnabled val="1"/>
        </dgm:presLayoutVars>
      </dgm:prSet>
      <dgm:spPr/>
      <dgm:t>
        <a:bodyPr/>
        <a:lstStyle/>
        <a:p>
          <a:endParaRPr lang="en-US"/>
        </a:p>
      </dgm:t>
    </dgm:pt>
    <dgm:pt modelId="{51426611-AE41-4808-B008-A961453F9D91}" type="pres">
      <dgm:prSet presAssocID="{29F285D8-84BB-48F4-8B5E-0AEC73ED50AE}" presName="nodeFollowingNodes" presStyleLbl="node1" presStyleIdx="2" presStyleCnt="4">
        <dgm:presLayoutVars>
          <dgm:bulletEnabled val="1"/>
        </dgm:presLayoutVars>
      </dgm:prSet>
      <dgm:spPr/>
      <dgm:t>
        <a:bodyPr/>
        <a:lstStyle/>
        <a:p>
          <a:endParaRPr lang="en-US"/>
        </a:p>
      </dgm:t>
    </dgm:pt>
    <dgm:pt modelId="{480B7D6D-B666-4DEB-96B8-4D4DDBAAD5A8}" type="pres">
      <dgm:prSet presAssocID="{8AEDB170-9824-4A2C-9567-D955E5874B71}" presName="nodeFollowingNodes" presStyleLbl="node1" presStyleIdx="3" presStyleCnt="4">
        <dgm:presLayoutVars>
          <dgm:bulletEnabled val="1"/>
        </dgm:presLayoutVars>
      </dgm:prSet>
      <dgm:spPr/>
      <dgm:t>
        <a:bodyPr/>
        <a:lstStyle/>
        <a:p>
          <a:endParaRPr lang="en-US"/>
        </a:p>
      </dgm:t>
    </dgm:pt>
  </dgm:ptLst>
  <dgm:cxnLst>
    <dgm:cxn modelId="{E57B6B8C-8E83-49D2-9E46-3AF3AE8A6B52}" srcId="{681B2090-DC9B-4DBA-8E62-EFC910296F00}" destId="{29F285D8-84BB-48F4-8B5E-0AEC73ED50AE}" srcOrd="2" destOrd="0" parTransId="{1207C9AE-853D-43AF-9C68-F9BE14CF6104}" sibTransId="{CC3485A6-E9A0-4FCB-AB6C-E667A03FA9FA}"/>
    <dgm:cxn modelId="{6AF33A74-C38A-444E-AAB7-C6EB7EA76563}" type="presOf" srcId="{681B2090-DC9B-4DBA-8E62-EFC910296F00}" destId="{7EBF8294-1BC0-44B1-B9EE-8206A3B51D39}" srcOrd="0" destOrd="0" presId="urn:microsoft.com/office/officeart/2005/8/layout/cycle3"/>
    <dgm:cxn modelId="{1E9D15F7-0294-49B7-8DA3-2B7B049764FB}" srcId="{681B2090-DC9B-4DBA-8E62-EFC910296F00}" destId="{8AEDB170-9824-4A2C-9567-D955E5874B71}" srcOrd="3" destOrd="0" parTransId="{08F65183-E54C-41A1-B5FC-1D9BBB4CB89E}" sibTransId="{BDFE6822-0F7D-4CD0-BA51-9C29ED04F0FC}"/>
    <dgm:cxn modelId="{0C014555-3A90-4216-BE5C-975127C7DB58}" type="presOf" srcId="{95E9DA3E-EB2D-485F-94E1-E2854EC38328}" destId="{476B8662-E561-46A7-959C-12D9779E10C7}" srcOrd="0" destOrd="0" presId="urn:microsoft.com/office/officeart/2005/8/layout/cycle3"/>
    <dgm:cxn modelId="{3C350D7E-2381-46AC-A5DB-D2008AB59A07}" type="presOf" srcId="{29F285D8-84BB-48F4-8B5E-0AEC73ED50AE}" destId="{51426611-AE41-4808-B008-A961453F9D91}" srcOrd="0" destOrd="0" presId="urn:microsoft.com/office/officeart/2005/8/layout/cycle3"/>
    <dgm:cxn modelId="{519B36AE-43A9-412F-8EE1-69E4F936DAD0}" type="presOf" srcId="{8AEDB170-9824-4A2C-9567-D955E5874B71}" destId="{480B7D6D-B666-4DEB-96B8-4D4DDBAAD5A8}" srcOrd="0" destOrd="0" presId="urn:microsoft.com/office/officeart/2005/8/layout/cycle3"/>
    <dgm:cxn modelId="{399F2637-0D49-40BF-9942-A6F7165EBE27}" type="presOf" srcId="{A79A21F1-151F-499E-982A-2EDC3EA36FEA}" destId="{3613B53B-B594-4675-BA8B-8BA4628DF988}" srcOrd="0" destOrd="0" presId="urn:microsoft.com/office/officeart/2005/8/layout/cycle3"/>
    <dgm:cxn modelId="{C7EC0641-4379-4259-BEAD-4F47E4769D51}" srcId="{681B2090-DC9B-4DBA-8E62-EFC910296F00}" destId="{7654F453-C891-4C07-98B8-EF65006DDE20}" srcOrd="1" destOrd="0" parTransId="{78EA0765-6BA0-4016-AAFD-D1479F406B0C}" sibTransId="{7D655834-8CCE-42B8-B82F-E57827107042}"/>
    <dgm:cxn modelId="{90BBFC0C-237D-42DC-AE83-300A3E8D36D7}" type="presOf" srcId="{7654F453-C891-4C07-98B8-EF65006DDE20}" destId="{FBD431D4-2DF3-4499-9A2A-E94A01F2790A}" srcOrd="0" destOrd="0" presId="urn:microsoft.com/office/officeart/2005/8/layout/cycle3"/>
    <dgm:cxn modelId="{1043D83C-8F9F-48BB-9927-61AD9AE1388B}" srcId="{681B2090-DC9B-4DBA-8E62-EFC910296F00}" destId="{95E9DA3E-EB2D-485F-94E1-E2854EC38328}" srcOrd="0" destOrd="0" parTransId="{182BD5E5-AA6A-4364-8553-5CE42C53700B}" sibTransId="{A79A21F1-151F-499E-982A-2EDC3EA36FEA}"/>
    <dgm:cxn modelId="{73BE58C0-CC00-4815-AF63-52FBA8CE77AF}" type="presParOf" srcId="{7EBF8294-1BC0-44B1-B9EE-8206A3B51D39}" destId="{F5F4D3F8-1E73-44C0-81A7-01F3815FF273}" srcOrd="0" destOrd="0" presId="urn:microsoft.com/office/officeart/2005/8/layout/cycle3"/>
    <dgm:cxn modelId="{23447BC6-E2D5-473A-A40F-99740897A053}" type="presParOf" srcId="{F5F4D3F8-1E73-44C0-81A7-01F3815FF273}" destId="{476B8662-E561-46A7-959C-12D9779E10C7}" srcOrd="0" destOrd="0" presId="urn:microsoft.com/office/officeart/2005/8/layout/cycle3"/>
    <dgm:cxn modelId="{FAA7B505-CE16-4084-A55D-C43011F910D9}" type="presParOf" srcId="{F5F4D3F8-1E73-44C0-81A7-01F3815FF273}" destId="{3613B53B-B594-4675-BA8B-8BA4628DF988}" srcOrd="1" destOrd="0" presId="urn:microsoft.com/office/officeart/2005/8/layout/cycle3"/>
    <dgm:cxn modelId="{1765FCD3-F416-46D4-A886-FF0FA1BD5277}" type="presParOf" srcId="{F5F4D3F8-1E73-44C0-81A7-01F3815FF273}" destId="{FBD431D4-2DF3-4499-9A2A-E94A01F2790A}" srcOrd="2" destOrd="0" presId="urn:microsoft.com/office/officeart/2005/8/layout/cycle3"/>
    <dgm:cxn modelId="{00937048-980D-4DED-9C99-55B80F296132}" type="presParOf" srcId="{F5F4D3F8-1E73-44C0-81A7-01F3815FF273}" destId="{51426611-AE41-4808-B008-A961453F9D91}" srcOrd="3" destOrd="0" presId="urn:microsoft.com/office/officeart/2005/8/layout/cycle3"/>
    <dgm:cxn modelId="{E21CA0CE-AF40-4A80-8F24-0F1D57274CBE}" type="presParOf" srcId="{F5F4D3F8-1E73-44C0-81A7-01F3815FF273}" destId="{480B7D6D-B666-4DEB-96B8-4D4DDBAAD5A8}" srcOrd="4" destOrd="0" presId="urn:microsoft.com/office/officeart/2005/8/layout/cycle3"/>
  </dgm:cxnLst>
  <dgm:bg>
    <a:solidFill>
      <a:schemeClr val="bg1"/>
    </a:solid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3ED9EC-31B5-4083-90CD-7AB7126B10F9}"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50E9256E-986B-4CC0-8D78-AB5E5F361297}">
      <dgm:prSet phldrT="[Texto]"/>
      <dgm:spPr/>
      <dgm:t>
        <a:bodyPr/>
        <a:lstStyle/>
        <a:p>
          <a:r>
            <a:rPr lang="es-AR" dirty="0" smtClean="0"/>
            <a:t>.</a:t>
          </a:r>
          <a:endParaRPr lang="en-US" dirty="0"/>
        </a:p>
      </dgm:t>
    </dgm:pt>
    <dgm:pt modelId="{8063A330-8D2A-4D2A-BB1D-E35D77995044}" type="parTrans" cxnId="{B9521C9C-7300-4491-9B41-9AD08E561D30}">
      <dgm:prSet/>
      <dgm:spPr/>
      <dgm:t>
        <a:bodyPr/>
        <a:lstStyle/>
        <a:p>
          <a:endParaRPr lang="en-US"/>
        </a:p>
      </dgm:t>
    </dgm:pt>
    <dgm:pt modelId="{7541294F-9683-4B08-9A68-147BE40DC751}" type="sibTrans" cxnId="{B9521C9C-7300-4491-9B41-9AD08E561D30}">
      <dgm:prSet/>
      <dgm:spPr/>
      <dgm:t>
        <a:bodyPr/>
        <a:lstStyle/>
        <a:p>
          <a:endParaRPr lang="en-US"/>
        </a:p>
      </dgm:t>
    </dgm:pt>
    <dgm:pt modelId="{8298F6BB-FBFE-4DCE-8715-1D2583320A11}">
      <dgm:prSet phldrT="[Texto]"/>
      <dgm:spPr/>
      <dgm:t>
        <a:bodyPr/>
        <a:lstStyle/>
        <a:p>
          <a:r>
            <a:rPr lang="es-AR" dirty="0" smtClean="0"/>
            <a:t>Ha sido diseñado a partir de la gestión de una UE y su vinculación con la normativa nacional vigente de Administración Financiera, a la cual están sujetas las UE, en virtud de la aplicación de la Ley N° 24.156, leyes y reglamentos complementarios.</a:t>
          </a:r>
          <a:endParaRPr lang="en-US" dirty="0"/>
        </a:p>
      </dgm:t>
    </dgm:pt>
    <dgm:pt modelId="{80AA1975-21E7-4F15-A80F-4FA19D4D8E49}" type="parTrans" cxnId="{AB592A91-F24A-4786-86C5-B439A43453BD}">
      <dgm:prSet/>
      <dgm:spPr/>
      <dgm:t>
        <a:bodyPr/>
        <a:lstStyle/>
        <a:p>
          <a:endParaRPr lang="en-US"/>
        </a:p>
      </dgm:t>
    </dgm:pt>
    <dgm:pt modelId="{BEA934D0-BE6B-4EC2-972C-A9EBDC1E85F6}" type="sibTrans" cxnId="{AB592A91-F24A-4786-86C5-B439A43453BD}">
      <dgm:prSet/>
      <dgm:spPr/>
      <dgm:t>
        <a:bodyPr/>
        <a:lstStyle/>
        <a:p>
          <a:endParaRPr lang="en-US"/>
        </a:p>
      </dgm:t>
    </dgm:pt>
    <dgm:pt modelId="{29090E57-DDB7-4627-A6E6-5C79178EE7A2}">
      <dgm:prSet phldrT="[Texto]"/>
      <dgm:spPr/>
      <dgm:t>
        <a:bodyPr/>
        <a:lstStyle/>
        <a:p>
          <a:r>
            <a:rPr lang="es-AR" dirty="0" smtClean="0"/>
            <a:t>.</a:t>
          </a:r>
          <a:endParaRPr lang="en-US" dirty="0"/>
        </a:p>
      </dgm:t>
    </dgm:pt>
    <dgm:pt modelId="{36FC5BF6-042A-440E-AA3B-CAB4D07C1FE9}" type="parTrans" cxnId="{6140FCD1-5BFB-47B4-AD25-3B09DD2282D6}">
      <dgm:prSet/>
      <dgm:spPr/>
      <dgm:t>
        <a:bodyPr/>
        <a:lstStyle/>
        <a:p>
          <a:endParaRPr lang="en-US"/>
        </a:p>
      </dgm:t>
    </dgm:pt>
    <dgm:pt modelId="{6B813721-879D-4E6F-BD13-7F19F3100807}" type="sibTrans" cxnId="{6140FCD1-5BFB-47B4-AD25-3B09DD2282D6}">
      <dgm:prSet/>
      <dgm:spPr/>
      <dgm:t>
        <a:bodyPr/>
        <a:lstStyle/>
        <a:p>
          <a:endParaRPr lang="en-US"/>
        </a:p>
      </dgm:t>
    </dgm:pt>
    <dgm:pt modelId="{8EAC5E9F-6CA0-465F-AC48-3D91CE4A75CC}">
      <dgm:prSet phldrT="[Texto]"/>
      <dgm:spPr/>
      <dgm:t>
        <a:bodyPr/>
        <a:lstStyle/>
        <a:p>
          <a:r>
            <a:rPr lang="es-AR" b="1" dirty="0" smtClean="0"/>
            <a:t>Su finalidad es optimizar las tareas de administración, gestión y registro de las Unidades Ejecutoras. </a:t>
          </a:r>
          <a:r>
            <a:rPr lang="es-AR" dirty="0" smtClean="0"/>
            <a:t>Con esta premisa se han definido circuitos de gestión y registro de la ejecución de los proyectos, para compatibilizar y armonizar las normas emitidas por los Organismos Financieros Internacionales (OFI).</a:t>
          </a:r>
          <a:endParaRPr lang="en-US" dirty="0"/>
        </a:p>
      </dgm:t>
    </dgm:pt>
    <dgm:pt modelId="{CF4B8A6A-00ED-41F0-84CC-A6F132EF6305}" type="parTrans" cxnId="{95FB7B75-1F2F-4CF3-ACED-8613CB091D8D}">
      <dgm:prSet/>
      <dgm:spPr/>
      <dgm:t>
        <a:bodyPr/>
        <a:lstStyle/>
        <a:p>
          <a:endParaRPr lang="en-US"/>
        </a:p>
      </dgm:t>
    </dgm:pt>
    <dgm:pt modelId="{2023AE03-EE5C-431C-8794-E33C94DB7441}" type="sibTrans" cxnId="{95FB7B75-1F2F-4CF3-ACED-8613CB091D8D}">
      <dgm:prSet/>
      <dgm:spPr/>
      <dgm:t>
        <a:bodyPr/>
        <a:lstStyle/>
        <a:p>
          <a:endParaRPr lang="en-US"/>
        </a:p>
      </dgm:t>
    </dgm:pt>
    <dgm:pt modelId="{591D604C-9FF4-4751-B6AD-CD1F033C5E49}">
      <dgm:prSet phldrT="[Texto]"/>
      <dgm:spPr/>
      <dgm:t>
        <a:bodyPr/>
        <a:lstStyle/>
        <a:p>
          <a:r>
            <a:rPr lang="es-AR" dirty="0" smtClean="0"/>
            <a:t>.</a:t>
          </a:r>
          <a:endParaRPr lang="en-US" dirty="0"/>
        </a:p>
      </dgm:t>
    </dgm:pt>
    <dgm:pt modelId="{AAE56E51-9D1E-4D44-83CC-E0D9EA68C50D}" type="sibTrans" cxnId="{7053723A-1CDF-4683-BAFC-F2FBDD9611F4}">
      <dgm:prSet/>
      <dgm:spPr/>
      <dgm:t>
        <a:bodyPr/>
        <a:lstStyle/>
        <a:p>
          <a:endParaRPr lang="en-US"/>
        </a:p>
      </dgm:t>
    </dgm:pt>
    <dgm:pt modelId="{3AA74C47-9F01-40E6-BA43-8CFFF3B4D804}" type="parTrans" cxnId="{7053723A-1CDF-4683-BAFC-F2FBDD9611F4}">
      <dgm:prSet/>
      <dgm:spPr/>
      <dgm:t>
        <a:bodyPr/>
        <a:lstStyle/>
        <a:p>
          <a:endParaRPr lang="en-US"/>
        </a:p>
      </dgm:t>
    </dgm:pt>
    <dgm:pt modelId="{26FBA03D-2A1E-4306-AD7E-B1393141960E}">
      <dgm:prSet phldrT="[Texto]"/>
      <dgm:spPr/>
      <dgm:t>
        <a:bodyPr/>
        <a:lstStyle/>
        <a:p>
          <a:r>
            <a:rPr lang="es-AR" dirty="0" smtClean="0"/>
            <a:t>Es el </a:t>
          </a:r>
          <a:r>
            <a:rPr lang="es-AR" b="1" dirty="0" smtClean="0"/>
            <a:t>Sistema de Administración y Control Presupuestario </a:t>
          </a:r>
          <a:r>
            <a:rPr lang="es-AR" dirty="0" smtClean="0"/>
            <a:t>de uso obligatorio desde el 01 de abril de 2002 para todas las </a:t>
          </a:r>
          <a:r>
            <a:rPr lang="es-AR" b="1" dirty="0" smtClean="0"/>
            <a:t>Unidades Ejecutoras de Préstamos Externos (</a:t>
          </a:r>
          <a:r>
            <a:rPr lang="es-AR" b="1" dirty="0" err="1" smtClean="0"/>
            <a:t>UEPEXs</a:t>
          </a:r>
          <a:r>
            <a:rPr lang="es-AR" b="1" dirty="0" smtClean="0"/>
            <a:t>) </a:t>
          </a:r>
          <a:r>
            <a:rPr lang="es-AR" dirty="0" smtClean="0"/>
            <a:t>dependientes de la Administración Pública Nacional. </a:t>
          </a:r>
          <a:endParaRPr lang="en-US" dirty="0"/>
        </a:p>
      </dgm:t>
    </dgm:pt>
    <dgm:pt modelId="{4F17F98E-24F5-4336-8711-D4D4089A8D8C}" type="sibTrans" cxnId="{E83BD04F-6ABC-4CFF-825F-73AE2F69175A}">
      <dgm:prSet/>
      <dgm:spPr/>
      <dgm:t>
        <a:bodyPr/>
        <a:lstStyle/>
        <a:p>
          <a:endParaRPr lang="en-US"/>
        </a:p>
      </dgm:t>
    </dgm:pt>
    <dgm:pt modelId="{DCAC6977-0FDF-4251-9681-9F4A5C90C5B0}" type="parTrans" cxnId="{E83BD04F-6ABC-4CFF-825F-73AE2F69175A}">
      <dgm:prSet/>
      <dgm:spPr/>
      <dgm:t>
        <a:bodyPr/>
        <a:lstStyle/>
        <a:p>
          <a:endParaRPr lang="en-US"/>
        </a:p>
      </dgm:t>
    </dgm:pt>
    <dgm:pt modelId="{5006E856-A01F-4B4C-A791-376DF82B4E0E}" type="pres">
      <dgm:prSet presAssocID="{F23ED9EC-31B5-4083-90CD-7AB7126B10F9}" presName="linearFlow" presStyleCnt="0">
        <dgm:presLayoutVars>
          <dgm:dir/>
          <dgm:animLvl val="lvl"/>
          <dgm:resizeHandles val="exact"/>
        </dgm:presLayoutVars>
      </dgm:prSet>
      <dgm:spPr/>
      <dgm:t>
        <a:bodyPr/>
        <a:lstStyle/>
        <a:p>
          <a:endParaRPr lang="en-US"/>
        </a:p>
      </dgm:t>
    </dgm:pt>
    <dgm:pt modelId="{0AB370CB-F4CC-4766-B8CD-53D985D7FE9B}" type="pres">
      <dgm:prSet presAssocID="{591D604C-9FF4-4751-B6AD-CD1F033C5E49}" presName="composite" presStyleCnt="0"/>
      <dgm:spPr/>
    </dgm:pt>
    <dgm:pt modelId="{A4139C39-BEEA-4E87-87F2-AB23A4405354}" type="pres">
      <dgm:prSet presAssocID="{591D604C-9FF4-4751-B6AD-CD1F033C5E49}" presName="parentText" presStyleLbl="alignNode1" presStyleIdx="0" presStyleCnt="3">
        <dgm:presLayoutVars>
          <dgm:chMax val="1"/>
          <dgm:bulletEnabled val="1"/>
        </dgm:presLayoutVars>
      </dgm:prSet>
      <dgm:spPr/>
      <dgm:t>
        <a:bodyPr/>
        <a:lstStyle/>
        <a:p>
          <a:endParaRPr lang="en-US"/>
        </a:p>
      </dgm:t>
    </dgm:pt>
    <dgm:pt modelId="{364A34C3-5686-41D7-9252-EE81ED80C526}" type="pres">
      <dgm:prSet presAssocID="{591D604C-9FF4-4751-B6AD-CD1F033C5E49}" presName="descendantText" presStyleLbl="alignAcc1" presStyleIdx="0" presStyleCnt="3">
        <dgm:presLayoutVars>
          <dgm:bulletEnabled val="1"/>
        </dgm:presLayoutVars>
      </dgm:prSet>
      <dgm:spPr/>
      <dgm:t>
        <a:bodyPr/>
        <a:lstStyle/>
        <a:p>
          <a:endParaRPr lang="en-US"/>
        </a:p>
      </dgm:t>
    </dgm:pt>
    <dgm:pt modelId="{94654491-9490-48EE-87DD-94DBFF20AB2B}" type="pres">
      <dgm:prSet presAssocID="{AAE56E51-9D1E-4D44-83CC-E0D9EA68C50D}" presName="sp" presStyleCnt="0"/>
      <dgm:spPr/>
    </dgm:pt>
    <dgm:pt modelId="{5E3502FD-447A-450D-93D7-EA5ECF57FD82}" type="pres">
      <dgm:prSet presAssocID="{50E9256E-986B-4CC0-8D78-AB5E5F361297}" presName="composite" presStyleCnt="0"/>
      <dgm:spPr/>
    </dgm:pt>
    <dgm:pt modelId="{F19168C6-B9F6-4363-B76D-9075690180B8}" type="pres">
      <dgm:prSet presAssocID="{50E9256E-986B-4CC0-8D78-AB5E5F361297}" presName="parentText" presStyleLbl="alignNode1" presStyleIdx="1" presStyleCnt="3">
        <dgm:presLayoutVars>
          <dgm:chMax val="1"/>
          <dgm:bulletEnabled val="1"/>
        </dgm:presLayoutVars>
      </dgm:prSet>
      <dgm:spPr/>
      <dgm:t>
        <a:bodyPr/>
        <a:lstStyle/>
        <a:p>
          <a:endParaRPr lang="en-US"/>
        </a:p>
      </dgm:t>
    </dgm:pt>
    <dgm:pt modelId="{0A73D250-C8A1-47A3-9AF5-AD82B5616F6C}" type="pres">
      <dgm:prSet presAssocID="{50E9256E-986B-4CC0-8D78-AB5E5F361297}" presName="descendantText" presStyleLbl="alignAcc1" presStyleIdx="1" presStyleCnt="3">
        <dgm:presLayoutVars>
          <dgm:bulletEnabled val="1"/>
        </dgm:presLayoutVars>
      </dgm:prSet>
      <dgm:spPr/>
      <dgm:t>
        <a:bodyPr/>
        <a:lstStyle/>
        <a:p>
          <a:endParaRPr lang="en-US"/>
        </a:p>
      </dgm:t>
    </dgm:pt>
    <dgm:pt modelId="{9280FBB3-8CA6-48BA-A993-D6E5AC40F3BB}" type="pres">
      <dgm:prSet presAssocID="{7541294F-9683-4B08-9A68-147BE40DC751}" presName="sp" presStyleCnt="0"/>
      <dgm:spPr/>
    </dgm:pt>
    <dgm:pt modelId="{6973366C-925F-4A65-ACA3-37A5181080BB}" type="pres">
      <dgm:prSet presAssocID="{29090E57-DDB7-4627-A6E6-5C79178EE7A2}" presName="composite" presStyleCnt="0"/>
      <dgm:spPr/>
    </dgm:pt>
    <dgm:pt modelId="{A47533F8-49BB-41F3-B9B7-3DC57A39A67F}" type="pres">
      <dgm:prSet presAssocID="{29090E57-DDB7-4627-A6E6-5C79178EE7A2}" presName="parentText" presStyleLbl="alignNode1" presStyleIdx="2" presStyleCnt="3">
        <dgm:presLayoutVars>
          <dgm:chMax val="1"/>
          <dgm:bulletEnabled val="1"/>
        </dgm:presLayoutVars>
      </dgm:prSet>
      <dgm:spPr/>
      <dgm:t>
        <a:bodyPr/>
        <a:lstStyle/>
        <a:p>
          <a:endParaRPr lang="en-US"/>
        </a:p>
      </dgm:t>
    </dgm:pt>
    <dgm:pt modelId="{16801DC4-68EB-4DB2-AFC7-1BD775F8C4B9}" type="pres">
      <dgm:prSet presAssocID="{29090E57-DDB7-4627-A6E6-5C79178EE7A2}" presName="descendantText" presStyleLbl="alignAcc1" presStyleIdx="2" presStyleCnt="3">
        <dgm:presLayoutVars>
          <dgm:bulletEnabled val="1"/>
        </dgm:presLayoutVars>
      </dgm:prSet>
      <dgm:spPr/>
      <dgm:t>
        <a:bodyPr/>
        <a:lstStyle/>
        <a:p>
          <a:endParaRPr lang="en-US"/>
        </a:p>
      </dgm:t>
    </dgm:pt>
  </dgm:ptLst>
  <dgm:cxnLst>
    <dgm:cxn modelId="{E83BD04F-6ABC-4CFF-825F-73AE2F69175A}" srcId="{591D604C-9FF4-4751-B6AD-CD1F033C5E49}" destId="{26FBA03D-2A1E-4306-AD7E-B1393141960E}" srcOrd="0" destOrd="0" parTransId="{DCAC6977-0FDF-4251-9681-9F4A5C90C5B0}" sibTransId="{4F17F98E-24F5-4336-8711-D4D4089A8D8C}"/>
    <dgm:cxn modelId="{A8E884E1-FCEE-4406-AC1E-389BF9E27FA1}" type="presOf" srcId="{8EAC5E9F-6CA0-465F-AC48-3D91CE4A75CC}" destId="{16801DC4-68EB-4DB2-AFC7-1BD775F8C4B9}" srcOrd="0" destOrd="0" presId="urn:microsoft.com/office/officeart/2005/8/layout/chevron2"/>
    <dgm:cxn modelId="{5D7AB734-AF54-41A0-82D4-A528F235E6D1}" type="presOf" srcId="{26FBA03D-2A1E-4306-AD7E-B1393141960E}" destId="{364A34C3-5686-41D7-9252-EE81ED80C526}" srcOrd="0" destOrd="0" presId="urn:microsoft.com/office/officeart/2005/8/layout/chevron2"/>
    <dgm:cxn modelId="{E07133ED-D953-43D0-B906-0B6DE2084028}" type="presOf" srcId="{8298F6BB-FBFE-4DCE-8715-1D2583320A11}" destId="{0A73D250-C8A1-47A3-9AF5-AD82B5616F6C}" srcOrd="0" destOrd="0" presId="urn:microsoft.com/office/officeart/2005/8/layout/chevron2"/>
    <dgm:cxn modelId="{95FB7B75-1F2F-4CF3-ACED-8613CB091D8D}" srcId="{29090E57-DDB7-4627-A6E6-5C79178EE7A2}" destId="{8EAC5E9F-6CA0-465F-AC48-3D91CE4A75CC}" srcOrd="0" destOrd="0" parTransId="{CF4B8A6A-00ED-41F0-84CC-A6F132EF6305}" sibTransId="{2023AE03-EE5C-431C-8794-E33C94DB7441}"/>
    <dgm:cxn modelId="{7053723A-1CDF-4683-BAFC-F2FBDD9611F4}" srcId="{F23ED9EC-31B5-4083-90CD-7AB7126B10F9}" destId="{591D604C-9FF4-4751-B6AD-CD1F033C5E49}" srcOrd="0" destOrd="0" parTransId="{3AA74C47-9F01-40E6-BA43-8CFFF3B4D804}" sibTransId="{AAE56E51-9D1E-4D44-83CC-E0D9EA68C50D}"/>
    <dgm:cxn modelId="{AB592A91-F24A-4786-86C5-B439A43453BD}" srcId="{50E9256E-986B-4CC0-8D78-AB5E5F361297}" destId="{8298F6BB-FBFE-4DCE-8715-1D2583320A11}" srcOrd="0" destOrd="0" parTransId="{80AA1975-21E7-4F15-A80F-4FA19D4D8E49}" sibTransId="{BEA934D0-BE6B-4EC2-972C-A9EBDC1E85F6}"/>
    <dgm:cxn modelId="{BF9DE2EE-A1AF-4B94-B662-A53201AF0E5A}" type="presOf" srcId="{591D604C-9FF4-4751-B6AD-CD1F033C5E49}" destId="{A4139C39-BEEA-4E87-87F2-AB23A4405354}" srcOrd="0" destOrd="0" presId="urn:microsoft.com/office/officeart/2005/8/layout/chevron2"/>
    <dgm:cxn modelId="{3F355DF6-65A0-4A30-8150-5895A8080AE8}" type="presOf" srcId="{F23ED9EC-31B5-4083-90CD-7AB7126B10F9}" destId="{5006E856-A01F-4B4C-A791-376DF82B4E0E}" srcOrd="0" destOrd="0" presId="urn:microsoft.com/office/officeart/2005/8/layout/chevron2"/>
    <dgm:cxn modelId="{CAFB1410-F7BF-4309-9863-03C521AF979F}" type="presOf" srcId="{29090E57-DDB7-4627-A6E6-5C79178EE7A2}" destId="{A47533F8-49BB-41F3-B9B7-3DC57A39A67F}" srcOrd="0" destOrd="0" presId="urn:microsoft.com/office/officeart/2005/8/layout/chevron2"/>
    <dgm:cxn modelId="{B9521C9C-7300-4491-9B41-9AD08E561D30}" srcId="{F23ED9EC-31B5-4083-90CD-7AB7126B10F9}" destId="{50E9256E-986B-4CC0-8D78-AB5E5F361297}" srcOrd="1" destOrd="0" parTransId="{8063A330-8D2A-4D2A-BB1D-E35D77995044}" sibTransId="{7541294F-9683-4B08-9A68-147BE40DC751}"/>
    <dgm:cxn modelId="{6140FCD1-5BFB-47B4-AD25-3B09DD2282D6}" srcId="{F23ED9EC-31B5-4083-90CD-7AB7126B10F9}" destId="{29090E57-DDB7-4627-A6E6-5C79178EE7A2}" srcOrd="2" destOrd="0" parTransId="{36FC5BF6-042A-440E-AA3B-CAB4D07C1FE9}" sibTransId="{6B813721-879D-4E6F-BD13-7F19F3100807}"/>
    <dgm:cxn modelId="{5EA2FCBF-8651-4168-9F03-3509AB999C0C}" type="presOf" srcId="{50E9256E-986B-4CC0-8D78-AB5E5F361297}" destId="{F19168C6-B9F6-4363-B76D-9075690180B8}" srcOrd="0" destOrd="0" presId="urn:microsoft.com/office/officeart/2005/8/layout/chevron2"/>
    <dgm:cxn modelId="{A7D26DA7-AE63-44D9-B942-0F7F79274EC4}" type="presParOf" srcId="{5006E856-A01F-4B4C-A791-376DF82B4E0E}" destId="{0AB370CB-F4CC-4766-B8CD-53D985D7FE9B}" srcOrd="0" destOrd="0" presId="urn:microsoft.com/office/officeart/2005/8/layout/chevron2"/>
    <dgm:cxn modelId="{66C6FE89-C676-4DD1-B0CA-1193968C72D7}" type="presParOf" srcId="{0AB370CB-F4CC-4766-B8CD-53D985D7FE9B}" destId="{A4139C39-BEEA-4E87-87F2-AB23A4405354}" srcOrd="0" destOrd="0" presId="urn:microsoft.com/office/officeart/2005/8/layout/chevron2"/>
    <dgm:cxn modelId="{049EB5C8-5C93-40D5-8CFD-385E6274558F}" type="presParOf" srcId="{0AB370CB-F4CC-4766-B8CD-53D985D7FE9B}" destId="{364A34C3-5686-41D7-9252-EE81ED80C526}" srcOrd="1" destOrd="0" presId="urn:microsoft.com/office/officeart/2005/8/layout/chevron2"/>
    <dgm:cxn modelId="{6C61CA69-A805-4EAE-B0E2-A6E32E3DEAD9}" type="presParOf" srcId="{5006E856-A01F-4B4C-A791-376DF82B4E0E}" destId="{94654491-9490-48EE-87DD-94DBFF20AB2B}" srcOrd="1" destOrd="0" presId="urn:microsoft.com/office/officeart/2005/8/layout/chevron2"/>
    <dgm:cxn modelId="{F7C0D1CF-4AD1-4ABD-831A-A98C5C4147F5}" type="presParOf" srcId="{5006E856-A01F-4B4C-A791-376DF82B4E0E}" destId="{5E3502FD-447A-450D-93D7-EA5ECF57FD82}" srcOrd="2" destOrd="0" presId="urn:microsoft.com/office/officeart/2005/8/layout/chevron2"/>
    <dgm:cxn modelId="{EA8DB12E-0B16-4C95-95DA-CE93A2DD01D6}" type="presParOf" srcId="{5E3502FD-447A-450D-93D7-EA5ECF57FD82}" destId="{F19168C6-B9F6-4363-B76D-9075690180B8}" srcOrd="0" destOrd="0" presId="urn:microsoft.com/office/officeart/2005/8/layout/chevron2"/>
    <dgm:cxn modelId="{9F2C6F02-AA60-415E-BD07-E6AE34EA1105}" type="presParOf" srcId="{5E3502FD-447A-450D-93D7-EA5ECF57FD82}" destId="{0A73D250-C8A1-47A3-9AF5-AD82B5616F6C}" srcOrd="1" destOrd="0" presId="urn:microsoft.com/office/officeart/2005/8/layout/chevron2"/>
    <dgm:cxn modelId="{75973A8C-638B-4FA8-86D2-7C044E07066F}" type="presParOf" srcId="{5006E856-A01F-4B4C-A791-376DF82B4E0E}" destId="{9280FBB3-8CA6-48BA-A993-D6E5AC40F3BB}" srcOrd="3" destOrd="0" presId="urn:microsoft.com/office/officeart/2005/8/layout/chevron2"/>
    <dgm:cxn modelId="{6496E4C2-100A-4CD1-B7C0-8A79DC7A8B89}" type="presParOf" srcId="{5006E856-A01F-4B4C-A791-376DF82B4E0E}" destId="{6973366C-925F-4A65-ACA3-37A5181080BB}" srcOrd="4" destOrd="0" presId="urn:microsoft.com/office/officeart/2005/8/layout/chevron2"/>
    <dgm:cxn modelId="{CEF75F3A-E186-48D6-B3ED-CFFCD9192D75}" type="presParOf" srcId="{6973366C-925F-4A65-ACA3-37A5181080BB}" destId="{A47533F8-49BB-41F3-B9B7-3DC57A39A67F}" srcOrd="0" destOrd="0" presId="urn:microsoft.com/office/officeart/2005/8/layout/chevron2"/>
    <dgm:cxn modelId="{2ADEC02E-C39E-4BFA-AA3B-42EFCE50F2BD}" type="presParOf" srcId="{6973366C-925F-4A65-ACA3-37A5181080BB}" destId="{16801DC4-68EB-4DB2-AFC7-1BD775F8C4B9}"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C905DA-897A-4EE6-BFB7-EA9D06307E2D}"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0BCE74B2-DA68-41CD-A0E2-6784F8395B63}">
      <dgm:prSet phldrT="[Texto]" custT="1"/>
      <dgm:spPr>
        <a:solidFill>
          <a:schemeClr val="accent1">
            <a:lumMod val="40000"/>
            <a:lumOff val="60000"/>
          </a:schemeClr>
        </a:solidFill>
      </dgm:spPr>
      <dgm:t>
        <a:bodyPr/>
        <a:lstStyle/>
        <a:p>
          <a:r>
            <a:rPr lang="es-ES" sz="1400" dirty="0" smtClean="0">
              <a:solidFill>
                <a:schemeClr val="tx1"/>
              </a:solidFill>
            </a:rPr>
            <a:t>El </a:t>
          </a:r>
          <a:r>
            <a:rPr lang="es-ES" sz="1400" b="1" i="1" dirty="0" smtClean="0">
              <a:solidFill>
                <a:schemeClr val="tx1"/>
              </a:solidFill>
            </a:rPr>
            <a:t>Sistema de Ejecución de Planes de Adquisiciones</a:t>
          </a:r>
          <a:r>
            <a:rPr lang="es-ES" sz="1400" b="1" dirty="0" smtClean="0">
              <a:solidFill>
                <a:schemeClr val="tx1"/>
              </a:solidFill>
            </a:rPr>
            <a:t> (SEPA)</a:t>
          </a:r>
          <a:r>
            <a:rPr lang="es-ES" sz="1400" dirty="0" smtClean="0">
              <a:solidFill>
                <a:schemeClr val="tx1"/>
              </a:solidFill>
            </a:rPr>
            <a:t> es una plataforma  en Internet desarrollada en el 2006 por el Banco Mundial para brindar acceso público de los contratos ejecutados en el marco de la cartera de inversión. El BID también lo utiliza desde 2008</a:t>
          </a:r>
          <a:endParaRPr lang="en-US" sz="1400" dirty="0">
            <a:solidFill>
              <a:schemeClr val="tx1"/>
            </a:solidFill>
          </a:endParaRPr>
        </a:p>
      </dgm:t>
    </dgm:pt>
    <dgm:pt modelId="{A82A4308-437D-4EF3-A4F5-021E9BD2D56C}" type="parTrans" cxnId="{41CF5D46-2E7B-4D82-A5C0-A94AE87CD856}">
      <dgm:prSet/>
      <dgm:spPr/>
      <dgm:t>
        <a:bodyPr/>
        <a:lstStyle/>
        <a:p>
          <a:endParaRPr lang="en-US"/>
        </a:p>
      </dgm:t>
    </dgm:pt>
    <dgm:pt modelId="{79BC9552-FBC5-44E2-9629-C37E3E3E2C10}" type="sibTrans" cxnId="{41CF5D46-2E7B-4D82-A5C0-A94AE87CD856}">
      <dgm:prSet/>
      <dgm:spPr/>
      <dgm:t>
        <a:bodyPr/>
        <a:lstStyle/>
        <a:p>
          <a:endParaRPr lang="en-US"/>
        </a:p>
      </dgm:t>
    </dgm:pt>
    <dgm:pt modelId="{E90AADC7-E554-4DC2-81C6-2647905BF49A}">
      <dgm:prSet phldrT="[Texto]" custT="1"/>
      <dgm:spPr>
        <a:solidFill>
          <a:schemeClr val="accent1">
            <a:lumMod val="40000"/>
            <a:lumOff val="60000"/>
          </a:schemeClr>
        </a:solidFill>
      </dgm:spPr>
      <dgm:t>
        <a:bodyPr/>
        <a:lstStyle/>
        <a:p>
          <a:r>
            <a:rPr lang="es-ES" sz="1400" dirty="0" smtClean="0">
              <a:solidFill>
                <a:schemeClr val="tx1"/>
              </a:solidFill>
            </a:rPr>
            <a:t>La información es presentada en formato de Planes de Adquisiciones donde las Unidades Ejecutoras planifican las adquisiciones/actividades que serán llevadas a cabo durante un período de 12 a 18 meses. En consecuencia, esta información permite conocer (i) los planes previstos para cada proyecto, (ii) el progreso en la ejecución del plan, y (iii) el detalle específico de cada uno de los contratos financiados bajo el proyecto.</a:t>
          </a:r>
          <a:r>
            <a:rPr lang="es-ES" sz="1100" dirty="0" smtClean="0">
              <a:solidFill>
                <a:schemeClr val="tx1"/>
              </a:solidFill>
            </a:rPr>
            <a:t/>
          </a:r>
          <a:br>
            <a:rPr lang="es-ES" sz="1100" dirty="0" smtClean="0">
              <a:solidFill>
                <a:schemeClr val="tx1"/>
              </a:solidFill>
            </a:rPr>
          </a:br>
          <a:endParaRPr lang="en-US" sz="1100" dirty="0">
            <a:solidFill>
              <a:schemeClr val="tx1"/>
            </a:solidFill>
          </a:endParaRPr>
        </a:p>
      </dgm:t>
    </dgm:pt>
    <dgm:pt modelId="{1F0ADA6E-ED3C-4BA8-BB21-FAC59E2A0F31}" type="parTrans" cxnId="{44846344-D911-4CC0-89EF-823AA6F61D7C}">
      <dgm:prSet/>
      <dgm:spPr/>
      <dgm:t>
        <a:bodyPr/>
        <a:lstStyle/>
        <a:p>
          <a:endParaRPr lang="en-US"/>
        </a:p>
      </dgm:t>
    </dgm:pt>
    <dgm:pt modelId="{510E1BEE-D07A-4067-852B-B846518CCC06}" type="sibTrans" cxnId="{44846344-D911-4CC0-89EF-823AA6F61D7C}">
      <dgm:prSet/>
      <dgm:spPr/>
      <dgm:t>
        <a:bodyPr/>
        <a:lstStyle/>
        <a:p>
          <a:endParaRPr lang="en-US"/>
        </a:p>
      </dgm:t>
    </dgm:pt>
    <dgm:pt modelId="{4C86EB25-35D1-42D6-85F2-BC2F36D02D43}">
      <dgm:prSet phldrT="[Texto]" custT="1"/>
      <dgm:spPr>
        <a:solidFill>
          <a:schemeClr val="accent1">
            <a:lumMod val="40000"/>
            <a:lumOff val="60000"/>
          </a:schemeClr>
        </a:solidFill>
      </dgm:spPr>
      <dgm:t>
        <a:bodyPr/>
        <a:lstStyle/>
        <a:p>
          <a:r>
            <a:rPr lang="es-ES" sz="1400" dirty="0" smtClean="0">
              <a:solidFill>
                <a:schemeClr val="tx1"/>
              </a:solidFill>
            </a:rPr>
            <a:t>El fin de esta herramienta es promover la transparencia, fortalecer la rendición de cuentas y proporcionar al Gobierno y a las Unidades Ejecutoras de los proyectos con financiamiento externo, un instrumento de gestión de las contrataciones en todos los proyectos financiados por el BM y el BID</a:t>
          </a:r>
          <a:r>
            <a:rPr lang="es-ES" sz="1400" dirty="0" smtClean="0"/>
            <a:t>.</a:t>
          </a:r>
          <a:endParaRPr lang="en-US" sz="1400" dirty="0"/>
        </a:p>
      </dgm:t>
    </dgm:pt>
    <dgm:pt modelId="{6AAFCB5D-EF62-4322-9DB0-DFDC0AA6F94C}" type="parTrans" cxnId="{7E9BA7FE-6527-4315-A419-895FB16B7ABE}">
      <dgm:prSet/>
      <dgm:spPr/>
      <dgm:t>
        <a:bodyPr/>
        <a:lstStyle/>
        <a:p>
          <a:endParaRPr lang="en-US"/>
        </a:p>
      </dgm:t>
    </dgm:pt>
    <dgm:pt modelId="{89321B83-022B-4F03-8060-46459F877292}" type="sibTrans" cxnId="{7E9BA7FE-6527-4315-A419-895FB16B7ABE}">
      <dgm:prSet/>
      <dgm:spPr/>
      <dgm:t>
        <a:bodyPr/>
        <a:lstStyle/>
        <a:p>
          <a:endParaRPr lang="en-US"/>
        </a:p>
      </dgm:t>
    </dgm:pt>
    <dgm:pt modelId="{74D7E1B4-CF07-4FA4-9738-9BD1A8C1E9D6}" type="pres">
      <dgm:prSet presAssocID="{2BC905DA-897A-4EE6-BFB7-EA9D06307E2D}" presName="Name0" presStyleCnt="0">
        <dgm:presLayoutVars>
          <dgm:dir/>
          <dgm:animLvl val="lvl"/>
          <dgm:resizeHandles val="exact"/>
        </dgm:presLayoutVars>
      </dgm:prSet>
      <dgm:spPr/>
      <dgm:t>
        <a:bodyPr/>
        <a:lstStyle/>
        <a:p>
          <a:endParaRPr lang="en-US"/>
        </a:p>
      </dgm:t>
    </dgm:pt>
    <dgm:pt modelId="{96326DFA-6F86-4A4E-A431-29D2D21C6601}" type="pres">
      <dgm:prSet presAssocID="{4C86EB25-35D1-42D6-85F2-BC2F36D02D43}" presName="boxAndChildren" presStyleCnt="0"/>
      <dgm:spPr/>
    </dgm:pt>
    <dgm:pt modelId="{A8ADC90C-3582-420B-BDF9-EC8CAE7CEC9E}" type="pres">
      <dgm:prSet presAssocID="{4C86EB25-35D1-42D6-85F2-BC2F36D02D43}" presName="parentTextBox" presStyleLbl="node1" presStyleIdx="0" presStyleCnt="3"/>
      <dgm:spPr/>
      <dgm:t>
        <a:bodyPr/>
        <a:lstStyle/>
        <a:p>
          <a:endParaRPr lang="en-US"/>
        </a:p>
      </dgm:t>
    </dgm:pt>
    <dgm:pt modelId="{98FB0555-0408-45E2-BFA4-23C75CF122DB}" type="pres">
      <dgm:prSet presAssocID="{510E1BEE-D07A-4067-852B-B846518CCC06}" presName="sp" presStyleCnt="0"/>
      <dgm:spPr/>
    </dgm:pt>
    <dgm:pt modelId="{5626E609-131A-456D-BA0F-A27711068494}" type="pres">
      <dgm:prSet presAssocID="{E90AADC7-E554-4DC2-81C6-2647905BF49A}" presName="arrowAndChildren" presStyleCnt="0"/>
      <dgm:spPr/>
    </dgm:pt>
    <dgm:pt modelId="{D4D0ED89-06F8-4BAA-9310-04BF540C80C9}" type="pres">
      <dgm:prSet presAssocID="{E90AADC7-E554-4DC2-81C6-2647905BF49A}" presName="parentTextArrow" presStyleLbl="node1" presStyleIdx="1" presStyleCnt="3" custScaleX="97747" custScaleY="127345"/>
      <dgm:spPr/>
      <dgm:t>
        <a:bodyPr/>
        <a:lstStyle/>
        <a:p>
          <a:endParaRPr lang="en-US"/>
        </a:p>
      </dgm:t>
    </dgm:pt>
    <dgm:pt modelId="{87CE67C1-9F52-4F31-8E25-36A4279D5371}" type="pres">
      <dgm:prSet presAssocID="{79BC9552-FBC5-44E2-9629-C37E3E3E2C10}" presName="sp" presStyleCnt="0"/>
      <dgm:spPr/>
    </dgm:pt>
    <dgm:pt modelId="{37A45F74-ADBD-4C9B-8A34-9ED549318658}" type="pres">
      <dgm:prSet presAssocID="{0BCE74B2-DA68-41CD-A0E2-6784F8395B63}" presName="arrowAndChildren" presStyleCnt="0"/>
      <dgm:spPr/>
    </dgm:pt>
    <dgm:pt modelId="{855A2D05-DCC4-4558-A2B3-F06205D462C6}" type="pres">
      <dgm:prSet presAssocID="{0BCE74B2-DA68-41CD-A0E2-6784F8395B63}" presName="parentTextArrow" presStyleLbl="node1" presStyleIdx="2" presStyleCnt="3"/>
      <dgm:spPr/>
      <dgm:t>
        <a:bodyPr/>
        <a:lstStyle/>
        <a:p>
          <a:endParaRPr lang="en-US"/>
        </a:p>
      </dgm:t>
    </dgm:pt>
  </dgm:ptLst>
  <dgm:cxnLst>
    <dgm:cxn modelId="{19134E8E-44E0-472B-8592-6BBFC1135B8F}" type="presOf" srcId="{2BC905DA-897A-4EE6-BFB7-EA9D06307E2D}" destId="{74D7E1B4-CF07-4FA4-9738-9BD1A8C1E9D6}" srcOrd="0" destOrd="0" presId="urn:microsoft.com/office/officeart/2005/8/layout/process4"/>
    <dgm:cxn modelId="{44846344-D911-4CC0-89EF-823AA6F61D7C}" srcId="{2BC905DA-897A-4EE6-BFB7-EA9D06307E2D}" destId="{E90AADC7-E554-4DC2-81C6-2647905BF49A}" srcOrd="1" destOrd="0" parTransId="{1F0ADA6E-ED3C-4BA8-BB21-FAC59E2A0F31}" sibTransId="{510E1BEE-D07A-4067-852B-B846518CCC06}"/>
    <dgm:cxn modelId="{7E9BA7FE-6527-4315-A419-895FB16B7ABE}" srcId="{2BC905DA-897A-4EE6-BFB7-EA9D06307E2D}" destId="{4C86EB25-35D1-42D6-85F2-BC2F36D02D43}" srcOrd="2" destOrd="0" parTransId="{6AAFCB5D-EF62-4322-9DB0-DFDC0AA6F94C}" sibTransId="{89321B83-022B-4F03-8060-46459F877292}"/>
    <dgm:cxn modelId="{34593F92-BAA0-4288-B610-504CDAF5B49D}" type="presOf" srcId="{0BCE74B2-DA68-41CD-A0E2-6784F8395B63}" destId="{855A2D05-DCC4-4558-A2B3-F06205D462C6}" srcOrd="0" destOrd="0" presId="urn:microsoft.com/office/officeart/2005/8/layout/process4"/>
    <dgm:cxn modelId="{41CF5D46-2E7B-4D82-A5C0-A94AE87CD856}" srcId="{2BC905DA-897A-4EE6-BFB7-EA9D06307E2D}" destId="{0BCE74B2-DA68-41CD-A0E2-6784F8395B63}" srcOrd="0" destOrd="0" parTransId="{A82A4308-437D-4EF3-A4F5-021E9BD2D56C}" sibTransId="{79BC9552-FBC5-44E2-9629-C37E3E3E2C10}"/>
    <dgm:cxn modelId="{C0AA397A-75A2-4D42-9667-33FC212FE859}" type="presOf" srcId="{E90AADC7-E554-4DC2-81C6-2647905BF49A}" destId="{D4D0ED89-06F8-4BAA-9310-04BF540C80C9}" srcOrd="0" destOrd="0" presId="urn:microsoft.com/office/officeart/2005/8/layout/process4"/>
    <dgm:cxn modelId="{F426F103-1EB1-4E7D-ABD3-BBE42819B724}" type="presOf" srcId="{4C86EB25-35D1-42D6-85F2-BC2F36D02D43}" destId="{A8ADC90C-3582-420B-BDF9-EC8CAE7CEC9E}" srcOrd="0" destOrd="0" presId="urn:microsoft.com/office/officeart/2005/8/layout/process4"/>
    <dgm:cxn modelId="{8A9C2A4B-A157-4826-BD6C-3E3DE1CF1FFF}" type="presParOf" srcId="{74D7E1B4-CF07-4FA4-9738-9BD1A8C1E9D6}" destId="{96326DFA-6F86-4A4E-A431-29D2D21C6601}" srcOrd="0" destOrd="0" presId="urn:microsoft.com/office/officeart/2005/8/layout/process4"/>
    <dgm:cxn modelId="{D1163EE1-771A-4F51-AD49-0776A603066F}" type="presParOf" srcId="{96326DFA-6F86-4A4E-A431-29D2D21C6601}" destId="{A8ADC90C-3582-420B-BDF9-EC8CAE7CEC9E}" srcOrd="0" destOrd="0" presId="urn:microsoft.com/office/officeart/2005/8/layout/process4"/>
    <dgm:cxn modelId="{153CB74A-0BE1-4D06-B207-A52F699F9E38}" type="presParOf" srcId="{74D7E1B4-CF07-4FA4-9738-9BD1A8C1E9D6}" destId="{98FB0555-0408-45E2-BFA4-23C75CF122DB}" srcOrd="1" destOrd="0" presId="urn:microsoft.com/office/officeart/2005/8/layout/process4"/>
    <dgm:cxn modelId="{04383FDE-4FC3-46A5-915C-D3C587DC187C}" type="presParOf" srcId="{74D7E1B4-CF07-4FA4-9738-9BD1A8C1E9D6}" destId="{5626E609-131A-456D-BA0F-A27711068494}" srcOrd="2" destOrd="0" presId="urn:microsoft.com/office/officeart/2005/8/layout/process4"/>
    <dgm:cxn modelId="{2960FC1E-303A-43FA-B44B-A65C81BDA473}" type="presParOf" srcId="{5626E609-131A-456D-BA0F-A27711068494}" destId="{D4D0ED89-06F8-4BAA-9310-04BF540C80C9}" srcOrd="0" destOrd="0" presId="urn:microsoft.com/office/officeart/2005/8/layout/process4"/>
    <dgm:cxn modelId="{BFF41002-6828-41C6-A117-031BE4D064BB}" type="presParOf" srcId="{74D7E1B4-CF07-4FA4-9738-9BD1A8C1E9D6}" destId="{87CE67C1-9F52-4F31-8E25-36A4279D5371}" srcOrd="3" destOrd="0" presId="urn:microsoft.com/office/officeart/2005/8/layout/process4"/>
    <dgm:cxn modelId="{CFE023FE-BBA3-4F14-BBFF-7A469F965049}" type="presParOf" srcId="{74D7E1B4-CF07-4FA4-9738-9BD1A8C1E9D6}" destId="{37A45F74-ADBD-4C9B-8A34-9ED549318658}" srcOrd="4" destOrd="0" presId="urn:microsoft.com/office/officeart/2005/8/layout/process4"/>
    <dgm:cxn modelId="{AEF1662A-25A1-4E96-879D-6A36FEEF7C7B}" type="presParOf" srcId="{37A45F74-ADBD-4C9B-8A34-9ED549318658}" destId="{855A2D05-DCC4-4558-A2B3-F06205D462C6}"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9D40437-3089-407F-9696-A04830630CC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F7C707EC-0B7B-41CC-9E77-C0DD19A9D579}">
      <dgm:prSet phldrT="[Texto]" custT="1"/>
      <dgm:spPr>
        <a:solidFill>
          <a:schemeClr val="accent1">
            <a:lumMod val="40000"/>
            <a:lumOff val="60000"/>
          </a:schemeClr>
        </a:solidFill>
      </dgm:spPr>
      <dgm:t>
        <a:bodyPr/>
        <a:lstStyle/>
        <a:p>
          <a:r>
            <a:rPr lang="es-AR" sz="1200" dirty="0" smtClean="0">
              <a:solidFill>
                <a:srgbClr val="000000"/>
              </a:solidFill>
            </a:rPr>
            <a:t>Ficha de Préstamo</a:t>
          </a:r>
          <a:endParaRPr lang="en-US" sz="1200" dirty="0">
            <a:solidFill>
              <a:srgbClr val="000000"/>
            </a:solidFill>
          </a:endParaRPr>
        </a:p>
      </dgm:t>
    </dgm:pt>
    <dgm:pt modelId="{5CAADB51-5097-4630-B202-DC8ED42FAA04}" type="parTrans" cxnId="{343EAEFE-2C64-4F35-BEF0-716335E32F43}">
      <dgm:prSet/>
      <dgm:spPr/>
      <dgm:t>
        <a:bodyPr/>
        <a:lstStyle/>
        <a:p>
          <a:endParaRPr lang="en-US"/>
        </a:p>
      </dgm:t>
    </dgm:pt>
    <dgm:pt modelId="{521DD149-86DF-4413-9F7B-1CB0A0CB7C73}" type="sibTrans" cxnId="{343EAEFE-2C64-4F35-BEF0-716335E32F43}">
      <dgm:prSet/>
      <dgm:spPr/>
      <dgm:t>
        <a:bodyPr/>
        <a:lstStyle/>
        <a:p>
          <a:endParaRPr lang="en-US"/>
        </a:p>
      </dgm:t>
    </dgm:pt>
    <dgm:pt modelId="{D723CB88-0E99-486E-9C30-69F3CA6FAF93}">
      <dgm:prSet phldrT="[Texto]" custT="1"/>
      <dgm:spPr/>
      <dgm:t>
        <a:bodyPr/>
        <a:lstStyle/>
        <a:p>
          <a:r>
            <a:rPr lang="es-AR" sz="1400" dirty="0" smtClean="0"/>
            <a:t>Número de Préstamo, el Nombre, el Importe, el OFI, la Fecha de Autorización, Fecha de Firma ,la Fecha en que se efectivizó, la Fecha límite de Giro, si hay Cancelaciones, si hay Enmiendas</a:t>
          </a:r>
          <a:endParaRPr lang="en-US" sz="1400" dirty="0"/>
        </a:p>
      </dgm:t>
    </dgm:pt>
    <dgm:pt modelId="{9231EC56-2A4C-473D-900E-52AEB3181D8E}" type="parTrans" cxnId="{96AD9C77-CC37-4FBC-9507-A77497C76101}">
      <dgm:prSet/>
      <dgm:spPr/>
      <dgm:t>
        <a:bodyPr/>
        <a:lstStyle/>
        <a:p>
          <a:endParaRPr lang="en-US"/>
        </a:p>
      </dgm:t>
    </dgm:pt>
    <dgm:pt modelId="{6D63599D-E71E-483E-BFFD-7DCF19D5EAE5}" type="sibTrans" cxnId="{96AD9C77-CC37-4FBC-9507-A77497C76101}">
      <dgm:prSet/>
      <dgm:spPr/>
      <dgm:t>
        <a:bodyPr/>
        <a:lstStyle/>
        <a:p>
          <a:endParaRPr lang="en-US"/>
        </a:p>
      </dgm:t>
    </dgm:pt>
    <dgm:pt modelId="{C7A2C9EB-0762-4F5E-A451-66558A474148}">
      <dgm:prSet phldrT="[Texto]" custT="1"/>
      <dgm:spPr>
        <a:solidFill>
          <a:schemeClr val="accent1">
            <a:lumMod val="40000"/>
            <a:lumOff val="60000"/>
          </a:schemeClr>
        </a:solidFill>
      </dgm:spPr>
      <dgm:t>
        <a:bodyPr/>
        <a:lstStyle/>
        <a:p>
          <a:endParaRPr lang="es-AR" sz="1200" dirty="0" smtClean="0">
            <a:solidFill>
              <a:srgbClr val="000000"/>
            </a:solidFill>
          </a:endParaRPr>
        </a:p>
        <a:p>
          <a:r>
            <a:rPr lang="es-AR" sz="1200" dirty="0" smtClean="0">
              <a:solidFill>
                <a:srgbClr val="000000"/>
              </a:solidFill>
            </a:rPr>
            <a:t>Estado de Cuenta</a:t>
          </a:r>
        </a:p>
        <a:p>
          <a:endParaRPr lang="en-US" sz="1200" dirty="0"/>
        </a:p>
      </dgm:t>
    </dgm:pt>
    <dgm:pt modelId="{6A14A3A5-C52A-4A90-B496-0084A4CECE33}" type="parTrans" cxnId="{C7866B7F-CF9B-472D-A0B2-7707DCD8BB36}">
      <dgm:prSet/>
      <dgm:spPr/>
      <dgm:t>
        <a:bodyPr/>
        <a:lstStyle/>
        <a:p>
          <a:endParaRPr lang="en-US"/>
        </a:p>
      </dgm:t>
    </dgm:pt>
    <dgm:pt modelId="{565AF1D8-5585-443B-A58E-53A9CE87DF82}" type="sibTrans" cxnId="{C7866B7F-CF9B-472D-A0B2-7707DCD8BB36}">
      <dgm:prSet/>
      <dgm:spPr/>
      <dgm:t>
        <a:bodyPr/>
        <a:lstStyle/>
        <a:p>
          <a:endParaRPr lang="en-US"/>
        </a:p>
      </dgm:t>
    </dgm:pt>
    <dgm:pt modelId="{7841683F-2A61-4C18-8A1C-3B3E1B9BCFCC}">
      <dgm:prSet phldrT="[Texto]" custT="1"/>
      <dgm:spPr/>
      <dgm:t>
        <a:bodyPr/>
        <a:lstStyle/>
        <a:p>
          <a:r>
            <a:rPr lang="es-AR" sz="1400" dirty="0" smtClean="0"/>
            <a:t>Datos básicos Importe, Número de Préstamo, </a:t>
          </a:r>
          <a:r>
            <a:rPr lang="es-AR" sz="1400" dirty="0" err="1" smtClean="0"/>
            <a:t>etc</a:t>
          </a:r>
          <a:r>
            <a:rPr lang="es-AR" sz="1400" dirty="0" smtClean="0"/>
            <a:t> y también se informa cuál es el período de gracia. Fecha de pago del Principal, la primera y la última,  (que están establecidas en el Convenio), también la fecha límite de giro Las fechas de pago de los Intereses y las tasas.</a:t>
          </a:r>
          <a:endParaRPr lang="en-US" sz="1400" dirty="0"/>
        </a:p>
      </dgm:t>
    </dgm:pt>
    <dgm:pt modelId="{12FC27F3-94AB-4396-8CC7-AF9DDAAEC885}" type="parTrans" cxnId="{6F75F88D-8A7B-43FD-BB43-EEF26411C339}">
      <dgm:prSet/>
      <dgm:spPr/>
      <dgm:t>
        <a:bodyPr/>
        <a:lstStyle/>
        <a:p>
          <a:endParaRPr lang="en-US"/>
        </a:p>
      </dgm:t>
    </dgm:pt>
    <dgm:pt modelId="{D45A16B7-0C4E-4D49-9A7C-97CF17F042FB}" type="sibTrans" cxnId="{6F75F88D-8A7B-43FD-BB43-EEF26411C339}">
      <dgm:prSet/>
      <dgm:spPr/>
      <dgm:t>
        <a:bodyPr/>
        <a:lstStyle/>
        <a:p>
          <a:endParaRPr lang="en-US"/>
        </a:p>
      </dgm:t>
    </dgm:pt>
    <dgm:pt modelId="{B044D697-D88F-4FCF-A7EB-B4FBA38A9614}">
      <dgm:prSet phldrT="[Texto]" custT="1"/>
      <dgm:spPr>
        <a:solidFill>
          <a:schemeClr val="accent1">
            <a:lumMod val="40000"/>
            <a:lumOff val="60000"/>
          </a:schemeClr>
        </a:solidFill>
      </dgm:spPr>
      <dgm:t>
        <a:bodyPr/>
        <a:lstStyle/>
        <a:p>
          <a:r>
            <a:rPr lang="es-AR" sz="1200" dirty="0" smtClean="0">
              <a:solidFill>
                <a:srgbClr val="000000"/>
              </a:solidFill>
            </a:rPr>
            <a:t>Tabla de </a:t>
          </a:r>
          <a:r>
            <a:rPr lang="es-AR" sz="1100" dirty="0" smtClean="0">
              <a:solidFill>
                <a:srgbClr val="000000"/>
              </a:solidFill>
            </a:rPr>
            <a:t>Amortizaciones</a:t>
          </a:r>
          <a:endParaRPr lang="en-US" sz="1100" dirty="0">
            <a:solidFill>
              <a:srgbClr val="000000"/>
            </a:solidFill>
          </a:endParaRPr>
        </a:p>
      </dgm:t>
    </dgm:pt>
    <dgm:pt modelId="{6FF43C6B-6097-45EE-A13D-06E45FBD4305}" type="parTrans" cxnId="{8B929534-6013-4F63-8795-E6DE6937EB4A}">
      <dgm:prSet/>
      <dgm:spPr/>
      <dgm:t>
        <a:bodyPr/>
        <a:lstStyle/>
        <a:p>
          <a:endParaRPr lang="en-US"/>
        </a:p>
      </dgm:t>
    </dgm:pt>
    <dgm:pt modelId="{A23E577B-F449-40CD-82D9-1DA56D274C11}" type="sibTrans" cxnId="{8B929534-6013-4F63-8795-E6DE6937EB4A}">
      <dgm:prSet/>
      <dgm:spPr/>
      <dgm:t>
        <a:bodyPr/>
        <a:lstStyle/>
        <a:p>
          <a:endParaRPr lang="en-US"/>
        </a:p>
      </dgm:t>
    </dgm:pt>
    <dgm:pt modelId="{2284738C-5D63-4F2F-A030-C84A08F9EEDA}">
      <dgm:prSet phldrT="[Texto]" custT="1"/>
      <dgm:spPr/>
      <dgm:t>
        <a:bodyPr/>
        <a:lstStyle/>
        <a:p>
          <a:r>
            <a:rPr lang="es-AR" sz="1400" dirty="0" smtClean="0"/>
            <a:t>Detalla el tipo de operaciones que se han realizado hasta el momento, la fecha programada, la fecha de la operación, el importe, ahí se detectan retrasos. Las operaciones pueden ser intereses pagados, desembolsos del banco, pago del principal.</a:t>
          </a:r>
          <a:endParaRPr lang="en-US" sz="1400" dirty="0"/>
        </a:p>
      </dgm:t>
    </dgm:pt>
    <dgm:pt modelId="{763FA12B-EA8A-4E4C-87FA-BB78ED145C2E}" type="parTrans" cxnId="{A537B29D-5D90-4044-9EBA-B43CF4DC6943}">
      <dgm:prSet/>
      <dgm:spPr/>
      <dgm:t>
        <a:bodyPr/>
        <a:lstStyle/>
        <a:p>
          <a:endParaRPr lang="en-US"/>
        </a:p>
      </dgm:t>
    </dgm:pt>
    <dgm:pt modelId="{BD410760-4D88-421F-9098-0FFCCF138974}" type="sibTrans" cxnId="{A537B29D-5D90-4044-9EBA-B43CF4DC6943}">
      <dgm:prSet/>
      <dgm:spPr/>
      <dgm:t>
        <a:bodyPr/>
        <a:lstStyle/>
        <a:p>
          <a:endParaRPr lang="en-US"/>
        </a:p>
      </dgm:t>
    </dgm:pt>
    <dgm:pt modelId="{0C230777-7EBD-4DBF-B315-49D7FEA78C3B}" type="pres">
      <dgm:prSet presAssocID="{D9D40437-3089-407F-9696-A04830630CC1}" presName="linearFlow" presStyleCnt="0">
        <dgm:presLayoutVars>
          <dgm:dir/>
          <dgm:animLvl val="lvl"/>
          <dgm:resizeHandles val="exact"/>
        </dgm:presLayoutVars>
      </dgm:prSet>
      <dgm:spPr/>
      <dgm:t>
        <a:bodyPr/>
        <a:lstStyle/>
        <a:p>
          <a:endParaRPr lang="en-US"/>
        </a:p>
      </dgm:t>
    </dgm:pt>
    <dgm:pt modelId="{11DCBC8F-3EAB-47B8-A2C6-2303A304BD6C}" type="pres">
      <dgm:prSet presAssocID="{F7C707EC-0B7B-41CC-9E77-C0DD19A9D579}" presName="composite" presStyleCnt="0"/>
      <dgm:spPr/>
    </dgm:pt>
    <dgm:pt modelId="{E7317E19-C02C-40E9-85BE-A6CD73EC4CD0}" type="pres">
      <dgm:prSet presAssocID="{F7C707EC-0B7B-41CC-9E77-C0DD19A9D579}" presName="parentText" presStyleLbl="alignNode1" presStyleIdx="0" presStyleCnt="3">
        <dgm:presLayoutVars>
          <dgm:chMax val="1"/>
          <dgm:bulletEnabled val="1"/>
        </dgm:presLayoutVars>
      </dgm:prSet>
      <dgm:spPr/>
      <dgm:t>
        <a:bodyPr/>
        <a:lstStyle/>
        <a:p>
          <a:endParaRPr lang="en-US"/>
        </a:p>
      </dgm:t>
    </dgm:pt>
    <dgm:pt modelId="{4813B833-CB98-4D7B-B5BA-691267757A42}" type="pres">
      <dgm:prSet presAssocID="{F7C707EC-0B7B-41CC-9E77-C0DD19A9D579}" presName="descendantText" presStyleLbl="alignAcc1" presStyleIdx="0" presStyleCnt="3">
        <dgm:presLayoutVars>
          <dgm:bulletEnabled val="1"/>
        </dgm:presLayoutVars>
      </dgm:prSet>
      <dgm:spPr/>
      <dgm:t>
        <a:bodyPr/>
        <a:lstStyle/>
        <a:p>
          <a:endParaRPr lang="en-US"/>
        </a:p>
      </dgm:t>
    </dgm:pt>
    <dgm:pt modelId="{CB00D4B0-091C-453D-A02A-F5FCEFDBFC81}" type="pres">
      <dgm:prSet presAssocID="{521DD149-86DF-4413-9F7B-1CB0A0CB7C73}" presName="sp" presStyleCnt="0"/>
      <dgm:spPr/>
    </dgm:pt>
    <dgm:pt modelId="{E6B8EB88-3C71-4B22-8D18-61449A7C8E61}" type="pres">
      <dgm:prSet presAssocID="{C7A2C9EB-0762-4F5E-A451-66558A474148}" presName="composite" presStyleCnt="0"/>
      <dgm:spPr/>
    </dgm:pt>
    <dgm:pt modelId="{AB80D450-E49A-48D4-86F7-C8FC2A9DB662}" type="pres">
      <dgm:prSet presAssocID="{C7A2C9EB-0762-4F5E-A451-66558A474148}" presName="parentText" presStyleLbl="alignNode1" presStyleIdx="1" presStyleCnt="3">
        <dgm:presLayoutVars>
          <dgm:chMax val="1"/>
          <dgm:bulletEnabled val="1"/>
        </dgm:presLayoutVars>
      </dgm:prSet>
      <dgm:spPr/>
      <dgm:t>
        <a:bodyPr/>
        <a:lstStyle/>
        <a:p>
          <a:endParaRPr lang="en-US"/>
        </a:p>
      </dgm:t>
    </dgm:pt>
    <dgm:pt modelId="{18F4D294-A81A-4EB9-938F-D4BCE0DDA686}" type="pres">
      <dgm:prSet presAssocID="{C7A2C9EB-0762-4F5E-A451-66558A474148}" presName="descendantText" presStyleLbl="alignAcc1" presStyleIdx="1" presStyleCnt="3">
        <dgm:presLayoutVars>
          <dgm:bulletEnabled val="1"/>
        </dgm:presLayoutVars>
      </dgm:prSet>
      <dgm:spPr/>
      <dgm:t>
        <a:bodyPr/>
        <a:lstStyle/>
        <a:p>
          <a:endParaRPr lang="en-US"/>
        </a:p>
      </dgm:t>
    </dgm:pt>
    <dgm:pt modelId="{4C2EC563-5E23-4673-A4A9-1976FD9B372A}" type="pres">
      <dgm:prSet presAssocID="{565AF1D8-5585-443B-A58E-53A9CE87DF82}" presName="sp" presStyleCnt="0"/>
      <dgm:spPr/>
    </dgm:pt>
    <dgm:pt modelId="{96CF9F30-7ADD-4BDE-93B1-0434B77938D8}" type="pres">
      <dgm:prSet presAssocID="{B044D697-D88F-4FCF-A7EB-B4FBA38A9614}" presName="composite" presStyleCnt="0"/>
      <dgm:spPr/>
    </dgm:pt>
    <dgm:pt modelId="{A28544F7-4B5B-41E3-9531-E2A0C2274ED3}" type="pres">
      <dgm:prSet presAssocID="{B044D697-D88F-4FCF-A7EB-B4FBA38A9614}" presName="parentText" presStyleLbl="alignNode1" presStyleIdx="2" presStyleCnt="3">
        <dgm:presLayoutVars>
          <dgm:chMax val="1"/>
          <dgm:bulletEnabled val="1"/>
        </dgm:presLayoutVars>
      </dgm:prSet>
      <dgm:spPr/>
      <dgm:t>
        <a:bodyPr/>
        <a:lstStyle/>
        <a:p>
          <a:endParaRPr lang="en-US"/>
        </a:p>
      </dgm:t>
    </dgm:pt>
    <dgm:pt modelId="{55B6AF59-E3EA-459A-8D09-FF2F85777EF0}" type="pres">
      <dgm:prSet presAssocID="{B044D697-D88F-4FCF-A7EB-B4FBA38A9614}" presName="descendantText" presStyleLbl="alignAcc1" presStyleIdx="2" presStyleCnt="3">
        <dgm:presLayoutVars>
          <dgm:bulletEnabled val="1"/>
        </dgm:presLayoutVars>
      </dgm:prSet>
      <dgm:spPr/>
      <dgm:t>
        <a:bodyPr/>
        <a:lstStyle/>
        <a:p>
          <a:endParaRPr lang="en-US"/>
        </a:p>
      </dgm:t>
    </dgm:pt>
  </dgm:ptLst>
  <dgm:cxnLst>
    <dgm:cxn modelId="{8B929534-6013-4F63-8795-E6DE6937EB4A}" srcId="{D9D40437-3089-407F-9696-A04830630CC1}" destId="{B044D697-D88F-4FCF-A7EB-B4FBA38A9614}" srcOrd="2" destOrd="0" parTransId="{6FF43C6B-6097-45EE-A13D-06E45FBD4305}" sibTransId="{A23E577B-F449-40CD-82D9-1DA56D274C11}"/>
    <dgm:cxn modelId="{343EAEFE-2C64-4F35-BEF0-716335E32F43}" srcId="{D9D40437-3089-407F-9696-A04830630CC1}" destId="{F7C707EC-0B7B-41CC-9E77-C0DD19A9D579}" srcOrd="0" destOrd="0" parTransId="{5CAADB51-5097-4630-B202-DC8ED42FAA04}" sibTransId="{521DD149-86DF-4413-9F7B-1CB0A0CB7C73}"/>
    <dgm:cxn modelId="{82CBD421-2EBB-497A-823D-77C65DEA5FA7}" type="presOf" srcId="{2284738C-5D63-4F2F-A030-C84A08F9EEDA}" destId="{55B6AF59-E3EA-459A-8D09-FF2F85777EF0}" srcOrd="0" destOrd="0" presId="urn:microsoft.com/office/officeart/2005/8/layout/chevron2"/>
    <dgm:cxn modelId="{DB52531A-341C-4591-AFBE-9BBDB68348C9}" type="presOf" srcId="{D9D40437-3089-407F-9696-A04830630CC1}" destId="{0C230777-7EBD-4DBF-B315-49D7FEA78C3B}" srcOrd="0" destOrd="0" presId="urn:microsoft.com/office/officeart/2005/8/layout/chevron2"/>
    <dgm:cxn modelId="{A537B29D-5D90-4044-9EBA-B43CF4DC6943}" srcId="{B044D697-D88F-4FCF-A7EB-B4FBA38A9614}" destId="{2284738C-5D63-4F2F-A030-C84A08F9EEDA}" srcOrd="0" destOrd="0" parTransId="{763FA12B-EA8A-4E4C-87FA-BB78ED145C2E}" sibTransId="{BD410760-4D88-421F-9098-0FFCCF138974}"/>
    <dgm:cxn modelId="{96AD9C77-CC37-4FBC-9507-A77497C76101}" srcId="{F7C707EC-0B7B-41CC-9E77-C0DD19A9D579}" destId="{D723CB88-0E99-486E-9C30-69F3CA6FAF93}" srcOrd="0" destOrd="0" parTransId="{9231EC56-2A4C-473D-900E-52AEB3181D8E}" sibTransId="{6D63599D-E71E-483E-BFFD-7DCF19D5EAE5}"/>
    <dgm:cxn modelId="{FAF1DFC6-4F7A-429A-86E2-B35B95C85735}" type="presOf" srcId="{B044D697-D88F-4FCF-A7EB-B4FBA38A9614}" destId="{A28544F7-4B5B-41E3-9531-E2A0C2274ED3}" srcOrd="0" destOrd="0" presId="urn:microsoft.com/office/officeart/2005/8/layout/chevron2"/>
    <dgm:cxn modelId="{6B53AB19-B04F-488A-80F9-F837CA33A724}" type="presOf" srcId="{F7C707EC-0B7B-41CC-9E77-C0DD19A9D579}" destId="{E7317E19-C02C-40E9-85BE-A6CD73EC4CD0}" srcOrd="0" destOrd="0" presId="urn:microsoft.com/office/officeart/2005/8/layout/chevron2"/>
    <dgm:cxn modelId="{C7866B7F-CF9B-472D-A0B2-7707DCD8BB36}" srcId="{D9D40437-3089-407F-9696-A04830630CC1}" destId="{C7A2C9EB-0762-4F5E-A451-66558A474148}" srcOrd="1" destOrd="0" parTransId="{6A14A3A5-C52A-4A90-B496-0084A4CECE33}" sibTransId="{565AF1D8-5585-443B-A58E-53A9CE87DF82}"/>
    <dgm:cxn modelId="{A46B717D-B55A-4E40-9861-1C416FE06EC7}" type="presOf" srcId="{C7A2C9EB-0762-4F5E-A451-66558A474148}" destId="{AB80D450-E49A-48D4-86F7-C8FC2A9DB662}" srcOrd="0" destOrd="0" presId="urn:microsoft.com/office/officeart/2005/8/layout/chevron2"/>
    <dgm:cxn modelId="{6F75F88D-8A7B-43FD-BB43-EEF26411C339}" srcId="{C7A2C9EB-0762-4F5E-A451-66558A474148}" destId="{7841683F-2A61-4C18-8A1C-3B3E1B9BCFCC}" srcOrd="0" destOrd="0" parTransId="{12FC27F3-94AB-4396-8CC7-AF9DDAAEC885}" sibTransId="{D45A16B7-0C4E-4D49-9A7C-97CF17F042FB}"/>
    <dgm:cxn modelId="{A322F96B-DDEC-404F-AEDB-F96903F6DFC1}" type="presOf" srcId="{D723CB88-0E99-486E-9C30-69F3CA6FAF93}" destId="{4813B833-CB98-4D7B-B5BA-691267757A42}" srcOrd="0" destOrd="0" presId="urn:microsoft.com/office/officeart/2005/8/layout/chevron2"/>
    <dgm:cxn modelId="{87E8C939-E50C-4AAE-801F-C20BD756F325}" type="presOf" srcId="{7841683F-2A61-4C18-8A1C-3B3E1B9BCFCC}" destId="{18F4D294-A81A-4EB9-938F-D4BCE0DDA686}" srcOrd="0" destOrd="0" presId="urn:microsoft.com/office/officeart/2005/8/layout/chevron2"/>
    <dgm:cxn modelId="{2C0C9765-6A04-4CCF-B93B-2916AAEE7880}" type="presParOf" srcId="{0C230777-7EBD-4DBF-B315-49D7FEA78C3B}" destId="{11DCBC8F-3EAB-47B8-A2C6-2303A304BD6C}" srcOrd="0" destOrd="0" presId="urn:microsoft.com/office/officeart/2005/8/layout/chevron2"/>
    <dgm:cxn modelId="{C506592A-12F2-450B-854F-203646F635EA}" type="presParOf" srcId="{11DCBC8F-3EAB-47B8-A2C6-2303A304BD6C}" destId="{E7317E19-C02C-40E9-85BE-A6CD73EC4CD0}" srcOrd="0" destOrd="0" presId="urn:microsoft.com/office/officeart/2005/8/layout/chevron2"/>
    <dgm:cxn modelId="{B00ADB6B-7EAF-4C2E-8682-8B38E666FE76}" type="presParOf" srcId="{11DCBC8F-3EAB-47B8-A2C6-2303A304BD6C}" destId="{4813B833-CB98-4D7B-B5BA-691267757A42}" srcOrd="1" destOrd="0" presId="urn:microsoft.com/office/officeart/2005/8/layout/chevron2"/>
    <dgm:cxn modelId="{C0262DF5-AB3E-4A9A-82B6-886D5B7572C7}" type="presParOf" srcId="{0C230777-7EBD-4DBF-B315-49D7FEA78C3B}" destId="{CB00D4B0-091C-453D-A02A-F5FCEFDBFC81}" srcOrd="1" destOrd="0" presId="urn:microsoft.com/office/officeart/2005/8/layout/chevron2"/>
    <dgm:cxn modelId="{EBC3542E-5FE0-4B9C-9E13-042EE0AC4F3B}" type="presParOf" srcId="{0C230777-7EBD-4DBF-B315-49D7FEA78C3B}" destId="{E6B8EB88-3C71-4B22-8D18-61449A7C8E61}" srcOrd="2" destOrd="0" presId="urn:microsoft.com/office/officeart/2005/8/layout/chevron2"/>
    <dgm:cxn modelId="{290AB641-192D-42FA-98A5-83FCBC531159}" type="presParOf" srcId="{E6B8EB88-3C71-4B22-8D18-61449A7C8E61}" destId="{AB80D450-E49A-48D4-86F7-C8FC2A9DB662}" srcOrd="0" destOrd="0" presId="urn:microsoft.com/office/officeart/2005/8/layout/chevron2"/>
    <dgm:cxn modelId="{08D601D2-0E5B-49C8-84FB-13DDB7D7690B}" type="presParOf" srcId="{E6B8EB88-3C71-4B22-8D18-61449A7C8E61}" destId="{18F4D294-A81A-4EB9-938F-D4BCE0DDA686}" srcOrd="1" destOrd="0" presId="urn:microsoft.com/office/officeart/2005/8/layout/chevron2"/>
    <dgm:cxn modelId="{6F680A01-DC5B-4D66-B804-F353C5977A6A}" type="presParOf" srcId="{0C230777-7EBD-4DBF-B315-49D7FEA78C3B}" destId="{4C2EC563-5E23-4673-A4A9-1976FD9B372A}" srcOrd="3" destOrd="0" presId="urn:microsoft.com/office/officeart/2005/8/layout/chevron2"/>
    <dgm:cxn modelId="{B8FFCCF1-AF11-42D3-9959-44BBE6DF5B96}" type="presParOf" srcId="{0C230777-7EBD-4DBF-B315-49D7FEA78C3B}" destId="{96CF9F30-7ADD-4BDE-93B1-0434B77938D8}" srcOrd="4" destOrd="0" presId="urn:microsoft.com/office/officeart/2005/8/layout/chevron2"/>
    <dgm:cxn modelId="{EB9AD205-BE39-4C05-AED1-575B0051FE75}" type="presParOf" srcId="{96CF9F30-7ADD-4BDE-93B1-0434B77938D8}" destId="{A28544F7-4B5B-41E3-9531-E2A0C2274ED3}" srcOrd="0" destOrd="0" presId="urn:microsoft.com/office/officeart/2005/8/layout/chevron2"/>
    <dgm:cxn modelId="{7C2A3E2C-9281-47BA-B2BA-3B50E8DD13D3}" type="presParOf" srcId="{96CF9F30-7ADD-4BDE-93B1-0434B77938D8}" destId="{55B6AF59-E3EA-459A-8D09-FF2F85777EF0}" srcOrd="1" destOrd="0" presId="urn:microsoft.com/office/officeart/2005/8/layout/chevro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32D54B-65BD-421E-BB66-051C1D821DF0}"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US"/>
        </a:p>
      </dgm:t>
    </dgm:pt>
    <dgm:pt modelId="{2622A368-F1E9-415F-AFA2-9C254297E07D}">
      <dgm:prSet phldrT="[Texto]"/>
      <dgm:spPr>
        <a:solidFill>
          <a:schemeClr val="accent1">
            <a:lumMod val="40000"/>
            <a:lumOff val="60000"/>
          </a:schemeClr>
        </a:solidFill>
      </dgm:spPr>
      <dgm:t>
        <a:bodyPr/>
        <a:lstStyle/>
        <a:p>
          <a:r>
            <a:rPr lang="es-AR" dirty="0" smtClean="0">
              <a:solidFill>
                <a:schemeClr val="tx1"/>
              </a:solidFill>
            </a:rPr>
            <a:t>Gerencia de Control de la Deuda Pública</a:t>
          </a:r>
          <a:endParaRPr lang="en-US" dirty="0">
            <a:solidFill>
              <a:schemeClr val="tx1"/>
            </a:solidFill>
          </a:endParaRPr>
        </a:p>
      </dgm:t>
    </dgm:pt>
    <dgm:pt modelId="{4BEDEC7D-FD44-4E3F-BB12-035FA308AE79}" type="parTrans" cxnId="{0CD8B78C-22AE-4B18-89D4-9FB80C7333D1}">
      <dgm:prSet/>
      <dgm:spPr/>
      <dgm:t>
        <a:bodyPr/>
        <a:lstStyle/>
        <a:p>
          <a:endParaRPr lang="en-US"/>
        </a:p>
      </dgm:t>
    </dgm:pt>
    <dgm:pt modelId="{E85D4374-DD26-479B-B120-0BBF6FE142D9}" type="sibTrans" cxnId="{0CD8B78C-22AE-4B18-89D4-9FB80C7333D1}">
      <dgm:prSet/>
      <dgm:spPr/>
      <dgm:t>
        <a:bodyPr/>
        <a:lstStyle/>
        <a:p>
          <a:endParaRPr lang="en-US"/>
        </a:p>
      </dgm:t>
    </dgm:pt>
    <dgm:pt modelId="{6017949C-7622-4538-A9A8-C157AEB0E445}">
      <dgm:prSet phldrT="[Texto]"/>
      <dgm:spPr>
        <a:solidFill>
          <a:schemeClr val="accent1">
            <a:lumMod val="40000"/>
            <a:lumOff val="60000"/>
          </a:schemeClr>
        </a:solidFill>
      </dgm:spPr>
      <dgm:t>
        <a:bodyPr/>
        <a:lstStyle/>
        <a:p>
          <a:r>
            <a:rPr lang="es-AR" dirty="0" smtClean="0">
              <a:solidFill>
                <a:schemeClr val="tx1"/>
              </a:solidFill>
            </a:rPr>
            <a:t>Departamento de Endeudamiento con Organismos Financieros Internacionales </a:t>
          </a:r>
        </a:p>
        <a:p>
          <a:r>
            <a:rPr lang="es-AR" b="1" dirty="0" smtClean="0">
              <a:solidFill>
                <a:schemeClr val="tx1"/>
              </a:solidFill>
            </a:rPr>
            <a:t>DCEOFI</a:t>
          </a:r>
          <a:endParaRPr lang="en-US" b="1" dirty="0">
            <a:solidFill>
              <a:schemeClr val="tx1"/>
            </a:solidFill>
          </a:endParaRPr>
        </a:p>
      </dgm:t>
    </dgm:pt>
    <dgm:pt modelId="{28A4157A-2816-49E7-8603-D5F97A636C93}" type="parTrans" cxnId="{6F2B2D99-B6D9-4BA6-BD5A-B204B69444DA}">
      <dgm:prSet/>
      <dgm:spPr/>
      <dgm:t>
        <a:bodyPr/>
        <a:lstStyle/>
        <a:p>
          <a:endParaRPr lang="en-US"/>
        </a:p>
      </dgm:t>
    </dgm:pt>
    <dgm:pt modelId="{2FC159C5-8AEA-4BF4-9843-9D81E56A5C9D}" type="sibTrans" cxnId="{6F2B2D99-B6D9-4BA6-BD5A-B204B69444DA}">
      <dgm:prSet/>
      <dgm:spPr/>
      <dgm:t>
        <a:bodyPr/>
        <a:lstStyle/>
        <a:p>
          <a:endParaRPr lang="en-US"/>
        </a:p>
      </dgm:t>
    </dgm:pt>
    <dgm:pt modelId="{F91EFB72-DDD3-42CE-B3D4-B02570CAE66C}">
      <dgm:prSet phldrT="[Texto]"/>
      <dgm:spPr>
        <a:solidFill>
          <a:schemeClr val="accent1">
            <a:lumMod val="40000"/>
            <a:lumOff val="60000"/>
          </a:schemeClr>
        </a:solidFill>
      </dgm:spPr>
      <dgm:t>
        <a:bodyPr/>
        <a:lstStyle/>
        <a:p>
          <a:r>
            <a:rPr lang="es-AR" dirty="0" smtClean="0">
              <a:solidFill>
                <a:schemeClr val="tx1"/>
              </a:solidFill>
            </a:rPr>
            <a:t>Departamento de Control de Operaciones de Crédito Público y Sustentabilidad</a:t>
          </a:r>
        </a:p>
        <a:p>
          <a:r>
            <a:rPr lang="es-AR" b="1" dirty="0" smtClean="0">
              <a:solidFill>
                <a:schemeClr val="tx1"/>
              </a:solidFill>
            </a:rPr>
            <a:t>DCOCPS</a:t>
          </a:r>
          <a:endParaRPr lang="en-US" b="1" dirty="0">
            <a:solidFill>
              <a:schemeClr val="tx1"/>
            </a:solidFill>
          </a:endParaRPr>
        </a:p>
      </dgm:t>
    </dgm:pt>
    <dgm:pt modelId="{98F1523F-4EBC-452C-A851-06FF86DE3BF0}" type="sibTrans" cxnId="{A697B83C-D080-42DF-96AC-728929E041F6}">
      <dgm:prSet/>
      <dgm:spPr/>
      <dgm:t>
        <a:bodyPr/>
        <a:lstStyle/>
        <a:p>
          <a:endParaRPr lang="en-US"/>
        </a:p>
      </dgm:t>
    </dgm:pt>
    <dgm:pt modelId="{1EAB9376-B889-45F8-B3CE-8B629AA23036}" type="parTrans" cxnId="{A697B83C-D080-42DF-96AC-728929E041F6}">
      <dgm:prSet/>
      <dgm:spPr/>
      <dgm:t>
        <a:bodyPr/>
        <a:lstStyle/>
        <a:p>
          <a:endParaRPr lang="en-US"/>
        </a:p>
      </dgm:t>
    </dgm:pt>
    <dgm:pt modelId="{B404039B-DC00-47B3-8C76-87D831C21C8E}" type="pres">
      <dgm:prSet presAssocID="{5532D54B-65BD-421E-BB66-051C1D821DF0}" presName="mainComposite" presStyleCnt="0">
        <dgm:presLayoutVars>
          <dgm:chPref val="1"/>
          <dgm:dir/>
          <dgm:animOne val="branch"/>
          <dgm:animLvl val="lvl"/>
          <dgm:resizeHandles val="exact"/>
        </dgm:presLayoutVars>
      </dgm:prSet>
      <dgm:spPr/>
      <dgm:t>
        <a:bodyPr/>
        <a:lstStyle/>
        <a:p>
          <a:endParaRPr lang="en-US"/>
        </a:p>
      </dgm:t>
    </dgm:pt>
    <dgm:pt modelId="{729BC002-AABD-4818-A3BF-E987BF0210D5}" type="pres">
      <dgm:prSet presAssocID="{5532D54B-65BD-421E-BB66-051C1D821DF0}" presName="hierFlow" presStyleCnt="0"/>
      <dgm:spPr/>
    </dgm:pt>
    <dgm:pt modelId="{355C25E9-B8BA-4247-A241-FBAE180CEB06}" type="pres">
      <dgm:prSet presAssocID="{5532D54B-65BD-421E-BB66-051C1D821DF0}" presName="hierChild1" presStyleCnt="0">
        <dgm:presLayoutVars>
          <dgm:chPref val="1"/>
          <dgm:animOne val="branch"/>
          <dgm:animLvl val="lvl"/>
        </dgm:presLayoutVars>
      </dgm:prSet>
      <dgm:spPr/>
    </dgm:pt>
    <dgm:pt modelId="{3DA873C3-B8D3-49C0-BB35-692BC04573D4}" type="pres">
      <dgm:prSet presAssocID="{2622A368-F1E9-415F-AFA2-9C254297E07D}" presName="Name14" presStyleCnt="0"/>
      <dgm:spPr/>
    </dgm:pt>
    <dgm:pt modelId="{312DF690-A61A-41AF-B8D9-8FFC95BA42BE}" type="pres">
      <dgm:prSet presAssocID="{2622A368-F1E9-415F-AFA2-9C254297E07D}" presName="level1Shape" presStyleLbl="node0" presStyleIdx="0" presStyleCnt="1">
        <dgm:presLayoutVars>
          <dgm:chPref val="3"/>
        </dgm:presLayoutVars>
      </dgm:prSet>
      <dgm:spPr/>
      <dgm:t>
        <a:bodyPr/>
        <a:lstStyle/>
        <a:p>
          <a:endParaRPr lang="en-US"/>
        </a:p>
      </dgm:t>
    </dgm:pt>
    <dgm:pt modelId="{8F83EAA9-1A97-4388-B450-79EF5EB36C28}" type="pres">
      <dgm:prSet presAssocID="{2622A368-F1E9-415F-AFA2-9C254297E07D}" presName="hierChild2" presStyleCnt="0"/>
      <dgm:spPr/>
    </dgm:pt>
    <dgm:pt modelId="{1B4990E7-ED33-4F0C-9E0A-CFA2DFC874F3}" type="pres">
      <dgm:prSet presAssocID="{28A4157A-2816-49E7-8603-D5F97A636C93}" presName="Name19" presStyleLbl="parChTrans1D2" presStyleIdx="0" presStyleCnt="2"/>
      <dgm:spPr/>
      <dgm:t>
        <a:bodyPr/>
        <a:lstStyle/>
        <a:p>
          <a:endParaRPr lang="en-US"/>
        </a:p>
      </dgm:t>
    </dgm:pt>
    <dgm:pt modelId="{8672213E-BEB7-4048-9652-D8F44650C662}" type="pres">
      <dgm:prSet presAssocID="{6017949C-7622-4538-A9A8-C157AEB0E445}" presName="Name21" presStyleCnt="0"/>
      <dgm:spPr/>
    </dgm:pt>
    <dgm:pt modelId="{E4468AD5-86CA-4490-9F40-2B0C837A571B}" type="pres">
      <dgm:prSet presAssocID="{6017949C-7622-4538-A9A8-C157AEB0E445}" presName="level2Shape" presStyleLbl="node2" presStyleIdx="0" presStyleCnt="2"/>
      <dgm:spPr/>
      <dgm:t>
        <a:bodyPr/>
        <a:lstStyle/>
        <a:p>
          <a:endParaRPr lang="en-US"/>
        </a:p>
      </dgm:t>
    </dgm:pt>
    <dgm:pt modelId="{A146CA66-9DF9-4AC4-9AD7-A144E753BCEF}" type="pres">
      <dgm:prSet presAssocID="{6017949C-7622-4538-A9A8-C157AEB0E445}" presName="hierChild3" presStyleCnt="0"/>
      <dgm:spPr/>
    </dgm:pt>
    <dgm:pt modelId="{99A67F06-DE57-4ADC-B2CD-6A967DCD1B3E}" type="pres">
      <dgm:prSet presAssocID="{1EAB9376-B889-45F8-B3CE-8B629AA23036}" presName="Name19" presStyleLbl="parChTrans1D2" presStyleIdx="1" presStyleCnt="2"/>
      <dgm:spPr/>
      <dgm:t>
        <a:bodyPr/>
        <a:lstStyle/>
        <a:p>
          <a:endParaRPr lang="en-US"/>
        </a:p>
      </dgm:t>
    </dgm:pt>
    <dgm:pt modelId="{B4A6B934-2905-4591-9423-2C1033C738C1}" type="pres">
      <dgm:prSet presAssocID="{F91EFB72-DDD3-42CE-B3D4-B02570CAE66C}" presName="Name21" presStyleCnt="0"/>
      <dgm:spPr/>
    </dgm:pt>
    <dgm:pt modelId="{33E44A67-2947-4502-A5EC-67B798E5FE57}" type="pres">
      <dgm:prSet presAssocID="{F91EFB72-DDD3-42CE-B3D4-B02570CAE66C}" presName="level2Shape" presStyleLbl="node2" presStyleIdx="1" presStyleCnt="2"/>
      <dgm:spPr/>
      <dgm:t>
        <a:bodyPr/>
        <a:lstStyle/>
        <a:p>
          <a:endParaRPr lang="en-US"/>
        </a:p>
      </dgm:t>
    </dgm:pt>
    <dgm:pt modelId="{3AEA2B27-E380-488D-AD7B-AC080CA3D317}" type="pres">
      <dgm:prSet presAssocID="{F91EFB72-DDD3-42CE-B3D4-B02570CAE66C}" presName="hierChild3" presStyleCnt="0"/>
      <dgm:spPr/>
    </dgm:pt>
    <dgm:pt modelId="{C6D92700-35B7-49A5-BEA7-FF28B57C9C6C}" type="pres">
      <dgm:prSet presAssocID="{5532D54B-65BD-421E-BB66-051C1D821DF0}" presName="bgShapesFlow" presStyleCnt="0"/>
      <dgm:spPr/>
    </dgm:pt>
  </dgm:ptLst>
  <dgm:cxnLst>
    <dgm:cxn modelId="{3104F6B8-12ED-45D5-B7AB-22CD3FB36333}" type="presOf" srcId="{F91EFB72-DDD3-42CE-B3D4-B02570CAE66C}" destId="{33E44A67-2947-4502-A5EC-67B798E5FE57}" srcOrd="0" destOrd="0" presId="urn:microsoft.com/office/officeart/2005/8/layout/hierarchy6"/>
    <dgm:cxn modelId="{9A2029B2-B00A-4296-8C81-7CE111F45657}" type="presOf" srcId="{6017949C-7622-4538-A9A8-C157AEB0E445}" destId="{E4468AD5-86CA-4490-9F40-2B0C837A571B}" srcOrd="0" destOrd="0" presId="urn:microsoft.com/office/officeart/2005/8/layout/hierarchy6"/>
    <dgm:cxn modelId="{8C83D31F-9206-41F6-A4A8-EAC553589431}" type="presOf" srcId="{5532D54B-65BD-421E-BB66-051C1D821DF0}" destId="{B404039B-DC00-47B3-8C76-87D831C21C8E}" srcOrd="0" destOrd="0" presId="urn:microsoft.com/office/officeart/2005/8/layout/hierarchy6"/>
    <dgm:cxn modelId="{0CD8B78C-22AE-4B18-89D4-9FB80C7333D1}" srcId="{5532D54B-65BD-421E-BB66-051C1D821DF0}" destId="{2622A368-F1E9-415F-AFA2-9C254297E07D}" srcOrd="0" destOrd="0" parTransId="{4BEDEC7D-FD44-4E3F-BB12-035FA308AE79}" sibTransId="{E85D4374-DD26-479B-B120-0BBF6FE142D9}"/>
    <dgm:cxn modelId="{9A1CA61B-E289-48FF-AF42-50B5D792B35A}" type="presOf" srcId="{28A4157A-2816-49E7-8603-D5F97A636C93}" destId="{1B4990E7-ED33-4F0C-9E0A-CFA2DFC874F3}" srcOrd="0" destOrd="0" presId="urn:microsoft.com/office/officeart/2005/8/layout/hierarchy6"/>
    <dgm:cxn modelId="{A697B83C-D080-42DF-96AC-728929E041F6}" srcId="{2622A368-F1E9-415F-AFA2-9C254297E07D}" destId="{F91EFB72-DDD3-42CE-B3D4-B02570CAE66C}" srcOrd="1" destOrd="0" parTransId="{1EAB9376-B889-45F8-B3CE-8B629AA23036}" sibTransId="{98F1523F-4EBC-452C-A851-06FF86DE3BF0}"/>
    <dgm:cxn modelId="{6F2B2D99-B6D9-4BA6-BD5A-B204B69444DA}" srcId="{2622A368-F1E9-415F-AFA2-9C254297E07D}" destId="{6017949C-7622-4538-A9A8-C157AEB0E445}" srcOrd="0" destOrd="0" parTransId="{28A4157A-2816-49E7-8603-D5F97A636C93}" sibTransId="{2FC159C5-8AEA-4BF4-9843-9D81E56A5C9D}"/>
    <dgm:cxn modelId="{EA55EFF2-45C5-41B0-898B-6D875CEE6786}" type="presOf" srcId="{1EAB9376-B889-45F8-B3CE-8B629AA23036}" destId="{99A67F06-DE57-4ADC-B2CD-6A967DCD1B3E}" srcOrd="0" destOrd="0" presId="urn:microsoft.com/office/officeart/2005/8/layout/hierarchy6"/>
    <dgm:cxn modelId="{C28B7BF4-163D-47E0-ACDD-9BA9AEDDF954}" type="presOf" srcId="{2622A368-F1E9-415F-AFA2-9C254297E07D}" destId="{312DF690-A61A-41AF-B8D9-8FFC95BA42BE}" srcOrd="0" destOrd="0" presId="urn:microsoft.com/office/officeart/2005/8/layout/hierarchy6"/>
    <dgm:cxn modelId="{FAD3C22A-C59A-4CF7-8D9E-E6B4423F8B0E}" type="presParOf" srcId="{B404039B-DC00-47B3-8C76-87D831C21C8E}" destId="{729BC002-AABD-4818-A3BF-E987BF0210D5}" srcOrd="0" destOrd="0" presId="urn:microsoft.com/office/officeart/2005/8/layout/hierarchy6"/>
    <dgm:cxn modelId="{93CFEA65-7735-410D-A727-E46176CBBDF1}" type="presParOf" srcId="{729BC002-AABD-4818-A3BF-E987BF0210D5}" destId="{355C25E9-B8BA-4247-A241-FBAE180CEB06}" srcOrd="0" destOrd="0" presId="urn:microsoft.com/office/officeart/2005/8/layout/hierarchy6"/>
    <dgm:cxn modelId="{B2858DDF-95A4-4824-BF18-D91E0562A2DE}" type="presParOf" srcId="{355C25E9-B8BA-4247-A241-FBAE180CEB06}" destId="{3DA873C3-B8D3-49C0-BB35-692BC04573D4}" srcOrd="0" destOrd="0" presId="urn:microsoft.com/office/officeart/2005/8/layout/hierarchy6"/>
    <dgm:cxn modelId="{DB435F71-27E1-49FC-9518-60F1983F3D47}" type="presParOf" srcId="{3DA873C3-B8D3-49C0-BB35-692BC04573D4}" destId="{312DF690-A61A-41AF-B8D9-8FFC95BA42BE}" srcOrd="0" destOrd="0" presId="urn:microsoft.com/office/officeart/2005/8/layout/hierarchy6"/>
    <dgm:cxn modelId="{0AE926EC-4376-4A07-B929-DBC30C4C493C}" type="presParOf" srcId="{3DA873C3-B8D3-49C0-BB35-692BC04573D4}" destId="{8F83EAA9-1A97-4388-B450-79EF5EB36C28}" srcOrd="1" destOrd="0" presId="urn:microsoft.com/office/officeart/2005/8/layout/hierarchy6"/>
    <dgm:cxn modelId="{67BB486E-BFCA-4137-A719-DFDCFB65E8F6}" type="presParOf" srcId="{8F83EAA9-1A97-4388-B450-79EF5EB36C28}" destId="{1B4990E7-ED33-4F0C-9E0A-CFA2DFC874F3}" srcOrd="0" destOrd="0" presId="urn:microsoft.com/office/officeart/2005/8/layout/hierarchy6"/>
    <dgm:cxn modelId="{28654739-71F4-40F0-A6AC-125CFE239061}" type="presParOf" srcId="{8F83EAA9-1A97-4388-B450-79EF5EB36C28}" destId="{8672213E-BEB7-4048-9652-D8F44650C662}" srcOrd="1" destOrd="0" presId="urn:microsoft.com/office/officeart/2005/8/layout/hierarchy6"/>
    <dgm:cxn modelId="{38659149-6A6E-4DAA-93DA-765C840CEB02}" type="presParOf" srcId="{8672213E-BEB7-4048-9652-D8F44650C662}" destId="{E4468AD5-86CA-4490-9F40-2B0C837A571B}" srcOrd="0" destOrd="0" presId="urn:microsoft.com/office/officeart/2005/8/layout/hierarchy6"/>
    <dgm:cxn modelId="{EBE1F101-57A4-406C-952A-13CA2BB4C610}" type="presParOf" srcId="{8672213E-BEB7-4048-9652-D8F44650C662}" destId="{A146CA66-9DF9-4AC4-9AD7-A144E753BCEF}" srcOrd="1" destOrd="0" presId="urn:microsoft.com/office/officeart/2005/8/layout/hierarchy6"/>
    <dgm:cxn modelId="{0820BC13-613E-4BD1-81AB-6660CEA4D1CA}" type="presParOf" srcId="{8F83EAA9-1A97-4388-B450-79EF5EB36C28}" destId="{99A67F06-DE57-4ADC-B2CD-6A967DCD1B3E}" srcOrd="2" destOrd="0" presId="urn:microsoft.com/office/officeart/2005/8/layout/hierarchy6"/>
    <dgm:cxn modelId="{8BAC39B9-13F2-4993-AFA1-85561343CE05}" type="presParOf" srcId="{8F83EAA9-1A97-4388-B450-79EF5EB36C28}" destId="{B4A6B934-2905-4591-9423-2C1033C738C1}" srcOrd="3" destOrd="0" presId="urn:microsoft.com/office/officeart/2005/8/layout/hierarchy6"/>
    <dgm:cxn modelId="{4FB66BA5-F9C5-473E-AD9C-D4566D5D8E36}" type="presParOf" srcId="{B4A6B934-2905-4591-9423-2C1033C738C1}" destId="{33E44A67-2947-4502-A5EC-67B798E5FE57}" srcOrd="0" destOrd="0" presId="urn:microsoft.com/office/officeart/2005/8/layout/hierarchy6"/>
    <dgm:cxn modelId="{D9BF0B80-5FAE-41C4-8235-A58F77392301}" type="presParOf" srcId="{B4A6B934-2905-4591-9423-2C1033C738C1}" destId="{3AEA2B27-E380-488D-AD7B-AC080CA3D317}" srcOrd="1" destOrd="0" presId="urn:microsoft.com/office/officeart/2005/8/layout/hierarchy6"/>
    <dgm:cxn modelId="{1F39B7F8-A7AD-4BB7-9F0F-73FA7134FE6E}" type="presParOf" srcId="{B404039B-DC00-47B3-8C76-87D831C21C8E}" destId="{C6D92700-35B7-49A5-BEA7-FF28B57C9C6C}" srcOrd="1" destOrd="0" presId="urn:microsoft.com/office/officeart/2005/8/layout/hierarchy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F324F35-CDBB-47C0-BD6A-459E432AE7CF}"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8B694DC3-480C-4275-B5EE-941B383B8A24}">
      <dgm:prSet phldrT="[Texto]" custT="1"/>
      <dgm:spPr/>
      <dgm:t>
        <a:bodyPr/>
        <a:lstStyle/>
        <a:p>
          <a:r>
            <a:rPr lang="es-AR" sz="1400" b="1" dirty="0" smtClean="0"/>
            <a:t>Auditoria recurrente</a:t>
          </a:r>
          <a:r>
            <a:rPr lang="es-AR" sz="1400" dirty="0" smtClean="0"/>
            <a:t>, se realiza para cada ejercicio de la vida del Proyecto, básicamente el control es financiero y  de cumplimiento </a:t>
          </a:r>
          <a:endParaRPr lang="en-US" sz="1400" dirty="0"/>
        </a:p>
      </dgm:t>
    </dgm:pt>
    <dgm:pt modelId="{A02353C9-4D30-4E25-85D6-C6BFC5790EE6}" type="parTrans" cxnId="{BB5DEC5A-4D07-49F7-92F1-9A0C7D264E5D}">
      <dgm:prSet/>
      <dgm:spPr/>
      <dgm:t>
        <a:bodyPr/>
        <a:lstStyle/>
        <a:p>
          <a:endParaRPr lang="en-US"/>
        </a:p>
      </dgm:t>
    </dgm:pt>
    <dgm:pt modelId="{7D20FFB5-C761-4EA8-8B42-0ACD980A9726}" type="sibTrans" cxnId="{BB5DEC5A-4D07-49F7-92F1-9A0C7D264E5D}">
      <dgm:prSet/>
      <dgm:spPr/>
      <dgm:t>
        <a:bodyPr/>
        <a:lstStyle/>
        <a:p>
          <a:endParaRPr lang="en-US"/>
        </a:p>
      </dgm:t>
    </dgm:pt>
    <dgm:pt modelId="{DEFDF433-7F4D-4DAB-81B9-FAF6E4CE4CBC}">
      <dgm:prSet phldrT="[Texto]" phldr="1"/>
      <dgm:spPr/>
      <dgm:t>
        <a:bodyPr/>
        <a:lstStyle/>
        <a:p>
          <a:endParaRPr lang="en-US" dirty="0"/>
        </a:p>
      </dgm:t>
    </dgm:pt>
    <dgm:pt modelId="{21AA495C-629E-492E-8470-7AAA83C27B3B}" type="parTrans" cxnId="{8A367B28-5C16-4A14-93B1-6D38A39E4286}">
      <dgm:prSet/>
      <dgm:spPr/>
      <dgm:t>
        <a:bodyPr/>
        <a:lstStyle/>
        <a:p>
          <a:endParaRPr lang="en-US"/>
        </a:p>
      </dgm:t>
    </dgm:pt>
    <dgm:pt modelId="{F2E6B8D0-BCFA-4889-A560-1F334DF17A87}" type="sibTrans" cxnId="{8A367B28-5C16-4A14-93B1-6D38A39E4286}">
      <dgm:prSet/>
      <dgm:spPr/>
      <dgm:t>
        <a:bodyPr/>
        <a:lstStyle/>
        <a:p>
          <a:endParaRPr lang="en-US"/>
        </a:p>
      </dgm:t>
    </dgm:pt>
    <dgm:pt modelId="{6FB6239E-A382-41CA-A387-E3706534299B}">
      <dgm:prSet phldrT="[Texto]" custT="1"/>
      <dgm:spPr/>
      <dgm:t>
        <a:bodyPr/>
        <a:lstStyle/>
        <a:p>
          <a:r>
            <a:rPr lang="es-AR" sz="1400" dirty="0" smtClean="0"/>
            <a:t>El relevamiento preliminar en la planificación para considerar materialidad y riesgo es mayor en el primer periodo, y luego se torna mas corto.</a:t>
          </a:r>
          <a:endParaRPr lang="en-US" sz="1400" dirty="0"/>
        </a:p>
      </dgm:t>
    </dgm:pt>
    <dgm:pt modelId="{9A7EEC9F-17BA-49FF-AD04-7E275E9C3C09}" type="parTrans" cxnId="{7E137C1C-37BD-450F-88E3-0642D00DD563}">
      <dgm:prSet/>
      <dgm:spPr/>
      <dgm:t>
        <a:bodyPr/>
        <a:lstStyle/>
        <a:p>
          <a:endParaRPr lang="en-US"/>
        </a:p>
      </dgm:t>
    </dgm:pt>
    <dgm:pt modelId="{C0C86170-49FC-4AC4-A275-3E4C45ED0B7C}" type="sibTrans" cxnId="{7E137C1C-37BD-450F-88E3-0642D00DD563}">
      <dgm:prSet/>
      <dgm:spPr/>
      <dgm:t>
        <a:bodyPr/>
        <a:lstStyle/>
        <a:p>
          <a:endParaRPr lang="en-US"/>
        </a:p>
      </dgm:t>
    </dgm:pt>
    <dgm:pt modelId="{00636B17-FE77-4B77-8B53-C303D46F1D7D}">
      <dgm:prSet phldrT="[Texto]"/>
      <dgm:spPr/>
      <dgm:t>
        <a:bodyPr/>
        <a:lstStyle/>
        <a:p>
          <a:r>
            <a:rPr lang="es-AR" smtClean="0"/>
            <a:t>.</a:t>
          </a:r>
          <a:endParaRPr lang="en-US" dirty="0"/>
        </a:p>
      </dgm:t>
    </dgm:pt>
    <dgm:pt modelId="{148EA9A1-703F-439D-A617-673668FFE8DB}" type="parTrans" cxnId="{2FE26A6E-7245-4632-A0A8-C9442F248E89}">
      <dgm:prSet/>
      <dgm:spPr/>
      <dgm:t>
        <a:bodyPr/>
        <a:lstStyle/>
        <a:p>
          <a:endParaRPr lang="en-US"/>
        </a:p>
      </dgm:t>
    </dgm:pt>
    <dgm:pt modelId="{1E37D76F-5878-491E-B944-A37F47C65EF7}" type="sibTrans" cxnId="{2FE26A6E-7245-4632-A0A8-C9442F248E89}">
      <dgm:prSet/>
      <dgm:spPr/>
      <dgm:t>
        <a:bodyPr/>
        <a:lstStyle/>
        <a:p>
          <a:endParaRPr lang="en-US"/>
        </a:p>
      </dgm:t>
    </dgm:pt>
    <dgm:pt modelId="{F904AD3F-BFE4-40B3-ACFF-95D9FB456E11}">
      <dgm:prSet phldrT="[Texto]" custT="1"/>
      <dgm:spPr/>
      <dgm:t>
        <a:bodyPr/>
        <a:lstStyle/>
        <a:p>
          <a:r>
            <a:rPr lang="es-AR" sz="1400" b="1" dirty="0" smtClean="0"/>
            <a:t>Procedimientos tendientes a identificar y evaluar los riesgos relevantes de deficiencias en el control, a las insuficiencias en la contabilidad, errores, irregularidades, gastos inadecuados o ilícitos, operaciones no autorizadas, etc.</a:t>
          </a:r>
          <a:endParaRPr lang="en-US" sz="900" b="1" dirty="0"/>
        </a:p>
      </dgm:t>
    </dgm:pt>
    <dgm:pt modelId="{0D5E3F46-94F7-4D50-BC99-4E76B4711CE6}" type="parTrans" cxnId="{87A41CB3-4CEC-4FED-99DF-A593BE4FBFA9}">
      <dgm:prSet/>
      <dgm:spPr/>
      <dgm:t>
        <a:bodyPr/>
        <a:lstStyle/>
        <a:p>
          <a:endParaRPr lang="en-US"/>
        </a:p>
      </dgm:t>
    </dgm:pt>
    <dgm:pt modelId="{829DA7A5-13FC-4C4B-A50D-3094DCE5B85F}" type="sibTrans" cxnId="{87A41CB3-4CEC-4FED-99DF-A593BE4FBFA9}">
      <dgm:prSet/>
      <dgm:spPr/>
      <dgm:t>
        <a:bodyPr/>
        <a:lstStyle/>
        <a:p>
          <a:endParaRPr lang="en-US"/>
        </a:p>
      </dgm:t>
    </dgm:pt>
    <dgm:pt modelId="{E52A5F04-5CB5-4A77-A7D9-3238F0EED9D7}">
      <dgm:prSet phldrT="[Texto]" phldr="1"/>
      <dgm:spPr/>
      <dgm:t>
        <a:bodyPr/>
        <a:lstStyle/>
        <a:p>
          <a:endParaRPr lang="en-US" dirty="0"/>
        </a:p>
      </dgm:t>
    </dgm:pt>
    <dgm:pt modelId="{3F545BB2-4BD8-4CF8-BC9F-E8FDB57537F9}" type="sibTrans" cxnId="{DFA1632D-3908-4A44-BD8E-96FB9AF7938E}">
      <dgm:prSet/>
      <dgm:spPr/>
      <dgm:t>
        <a:bodyPr/>
        <a:lstStyle/>
        <a:p>
          <a:endParaRPr lang="en-US"/>
        </a:p>
      </dgm:t>
    </dgm:pt>
    <dgm:pt modelId="{5BDDCF1B-0CCC-46A6-955E-38A73056CBC9}" type="parTrans" cxnId="{DFA1632D-3908-4A44-BD8E-96FB9AF7938E}">
      <dgm:prSet/>
      <dgm:spPr/>
      <dgm:t>
        <a:bodyPr/>
        <a:lstStyle/>
        <a:p>
          <a:endParaRPr lang="en-US"/>
        </a:p>
      </dgm:t>
    </dgm:pt>
    <dgm:pt modelId="{2262751F-D684-40FF-BFB6-B018A261D42E}" type="pres">
      <dgm:prSet presAssocID="{FF324F35-CDBB-47C0-BD6A-459E432AE7CF}" presName="Name0" presStyleCnt="0">
        <dgm:presLayoutVars>
          <dgm:chMax/>
          <dgm:chPref/>
          <dgm:dir/>
        </dgm:presLayoutVars>
      </dgm:prSet>
      <dgm:spPr/>
      <dgm:t>
        <a:bodyPr/>
        <a:lstStyle/>
        <a:p>
          <a:endParaRPr lang="en-US"/>
        </a:p>
      </dgm:t>
    </dgm:pt>
    <dgm:pt modelId="{3D03E60C-D377-4B00-BC06-557B146B879E}" type="pres">
      <dgm:prSet presAssocID="{E52A5F04-5CB5-4A77-A7D9-3238F0EED9D7}" presName="parenttextcomposite" presStyleCnt="0"/>
      <dgm:spPr/>
    </dgm:pt>
    <dgm:pt modelId="{587B3E25-8175-42D4-A6B4-8A188EB038C9}" type="pres">
      <dgm:prSet presAssocID="{E52A5F04-5CB5-4A77-A7D9-3238F0EED9D7}" presName="parenttext" presStyleLbl="revTx" presStyleIdx="0" presStyleCnt="3" custFlipVert="1" custScaleX="96512" custScaleY="9947">
        <dgm:presLayoutVars>
          <dgm:chMax/>
          <dgm:chPref val="2"/>
          <dgm:bulletEnabled val="1"/>
        </dgm:presLayoutVars>
      </dgm:prSet>
      <dgm:spPr/>
      <dgm:t>
        <a:bodyPr/>
        <a:lstStyle/>
        <a:p>
          <a:endParaRPr lang="en-US"/>
        </a:p>
      </dgm:t>
    </dgm:pt>
    <dgm:pt modelId="{C0CA4909-7393-4EEF-B8FC-A0E9A718F48C}" type="pres">
      <dgm:prSet presAssocID="{E52A5F04-5CB5-4A77-A7D9-3238F0EED9D7}" presName="composite" presStyleCnt="0"/>
      <dgm:spPr/>
    </dgm:pt>
    <dgm:pt modelId="{D50DFA19-B7F8-45DF-AF53-F8EA84139CBD}" type="pres">
      <dgm:prSet presAssocID="{E52A5F04-5CB5-4A77-A7D9-3238F0EED9D7}" presName="chevron1" presStyleLbl="alignNode1" presStyleIdx="0" presStyleCnt="21"/>
      <dgm:spPr/>
    </dgm:pt>
    <dgm:pt modelId="{070CF807-D8D8-422F-A998-AF07549AAAE8}" type="pres">
      <dgm:prSet presAssocID="{E52A5F04-5CB5-4A77-A7D9-3238F0EED9D7}" presName="chevron2" presStyleLbl="alignNode1" presStyleIdx="1" presStyleCnt="21"/>
      <dgm:spPr/>
    </dgm:pt>
    <dgm:pt modelId="{301A61EB-D420-4B0B-A3C2-FED4D608D8C7}" type="pres">
      <dgm:prSet presAssocID="{E52A5F04-5CB5-4A77-A7D9-3238F0EED9D7}" presName="chevron3" presStyleLbl="alignNode1" presStyleIdx="2" presStyleCnt="21"/>
      <dgm:spPr/>
    </dgm:pt>
    <dgm:pt modelId="{20B154EF-D782-4612-9C69-1022408649B7}" type="pres">
      <dgm:prSet presAssocID="{E52A5F04-5CB5-4A77-A7D9-3238F0EED9D7}" presName="chevron4" presStyleLbl="alignNode1" presStyleIdx="3" presStyleCnt="21"/>
      <dgm:spPr/>
    </dgm:pt>
    <dgm:pt modelId="{CCDE12BD-8653-47FA-A8B7-72946E33F119}" type="pres">
      <dgm:prSet presAssocID="{E52A5F04-5CB5-4A77-A7D9-3238F0EED9D7}" presName="chevron5" presStyleLbl="alignNode1" presStyleIdx="4" presStyleCnt="21"/>
      <dgm:spPr/>
    </dgm:pt>
    <dgm:pt modelId="{755279BE-7DA8-405E-976A-C49B7D1A0D9C}" type="pres">
      <dgm:prSet presAssocID="{E52A5F04-5CB5-4A77-A7D9-3238F0EED9D7}" presName="chevron6" presStyleLbl="alignNode1" presStyleIdx="5" presStyleCnt="21"/>
      <dgm:spPr/>
    </dgm:pt>
    <dgm:pt modelId="{8651392A-309D-4F53-9020-03D7087CE39A}" type="pres">
      <dgm:prSet presAssocID="{E52A5F04-5CB5-4A77-A7D9-3238F0EED9D7}" presName="chevron7" presStyleLbl="alignNode1" presStyleIdx="6" presStyleCnt="21"/>
      <dgm:spPr/>
    </dgm:pt>
    <dgm:pt modelId="{236CB286-1A95-46EF-886D-278A70645516}" type="pres">
      <dgm:prSet presAssocID="{E52A5F04-5CB5-4A77-A7D9-3238F0EED9D7}" presName="childtext" presStyleLbl="solidFgAcc1" presStyleIdx="0" presStyleCnt="3">
        <dgm:presLayoutVars>
          <dgm:chMax/>
          <dgm:chPref val="0"/>
          <dgm:bulletEnabled val="1"/>
        </dgm:presLayoutVars>
      </dgm:prSet>
      <dgm:spPr/>
      <dgm:t>
        <a:bodyPr/>
        <a:lstStyle/>
        <a:p>
          <a:endParaRPr lang="en-US"/>
        </a:p>
      </dgm:t>
    </dgm:pt>
    <dgm:pt modelId="{0D671A57-13FE-496F-9ECA-341322103214}" type="pres">
      <dgm:prSet presAssocID="{3F545BB2-4BD8-4CF8-BC9F-E8FDB57537F9}" presName="sibTrans" presStyleCnt="0"/>
      <dgm:spPr/>
    </dgm:pt>
    <dgm:pt modelId="{60F10027-1EBB-4D12-A4E3-51BD41500EE7}" type="pres">
      <dgm:prSet presAssocID="{DEFDF433-7F4D-4DAB-81B9-FAF6E4CE4CBC}" presName="parenttextcomposite" presStyleCnt="0"/>
      <dgm:spPr/>
    </dgm:pt>
    <dgm:pt modelId="{1C115F65-D748-4785-84A9-761FFD58F44F}" type="pres">
      <dgm:prSet presAssocID="{DEFDF433-7F4D-4DAB-81B9-FAF6E4CE4CBC}" presName="parenttext" presStyleLbl="revTx" presStyleIdx="1" presStyleCnt="3" custFlipVert="1" custScaleX="93579" custScaleY="14409">
        <dgm:presLayoutVars>
          <dgm:chMax/>
          <dgm:chPref val="2"/>
          <dgm:bulletEnabled val="1"/>
        </dgm:presLayoutVars>
      </dgm:prSet>
      <dgm:spPr/>
      <dgm:t>
        <a:bodyPr/>
        <a:lstStyle/>
        <a:p>
          <a:endParaRPr lang="en-US"/>
        </a:p>
      </dgm:t>
    </dgm:pt>
    <dgm:pt modelId="{644AB48A-6986-47CD-8234-80542FC08A75}" type="pres">
      <dgm:prSet presAssocID="{DEFDF433-7F4D-4DAB-81B9-FAF6E4CE4CBC}" presName="composite" presStyleCnt="0"/>
      <dgm:spPr/>
    </dgm:pt>
    <dgm:pt modelId="{29EB800F-AA50-4DFF-81A2-8161C1A15F10}" type="pres">
      <dgm:prSet presAssocID="{DEFDF433-7F4D-4DAB-81B9-FAF6E4CE4CBC}" presName="chevron1" presStyleLbl="alignNode1" presStyleIdx="7" presStyleCnt="21"/>
      <dgm:spPr/>
    </dgm:pt>
    <dgm:pt modelId="{57D5B95C-6B88-41B5-BEC7-0607C54A57BF}" type="pres">
      <dgm:prSet presAssocID="{DEFDF433-7F4D-4DAB-81B9-FAF6E4CE4CBC}" presName="chevron2" presStyleLbl="alignNode1" presStyleIdx="8" presStyleCnt="21"/>
      <dgm:spPr/>
    </dgm:pt>
    <dgm:pt modelId="{BE9A9DC5-AAF6-4B60-A78F-D6EC58AF11C8}" type="pres">
      <dgm:prSet presAssocID="{DEFDF433-7F4D-4DAB-81B9-FAF6E4CE4CBC}" presName="chevron3" presStyleLbl="alignNode1" presStyleIdx="9" presStyleCnt="21"/>
      <dgm:spPr/>
    </dgm:pt>
    <dgm:pt modelId="{9B7DAEA6-CF95-4DAD-8D20-8966D83EE20A}" type="pres">
      <dgm:prSet presAssocID="{DEFDF433-7F4D-4DAB-81B9-FAF6E4CE4CBC}" presName="chevron4" presStyleLbl="alignNode1" presStyleIdx="10" presStyleCnt="21"/>
      <dgm:spPr/>
    </dgm:pt>
    <dgm:pt modelId="{0E73BC21-CDDB-4AB9-8A75-63017C093D78}" type="pres">
      <dgm:prSet presAssocID="{DEFDF433-7F4D-4DAB-81B9-FAF6E4CE4CBC}" presName="chevron5" presStyleLbl="alignNode1" presStyleIdx="11" presStyleCnt="21"/>
      <dgm:spPr/>
    </dgm:pt>
    <dgm:pt modelId="{379352AF-0653-41CC-90C8-233D2531BCCC}" type="pres">
      <dgm:prSet presAssocID="{DEFDF433-7F4D-4DAB-81B9-FAF6E4CE4CBC}" presName="chevron6" presStyleLbl="alignNode1" presStyleIdx="12" presStyleCnt="21"/>
      <dgm:spPr/>
    </dgm:pt>
    <dgm:pt modelId="{78D60D0C-4D16-4141-8CCC-5466A23CB883}" type="pres">
      <dgm:prSet presAssocID="{DEFDF433-7F4D-4DAB-81B9-FAF6E4CE4CBC}" presName="chevron7" presStyleLbl="alignNode1" presStyleIdx="13" presStyleCnt="21"/>
      <dgm:spPr/>
    </dgm:pt>
    <dgm:pt modelId="{F4C56744-34CD-4B1D-9062-63DBB9586F76}" type="pres">
      <dgm:prSet presAssocID="{DEFDF433-7F4D-4DAB-81B9-FAF6E4CE4CBC}" presName="childtext" presStyleLbl="solidFgAcc1" presStyleIdx="1" presStyleCnt="3">
        <dgm:presLayoutVars>
          <dgm:chMax/>
          <dgm:chPref val="0"/>
          <dgm:bulletEnabled val="1"/>
        </dgm:presLayoutVars>
      </dgm:prSet>
      <dgm:spPr/>
      <dgm:t>
        <a:bodyPr/>
        <a:lstStyle/>
        <a:p>
          <a:endParaRPr lang="en-US"/>
        </a:p>
      </dgm:t>
    </dgm:pt>
    <dgm:pt modelId="{F16B44F4-3F12-4F8C-97E3-8F083F93B84D}" type="pres">
      <dgm:prSet presAssocID="{F2E6B8D0-BCFA-4889-A560-1F334DF17A87}" presName="sibTrans" presStyleCnt="0"/>
      <dgm:spPr/>
    </dgm:pt>
    <dgm:pt modelId="{09F355ED-B82C-4BCA-81F3-26816090EFC0}" type="pres">
      <dgm:prSet presAssocID="{00636B17-FE77-4B77-8B53-C303D46F1D7D}" presName="parenttextcomposite" presStyleCnt="0"/>
      <dgm:spPr/>
    </dgm:pt>
    <dgm:pt modelId="{2DF9C10C-9A2F-4671-9532-6B00FEDD6D38}" type="pres">
      <dgm:prSet presAssocID="{00636B17-FE77-4B77-8B53-C303D46F1D7D}" presName="parenttext" presStyleLbl="revTx" presStyleIdx="2" presStyleCnt="3" custFlipVert="0" custScaleX="74418" custScaleY="9677">
        <dgm:presLayoutVars>
          <dgm:chMax/>
          <dgm:chPref val="2"/>
          <dgm:bulletEnabled val="1"/>
        </dgm:presLayoutVars>
      </dgm:prSet>
      <dgm:spPr/>
      <dgm:t>
        <a:bodyPr/>
        <a:lstStyle/>
        <a:p>
          <a:endParaRPr lang="en-US"/>
        </a:p>
      </dgm:t>
    </dgm:pt>
    <dgm:pt modelId="{8917E92A-37A5-4786-A64C-2F692705D5B5}" type="pres">
      <dgm:prSet presAssocID="{00636B17-FE77-4B77-8B53-C303D46F1D7D}" presName="composite" presStyleCnt="0"/>
      <dgm:spPr/>
    </dgm:pt>
    <dgm:pt modelId="{BFC70A01-3F6B-4D6C-9B25-C98E44CFA675}" type="pres">
      <dgm:prSet presAssocID="{00636B17-FE77-4B77-8B53-C303D46F1D7D}" presName="chevron1" presStyleLbl="alignNode1" presStyleIdx="14" presStyleCnt="21"/>
      <dgm:spPr/>
    </dgm:pt>
    <dgm:pt modelId="{4F63D9C2-EA67-41E9-96A8-27F78EEE215E}" type="pres">
      <dgm:prSet presAssocID="{00636B17-FE77-4B77-8B53-C303D46F1D7D}" presName="chevron2" presStyleLbl="alignNode1" presStyleIdx="15" presStyleCnt="21"/>
      <dgm:spPr/>
    </dgm:pt>
    <dgm:pt modelId="{3682BE9B-00C5-4AAF-8B58-5E06743CC3EA}" type="pres">
      <dgm:prSet presAssocID="{00636B17-FE77-4B77-8B53-C303D46F1D7D}" presName="chevron3" presStyleLbl="alignNode1" presStyleIdx="16" presStyleCnt="21"/>
      <dgm:spPr/>
    </dgm:pt>
    <dgm:pt modelId="{BB76F232-4D5E-4A3B-BCA1-F0D4CE97CA7A}" type="pres">
      <dgm:prSet presAssocID="{00636B17-FE77-4B77-8B53-C303D46F1D7D}" presName="chevron4" presStyleLbl="alignNode1" presStyleIdx="17" presStyleCnt="21"/>
      <dgm:spPr/>
    </dgm:pt>
    <dgm:pt modelId="{1B9B671D-122C-4270-8C84-4D4334D8BB71}" type="pres">
      <dgm:prSet presAssocID="{00636B17-FE77-4B77-8B53-C303D46F1D7D}" presName="chevron5" presStyleLbl="alignNode1" presStyleIdx="18" presStyleCnt="21"/>
      <dgm:spPr/>
    </dgm:pt>
    <dgm:pt modelId="{081CBF96-A4F8-4F75-B508-784DD3151214}" type="pres">
      <dgm:prSet presAssocID="{00636B17-FE77-4B77-8B53-C303D46F1D7D}" presName="chevron6" presStyleLbl="alignNode1" presStyleIdx="19" presStyleCnt="21"/>
      <dgm:spPr/>
    </dgm:pt>
    <dgm:pt modelId="{B8334370-D6CE-45F4-A609-8D406558F15B}" type="pres">
      <dgm:prSet presAssocID="{00636B17-FE77-4B77-8B53-C303D46F1D7D}" presName="chevron7" presStyleLbl="alignNode1" presStyleIdx="20" presStyleCnt="21"/>
      <dgm:spPr/>
    </dgm:pt>
    <dgm:pt modelId="{8503A7A0-A2FC-4975-88E8-57B3852E9FFC}" type="pres">
      <dgm:prSet presAssocID="{00636B17-FE77-4B77-8B53-C303D46F1D7D}" presName="childtext" presStyleLbl="solidFgAcc1" presStyleIdx="2" presStyleCnt="3" custScaleX="100253" custScaleY="82787">
        <dgm:presLayoutVars>
          <dgm:chMax/>
          <dgm:chPref val="0"/>
          <dgm:bulletEnabled val="1"/>
        </dgm:presLayoutVars>
      </dgm:prSet>
      <dgm:spPr/>
      <dgm:t>
        <a:bodyPr/>
        <a:lstStyle/>
        <a:p>
          <a:endParaRPr lang="en-US"/>
        </a:p>
      </dgm:t>
    </dgm:pt>
  </dgm:ptLst>
  <dgm:cxnLst>
    <dgm:cxn modelId="{B367F941-560A-4D63-8330-01532EC4ACFF}" type="presOf" srcId="{00636B17-FE77-4B77-8B53-C303D46F1D7D}" destId="{2DF9C10C-9A2F-4671-9532-6B00FEDD6D38}" srcOrd="0" destOrd="0" presId="urn:microsoft.com/office/officeart/2008/layout/VerticalAccentList"/>
    <dgm:cxn modelId="{7E137C1C-37BD-450F-88E3-0642D00DD563}" srcId="{DEFDF433-7F4D-4DAB-81B9-FAF6E4CE4CBC}" destId="{6FB6239E-A382-41CA-A387-E3706534299B}" srcOrd="0" destOrd="0" parTransId="{9A7EEC9F-17BA-49FF-AD04-7E275E9C3C09}" sibTransId="{C0C86170-49FC-4AC4-A275-3E4C45ED0B7C}"/>
    <dgm:cxn modelId="{DFA1632D-3908-4A44-BD8E-96FB9AF7938E}" srcId="{FF324F35-CDBB-47C0-BD6A-459E432AE7CF}" destId="{E52A5F04-5CB5-4A77-A7D9-3238F0EED9D7}" srcOrd="0" destOrd="0" parTransId="{5BDDCF1B-0CCC-46A6-955E-38A73056CBC9}" sibTransId="{3F545BB2-4BD8-4CF8-BC9F-E8FDB57537F9}"/>
    <dgm:cxn modelId="{E74A5E22-82ED-4AEA-BC89-50C5AC8150FB}" type="presOf" srcId="{DEFDF433-7F4D-4DAB-81B9-FAF6E4CE4CBC}" destId="{1C115F65-D748-4785-84A9-761FFD58F44F}" srcOrd="0" destOrd="0" presId="urn:microsoft.com/office/officeart/2008/layout/VerticalAccentList"/>
    <dgm:cxn modelId="{88B4D877-818D-4249-BE8E-EF7E274098FD}" type="presOf" srcId="{F904AD3F-BFE4-40B3-ACFF-95D9FB456E11}" destId="{8503A7A0-A2FC-4975-88E8-57B3852E9FFC}" srcOrd="0" destOrd="0" presId="urn:microsoft.com/office/officeart/2008/layout/VerticalAccentList"/>
    <dgm:cxn modelId="{E923BC01-527A-491D-BEAF-DB869A40A900}" type="presOf" srcId="{E52A5F04-5CB5-4A77-A7D9-3238F0EED9D7}" destId="{587B3E25-8175-42D4-A6B4-8A188EB038C9}" srcOrd="0" destOrd="0" presId="urn:microsoft.com/office/officeart/2008/layout/VerticalAccentList"/>
    <dgm:cxn modelId="{ED67EBA4-1675-4C51-9A2D-098BFD6FD161}" type="presOf" srcId="{FF324F35-CDBB-47C0-BD6A-459E432AE7CF}" destId="{2262751F-D684-40FF-BFB6-B018A261D42E}" srcOrd="0" destOrd="0" presId="urn:microsoft.com/office/officeart/2008/layout/VerticalAccentList"/>
    <dgm:cxn modelId="{8A367B28-5C16-4A14-93B1-6D38A39E4286}" srcId="{FF324F35-CDBB-47C0-BD6A-459E432AE7CF}" destId="{DEFDF433-7F4D-4DAB-81B9-FAF6E4CE4CBC}" srcOrd="1" destOrd="0" parTransId="{21AA495C-629E-492E-8470-7AAA83C27B3B}" sibTransId="{F2E6B8D0-BCFA-4889-A560-1F334DF17A87}"/>
    <dgm:cxn modelId="{87A41CB3-4CEC-4FED-99DF-A593BE4FBFA9}" srcId="{00636B17-FE77-4B77-8B53-C303D46F1D7D}" destId="{F904AD3F-BFE4-40B3-ACFF-95D9FB456E11}" srcOrd="0" destOrd="0" parTransId="{0D5E3F46-94F7-4D50-BC99-4E76B4711CE6}" sibTransId="{829DA7A5-13FC-4C4B-A50D-3094DCE5B85F}"/>
    <dgm:cxn modelId="{7482D212-B357-4455-BA1F-54F60277CA0D}" type="presOf" srcId="{8B694DC3-480C-4275-B5EE-941B383B8A24}" destId="{236CB286-1A95-46EF-886D-278A70645516}" srcOrd="0" destOrd="0" presId="urn:microsoft.com/office/officeart/2008/layout/VerticalAccentList"/>
    <dgm:cxn modelId="{2FE26A6E-7245-4632-A0A8-C9442F248E89}" srcId="{FF324F35-CDBB-47C0-BD6A-459E432AE7CF}" destId="{00636B17-FE77-4B77-8B53-C303D46F1D7D}" srcOrd="2" destOrd="0" parTransId="{148EA9A1-703F-439D-A617-673668FFE8DB}" sibTransId="{1E37D76F-5878-491E-B944-A37F47C65EF7}"/>
    <dgm:cxn modelId="{0BEE74D2-24E1-400B-B571-C91FCEF2752D}" type="presOf" srcId="{6FB6239E-A382-41CA-A387-E3706534299B}" destId="{F4C56744-34CD-4B1D-9062-63DBB9586F76}" srcOrd="0" destOrd="0" presId="urn:microsoft.com/office/officeart/2008/layout/VerticalAccentList"/>
    <dgm:cxn modelId="{BB5DEC5A-4D07-49F7-92F1-9A0C7D264E5D}" srcId="{E52A5F04-5CB5-4A77-A7D9-3238F0EED9D7}" destId="{8B694DC3-480C-4275-B5EE-941B383B8A24}" srcOrd="0" destOrd="0" parTransId="{A02353C9-4D30-4E25-85D6-C6BFC5790EE6}" sibTransId="{7D20FFB5-C761-4EA8-8B42-0ACD980A9726}"/>
    <dgm:cxn modelId="{4E3DB218-E66E-43E6-92A1-03972E3A95BA}" type="presParOf" srcId="{2262751F-D684-40FF-BFB6-B018A261D42E}" destId="{3D03E60C-D377-4B00-BC06-557B146B879E}" srcOrd="0" destOrd="0" presId="urn:microsoft.com/office/officeart/2008/layout/VerticalAccentList"/>
    <dgm:cxn modelId="{40C95213-07E7-42F2-BD62-BC2653316B51}" type="presParOf" srcId="{3D03E60C-D377-4B00-BC06-557B146B879E}" destId="{587B3E25-8175-42D4-A6B4-8A188EB038C9}" srcOrd="0" destOrd="0" presId="urn:microsoft.com/office/officeart/2008/layout/VerticalAccentList"/>
    <dgm:cxn modelId="{710BAA24-A5BD-440D-9FD9-EEA15AB948D1}" type="presParOf" srcId="{2262751F-D684-40FF-BFB6-B018A261D42E}" destId="{C0CA4909-7393-4EEF-B8FC-A0E9A718F48C}" srcOrd="1" destOrd="0" presId="urn:microsoft.com/office/officeart/2008/layout/VerticalAccentList"/>
    <dgm:cxn modelId="{E33D05EB-6DCC-4E56-BBC4-4C6EE4DE6E09}" type="presParOf" srcId="{C0CA4909-7393-4EEF-B8FC-A0E9A718F48C}" destId="{D50DFA19-B7F8-45DF-AF53-F8EA84139CBD}" srcOrd="0" destOrd="0" presId="urn:microsoft.com/office/officeart/2008/layout/VerticalAccentList"/>
    <dgm:cxn modelId="{57FC7257-9089-4642-9F33-61CFB3B148A1}" type="presParOf" srcId="{C0CA4909-7393-4EEF-B8FC-A0E9A718F48C}" destId="{070CF807-D8D8-422F-A998-AF07549AAAE8}" srcOrd="1" destOrd="0" presId="urn:microsoft.com/office/officeart/2008/layout/VerticalAccentList"/>
    <dgm:cxn modelId="{3CE27429-20B6-4A78-A841-F7A395548BC7}" type="presParOf" srcId="{C0CA4909-7393-4EEF-B8FC-A0E9A718F48C}" destId="{301A61EB-D420-4B0B-A3C2-FED4D608D8C7}" srcOrd="2" destOrd="0" presId="urn:microsoft.com/office/officeart/2008/layout/VerticalAccentList"/>
    <dgm:cxn modelId="{76AA7982-1553-4622-97A6-9B58C66795C3}" type="presParOf" srcId="{C0CA4909-7393-4EEF-B8FC-A0E9A718F48C}" destId="{20B154EF-D782-4612-9C69-1022408649B7}" srcOrd="3" destOrd="0" presId="urn:microsoft.com/office/officeart/2008/layout/VerticalAccentList"/>
    <dgm:cxn modelId="{DAE41E93-B201-4D55-B076-967C2748D409}" type="presParOf" srcId="{C0CA4909-7393-4EEF-B8FC-A0E9A718F48C}" destId="{CCDE12BD-8653-47FA-A8B7-72946E33F119}" srcOrd="4" destOrd="0" presId="urn:microsoft.com/office/officeart/2008/layout/VerticalAccentList"/>
    <dgm:cxn modelId="{54A5621C-A85B-478A-AE13-E6DAC4D9194E}" type="presParOf" srcId="{C0CA4909-7393-4EEF-B8FC-A0E9A718F48C}" destId="{755279BE-7DA8-405E-976A-C49B7D1A0D9C}" srcOrd="5" destOrd="0" presId="urn:microsoft.com/office/officeart/2008/layout/VerticalAccentList"/>
    <dgm:cxn modelId="{377E10C1-A46A-41F4-BB55-375977A91764}" type="presParOf" srcId="{C0CA4909-7393-4EEF-B8FC-A0E9A718F48C}" destId="{8651392A-309D-4F53-9020-03D7087CE39A}" srcOrd="6" destOrd="0" presId="urn:microsoft.com/office/officeart/2008/layout/VerticalAccentList"/>
    <dgm:cxn modelId="{1A352409-392A-472C-835F-EE37FF0BDC85}" type="presParOf" srcId="{C0CA4909-7393-4EEF-B8FC-A0E9A718F48C}" destId="{236CB286-1A95-46EF-886D-278A70645516}" srcOrd="7" destOrd="0" presId="urn:microsoft.com/office/officeart/2008/layout/VerticalAccentList"/>
    <dgm:cxn modelId="{AC26A252-ECAD-471A-8671-C02D33CA9AC8}" type="presParOf" srcId="{2262751F-D684-40FF-BFB6-B018A261D42E}" destId="{0D671A57-13FE-496F-9ECA-341322103214}" srcOrd="2" destOrd="0" presId="urn:microsoft.com/office/officeart/2008/layout/VerticalAccentList"/>
    <dgm:cxn modelId="{FC279EAF-3F3B-4582-814B-AC11519623EF}" type="presParOf" srcId="{2262751F-D684-40FF-BFB6-B018A261D42E}" destId="{60F10027-1EBB-4D12-A4E3-51BD41500EE7}" srcOrd="3" destOrd="0" presId="urn:microsoft.com/office/officeart/2008/layout/VerticalAccentList"/>
    <dgm:cxn modelId="{BAE93048-DBAC-4D1B-A204-CE03423FACAB}" type="presParOf" srcId="{60F10027-1EBB-4D12-A4E3-51BD41500EE7}" destId="{1C115F65-D748-4785-84A9-761FFD58F44F}" srcOrd="0" destOrd="0" presId="urn:microsoft.com/office/officeart/2008/layout/VerticalAccentList"/>
    <dgm:cxn modelId="{40796909-51D2-440B-BAA0-53F3101BA114}" type="presParOf" srcId="{2262751F-D684-40FF-BFB6-B018A261D42E}" destId="{644AB48A-6986-47CD-8234-80542FC08A75}" srcOrd="4" destOrd="0" presId="urn:microsoft.com/office/officeart/2008/layout/VerticalAccentList"/>
    <dgm:cxn modelId="{57ABEA2F-D725-4439-B5DB-9A0B35BC7CE5}" type="presParOf" srcId="{644AB48A-6986-47CD-8234-80542FC08A75}" destId="{29EB800F-AA50-4DFF-81A2-8161C1A15F10}" srcOrd="0" destOrd="0" presId="urn:microsoft.com/office/officeart/2008/layout/VerticalAccentList"/>
    <dgm:cxn modelId="{C47C94A1-237B-4AB7-BC6C-E0CFF6EAC279}" type="presParOf" srcId="{644AB48A-6986-47CD-8234-80542FC08A75}" destId="{57D5B95C-6B88-41B5-BEC7-0607C54A57BF}" srcOrd="1" destOrd="0" presId="urn:microsoft.com/office/officeart/2008/layout/VerticalAccentList"/>
    <dgm:cxn modelId="{E1F5977D-B5A7-4D37-8B22-1DA5E6BA98C1}" type="presParOf" srcId="{644AB48A-6986-47CD-8234-80542FC08A75}" destId="{BE9A9DC5-AAF6-4B60-A78F-D6EC58AF11C8}" srcOrd="2" destOrd="0" presId="urn:microsoft.com/office/officeart/2008/layout/VerticalAccentList"/>
    <dgm:cxn modelId="{64FAB427-1A2F-4763-86ED-95BA5ACFDE55}" type="presParOf" srcId="{644AB48A-6986-47CD-8234-80542FC08A75}" destId="{9B7DAEA6-CF95-4DAD-8D20-8966D83EE20A}" srcOrd="3" destOrd="0" presId="urn:microsoft.com/office/officeart/2008/layout/VerticalAccentList"/>
    <dgm:cxn modelId="{04A4A191-1888-4331-B6C1-506E0B95F7A4}" type="presParOf" srcId="{644AB48A-6986-47CD-8234-80542FC08A75}" destId="{0E73BC21-CDDB-4AB9-8A75-63017C093D78}" srcOrd="4" destOrd="0" presId="urn:microsoft.com/office/officeart/2008/layout/VerticalAccentList"/>
    <dgm:cxn modelId="{6A59B257-685C-452D-8682-1DA05DA2F948}" type="presParOf" srcId="{644AB48A-6986-47CD-8234-80542FC08A75}" destId="{379352AF-0653-41CC-90C8-233D2531BCCC}" srcOrd="5" destOrd="0" presId="urn:microsoft.com/office/officeart/2008/layout/VerticalAccentList"/>
    <dgm:cxn modelId="{22C6A27B-73C9-4FD9-84B3-1918ABCC5C59}" type="presParOf" srcId="{644AB48A-6986-47CD-8234-80542FC08A75}" destId="{78D60D0C-4D16-4141-8CCC-5466A23CB883}" srcOrd="6" destOrd="0" presId="urn:microsoft.com/office/officeart/2008/layout/VerticalAccentList"/>
    <dgm:cxn modelId="{CD85524D-D0ED-4D04-963B-5884D1BF7D8F}" type="presParOf" srcId="{644AB48A-6986-47CD-8234-80542FC08A75}" destId="{F4C56744-34CD-4B1D-9062-63DBB9586F76}" srcOrd="7" destOrd="0" presId="urn:microsoft.com/office/officeart/2008/layout/VerticalAccentList"/>
    <dgm:cxn modelId="{388E0C31-3158-44F1-8802-88957DA3791F}" type="presParOf" srcId="{2262751F-D684-40FF-BFB6-B018A261D42E}" destId="{F16B44F4-3F12-4F8C-97E3-8F083F93B84D}" srcOrd="5" destOrd="0" presId="urn:microsoft.com/office/officeart/2008/layout/VerticalAccentList"/>
    <dgm:cxn modelId="{5E2A409A-11BF-488F-9929-B8E18C99DE88}" type="presParOf" srcId="{2262751F-D684-40FF-BFB6-B018A261D42E}" destId="{09F355ED-B82C-4BCA-81F3-26816090EFC0}" srcOrd="6" destOrd="0" presId="urn:microsoft.com/office/officeart/2008/layout/VerticalAccentList"/>
    <dgm:cxn modelId="{628AFE30-BD6A-4EA6-B04A-6414AA6B57C5}" type="presParOf" srcId="{09F355ED-B82C-4BCA-81F3-26816090EFC0}" destId="{2DF9C10C-9A2F-4671-9532-6B00FEDD6D38}" srcOrd="0" destOrd="0" presId="urn:microsoft.com/office/officeart/2008/layout/VerticalAccentList"/>
    <dgm:cxn modelId="{6E0AA048-FBC1-4B4E-887C-B68F2CDC315F}" type="presParOf" srcId="{2262751F-D684-40FF-BFB6-B018A261D42E}" destId="{8917E92A-37A5-4786-A64C-2F692705D5B5}" srcOrd="7" destOrd="0" presId="urn:microsoft.com/office/officeart/2008/layout/VerticalAccentList"/>
    <dgm:cxn modelId="{B31E9C7E-C780-4551-9B32-1B7CC3BCE840}" type="presParOf" srcId="{8917E92A-37A5-4786-A64C-2F692705D5B5}" destId="{BFC70A01-3F6B-4D6C-9B25-C98E44CFA675}" srcOrd="0" destOrd="0" presId="urn:microsoft.com/office/officeart/2008/layout/VerticalAccentList"/>
    <dgm:cxn modelId="{80B2FCB8-E1E8-4CB1-ABD1-9310410884E1}" type="presParOf" srcId="{8917E92A-37A5-4786-A64C-2F692705D5B5}" destId="{4F63D9C2-EA67-41E9-96A8-27F78EEE215E}" srcOrd="1" destOrd="0" presId="urn:microsoft.com/office/officeart/2008/layout/VerticalAccentList"/>
    <dgm:cxn modelId="{6C0F71EB-7ED5-4A04-8FC3-EE7B9920B0D0}" type="presParOf" srcId="{8917E92A-37A5-4786-A64C-2F692705D5B5}" destId="{3682BE9B-00C5-4AAF-8B58-5E06743CC3EA}" srcOrd="2" destOrd="0" presId="urn:microsoft.com/office/officeart/2008/layout/VerticalAccentList"/>
    <dgm:cxn modelId="{602F6264-71AB-4588-A6D6-205B50E9ED78}" type="presParOf" srcId="{8917E92A-37A5-4786-A64C-2F692705D5B5}" destId="{BB76F232-4D5E-4A3B-BCA1-F0D4CE97CA7A}" srcOrd="3" destOrd="0" presId="urn:microsoft.com/office/officeart/2008/layout/VerticalAccentList"/>
    <dgm:cxn modelId="{A7C912AA-A0FB-4285-9037-59C109604407}" type="presParOf" srcId="{8917E92A-37A5-4786-A64C-2F692705D5B5}" destId="{1B9B671D-122C-4270-8C84-4D4334D8BB71}" srcOrd="4" destOrd="0" presId="urn:microsoft.com/office/officeart/2008/layout/VerticalAccentList"/>
    <dgm:cxn modelId="{303693A2-5870-44FF-8586-027E395A30A6}" type="presParOf" srcId="{8917E92A-37A5-4786-A64C-2F692705D5B5}" destId="{081CBF96-A4F8-4F75-B508-784DD3151214}" srcOrd="5" destOrd="0" presId="urn:microsoft.com/office/officeart/2008/layout/VerticalAccentList"/>
    <dgm:cxn modelId="{CE58ECDD-388F-4D65-86CA-B0611416E01A}" type="presParOf" srcId="{8917E92A-37A5-4786-A64C-2F692705D5B5}" destId="{B8334370-D6CE-45F4-A609-8D406558F15B}" srcOrd="6" destOrd="0" presId="urn:microsoft.com/office/officeart/2008/layout/VerticalAccentList"/>
    <dgm:cxn modelId="{225438FE-BA07-4F28-9B97-FE6BDDD9D6ED}" type="presParOf" srcId="{8917E92A-37A5-4786-A64C-2F692705D5B5}" destId="{8503A7A0-A2FC-4975-88E8-57B3852E9FFC}" srcOrd="7" destOrd="0" presId="urn:microsoft.com/office/officeart/2008/layout/VerticalAccent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9D76FB-C889-4309-A31F-213F7B37649D}" type="doc">
      <dgm:prSet loTypeId="urn:microsoft.com/office/officeart/2005/8/layout/target3" loCatId="list" qsTypeId="urn:microsoft.com/office/officeart/2005/8/quickstyle/simple3" qsCatId="simple" csTypeId="urn:microsoft.com/office/officeart/2005/8/colors/accent1_2" csCatId="accent1" phldr="1"/>
      <dgm:spPr/>
      <dgm:t>
        <a:bodyPr/>
        <a:lstStyle/>
        <a:p>
          <a:endParaRPr lang="en-US"/>
        </a:p>
      </dgm:t>
    </dgm:pt>
    <dgm:pt modelId="{6A774B80-5E2C-45E9-8B72-E0397FD16F62}">
      <dgm:prSet phldrT="[Texto]"/>
      <dgm:spPr/>
      <dgm:t>
        <a:bodyPr/>
        <a:lstStyle/>
        <a:p>
          <a:r>
            <a:rPr lang="es-AR" dirty="0" smtClean="0"/>
            <a:t>Informe de Auditoría Independiente sobre los Estados Financieros</a:t>
          </a:r>
          <a:endParaRPr lang="en-US" dirty="0"/>
        </a:p>
      </dgm:t>
    </dgm:pt>
    <dgm:pt modelId="{119102F5-9516-4B47-BD7A-8850A7C48227}" type="parTrans" cxnId="{EE25A0E2-6EA4-42FE-BC77-B8E7B2515856}">
      <dgm:prSet/>
      <dgm:spPr/>
      <dgm:t>
        <a:bodyPr/>
        <a:lstStyle/>
        <a:p>
          <a:endParaRPr lang="en-US"/>
        </a:p>
      </dgm:t>
    </dgm:pt>
    <dgm:pt modelId="{0DCAA910-9FF9-41DA-BEA6-8123DD242372}" type="sibTrans" cxnId="{EE25A0E2-6EA4-42FE-BC77-B8E7B2515856}">
      <dgm:prSet/>
      <dgm:spPr/>
      <dgm:t>
        <a:bodyPr/>
        <a:lstStyle/>
        <a:p>
          <a:endParaRPr lang="en-US"/>
        </a:p>
      </dgm:t>
    </dgm:pt>
    <dgm:pt modelId="{1FA34661-5F8A-407F-83AA-695BC4FD88C3}">
      <dgm:prSet phldrT="[Texto]" custT="1"/>
      <dgm:spPr/>
      <dgm:t>
        <a:bodyPr/>
        <a:lstStyle/>
        <a:p>
          <a:r>
            <a:rPr lang="es-AR" sz="1200" b="1" dirty="0" smtClean="0"/>
            <a:t>Estado de Fuentes y Usos de Fondos en $ y </a:t>
          </a:r>
          <a:r>
            <a:rPr lang="es-AR" sz="1200" b="1" dirty="0" err="1" smtClean="0"/>
            <a:t>u$s</a:t>
          </a:r>
          <a:endParaRPr lang="en-US" sz="1200" b="1" dirty="0"/>
        </a:p>
      </dgm:t>
    </dgm:pt>
    <dgm:pt modelId="{50ABABE4-70A1-4265-92D2-498E1E2FA868}" type="parTrans" cxnId="{0194C137-3644-4FDB-864A-CDCFF2BDB4A8}">
      <dgm:prSet/>
      <dgm:spPr/>
      <dgm:t>
        <a:bodyPr/>
        <a:lstStyle/>
        <a:p>
          <a:endParaRPr lang="en-US"/>
        </a:p>
      </dgm:t>
    </dgm:pt>
    <dgm:pt modelId="{FB981A8B-C7A3-47FE-A425-73DCB59A0524}" type="sibTrans" cxnId="{0194C137-3644-4FDB-864A-CDCFF2BDB4A8}">
      <dgm:prSet/>
      <dgm:spPr/>
      <dgm:t>
        <a:bodyPr/>
        <a:lstStyle/>
        <a:p>
          <a:endParaRPr lang="en-US"/>
        </a:p>
      </dgm:t>
    </dgm:pt>
    <dgm:pt modelId="{1A7E6009-8E47-4E17-8E3F-CDDF91334A02}">
      <dgm:prSet phldrT="[Texto]" custT="1"/>
      <dgm:spPr/>
      <dgm:t>
        <a:bodyPr/>
        <a:lstStyle/>
        <a:p>
          <a:r>
            <a:rPr lang="es-AR" sz="1200" b="1" dirty="0" smtClean="0"/>
            <a:t>Estado de Inversiones Acumuladas por categoría de inversión y fuente de financiamiento, por componente </a:t>
          </a:r>
          <a:r>
            <a:rPr lang="es-AR" sz="1200" b="1" dirty="0" err="1" smtClean="0"/>
            <a:t>u$s</a:t>
          </a:r>
          <a:endParaRPr lang="en-US" sz="1200" b="1" dirty="0"/>
        </a:p>
      </dgm:t>
    </dgm:pt>
    <dgm:pt modelId="{3D01B661-ECAD-4867-807C-BC587CEEDDD8}" type="parTrans" cxnId="{EFACDA55-8BF2-40E1-985F-F66114D05202}">
      <dgm:prSet/>
      <dgm:spPr/>
      <dgm:t>
        <a:bodyPr/>
        <a:lstStyle/>
        <a:p>
          <a:endParaRPr lang="en-US"/>
        </a:p>
      </dgm:t>
    </dgm:pt>
    <dgm:pt modelId="{750A8230-AD8D-4E52-97C5-BD875786D03F}" type="sibTrans" cxnId="{EFACDA55-8BF2-40E1-985F-F66114D05202}">
      <dgm:prSet/>
      <dgm:spPr/>
      <dgm:t>
        <a:bodyPr/>
        <a:lstStyle/>
        <a:p>
          <a:endParaRPr lang="en-US"/>
        </a:p>
      </dgm:t>
    </dgm:pt>
    <dgm:pt modelId="{4E41D7AF-37C1-4EA9-AB5F-97B0652E916D}">
      <dgm:prSet phldrT="[Texto]"/>
      <dgm:spPr/>
      <dgm:t>
        <a:bodyPr/>
        <a:lstStyle/>
        <a:p>
          <a:r>
            <a:rPr lang="es-AR" dirty="0" smtClean="0"/>
            <a:t>Informe de Auditoría sobre los Certificados de Gastos (</a:t>
          </a:r>
          <a:r>
            <a:rPr lang="es-AR" dirty="0" err="1" smtClean="0"/>
            <a:t>SOE’s</a:t>
          </a:r>
          <a:r>
            <a:rPr lang="es-AR" dirty="0" smtClean="0"/>
            <a:t>).</a:t>
          </a:r>
          <a:endParaRPr lang="en-US" dirty="0"/>
        </a:p>
      </dgm:t>
    </dgm:pt>
    <dgm:pt modelId="{3A4DD11C-64B9-4DBE-A28A-0343FD8B0BF4}" type="parTrans" cxnId="{F726089E-00BC-467B-AC50-EC8D09201263}">
      <dgm:prSet/>
      <dgm:spPr/>
      <dgm:t>
        <a:bodyPr/>
        <a:lstStyle/>
        <a:p>
          <a:endParaRPr lang="en-US"/>
        </a:p>
      </dgm:t>
    </dgm:pt>
    <dgm:pt modelId="{6760597D-EC2A-4227-918F-D648D784157D}" type="sibTrans" cxnId="{F726089E-00BC-467B-AC50-EC8D09201263}">
      <dgm:prSet/>
      <dgm:spPr/>
      <dgm:t>
        <a:bodyPr/>
        <a:lstStyle/>
        <a:p>
          <a:endParaRPr lang="en-US"/>
        </a:p>
      </dgm:t>
    </dgm:pt>
    <dgm:pt modelId="{94FEDC00-6CE5-45AE-9842-B82962B3CC3A}">
      <dgm:prSet phldrT="[Texto]"/>
      <dgm:spPr/>
      <dgm:t>
        <a:bodyPr/>
        <a:lstStyle/>
        <a:p>
          <a:r>
            <a:rPr lang="es-AR" b="1" dirty="0" smtClean="0"/>
            <a:t>Estado de Solicitudes de Desembolsos para el ejercicio </a:t>
          </a:r>
          <a:r>
            <a:rPr lang="es-AR" b="1" dirty="0" err="1" smtClean="0"/>
            <a:t>u$s</a:t>
          </a:r>
          <a:endParaRPr lang="en-US" b="1" dirty="0"/>
        </a:p>
      </dgm:t>
    </dgm:pt>
    <dgm:pt modelId="{ECB732E6-7B20-4F71-AEEF-1C10EB304896}" type="parTrans" cxnId="{1F053464-7DB0-4782-85EA-ECE31167099E}">
      <dgm:prSet/>
      <dgm:spPr/>
      <dgm:t>
        <a:bodyPr/>
        <a:lstStyle/>
        <a:p>
          <a:endParaRPr lang="en-US"/>
        </a:p>
      </dgm:t>
    </dgm:pt>
    <dgm:pt modelId="{6688CFC6-3C38-4BEF-B66F-B06CC494D7F4}" type="sibTrans" cxnId="{1F053464-7DB0-4782-85EA-ECE31167099E}">
      <dgm:prSet/>
      <dgm:spPr/>
      <dgm:t>
        <a:bodyPr/>
        <a:lstStyle/>
        <a:p>
          <a:endParaRPr lang="en-US"/>
        </a:p>
      </dgm:t>
    </dgm:pt>
    <dgm:pt modelId="{DF2C3FEC-B95D-48D9-BE45-A89D22CEDE03}">
      <dgm:prSet phldrT="[Texto]"/>
      <dgm:spPr/>
      <dgm:t>
        <a:bodyPr/>
        <a:lstStyle/>
        <a:p>
          <a:r>
            <a:rPr lang="es-AR" b="1" dirty="0" smtClean="0"/>
            <a:t>Estado de Solicitudes de Desembolsos del año 2015 expresado $ y </a:t>
          </a:r>
          <a:r>
            <a:rPr lang="es-AR" b="1" dirty="0" err="1" smtClean="0"/>
            <a:t>u$s</a:t>
          </a:r>
          <a:endParaRPr lang="en-US" b="1" dirty="0"/>
        </a:p>
      </dgm:t>
    </dgm:pt>
    <dgm:pt modelId="{C4BF9283-5958-4F1E-9FB0-E7CAECFE0A24}" type="parTrans" cxnId="{805C81CE-CB5A-4DAF-AC78-ED72C740E81C}">
      <dgm:prSet/>
      <dgm:spPr/>
      <dgm:t>
        <a:bodyPr/>
        <a:lstStyle/>
        <a:p>
          <a:endParaRPr lang="en-US"/>
        </a:p>
      </dgm:t>
    </dgm:pt>
    <dgm:pt modelId="{BDC53CD9-8922-4D1F-875C-6DDECD602C98}" type="sibTrans" cxnId="{805C81CE-CB5A-4DAF-AC78-ED72C740E81C}">
      <dgm:prSet/>
      <dgm:spPr/>
      <dgm:t>
        <a:bodyPr/>
        <a:lstStyle/>
        <a:p>
          <a:endParaRPr lang="en-US"/>
        </a:p>
      </dgm:t>
    </dgm:pt>
    <dgm:pt modelId="{C393594C-61D2-4FDC-B845-9C5946210BEA}">
      <dgm:prSet phldrT="[Texto]"/>
      <dgm:spPr/>
      <dgm:t>
        <a:bodyPr/>
        <a:lstStyle/>
        <a:p>
          <a:r>
            <a:rPr lang="es-AR" dirty="0" smtClean="0"/>
            <a:t>Informe de Auditoría sobre el Estado de la Cuenta Especial</a:t>
          </a:r>
          <a:endParaRPr lang="en-US" dirty="0"/>
        </a:p>
      </dgm:t>
    </dgm:pt>
    <dgm:pt modelId="{101C965C-BE5C-4956-900B-9E8759DD7011}" type="parTrans" cxnId="{246BE7E9-0DC9-467A-810C-3FD4AB84C327}">
      <dgm:prSet/>
      <dgm:spPr/>
      <dgm:t>
        <a:bodyPr/>
        <a:lstStyle/>
        <a:p>
          <a:endParaRPr lang="en-US"/>
        </a:p>
      </dgm:t>
    </dgm:pt>
    <dgm:pt modelId="{743D65C5-E1CA-4943-968F-059567E1C35E}" type="sibTrans" cxnId="{246BE7E9-0DC9-467A-810C-3FD4AB84C327}">
      <dgm:prSet/>
      <dgm:spPr/>
      <dgm:t>
        <a:bodyPr/>
        <a:lstStyle/>
        <a:p>
          <a:endParaRPr lang="en-US"/>
        </a:p>
      </dgm:t>
    </dgm:pt>
    <dgm:pt modelId="{614AE2E1-AEBE-4EB6-8161-8A5DA2874BE0}">
      <dgm:prSet phldrT="[Texto]"/>
      <dgm:spPr/>
      <dgm:t>
        <a:bodyPr/>
        <a:lstStyle/>
        <a:p>
          <a:r>
            <a:rPr lang="es-AR" b="1" dirty="0" smtClean="0"/>
            <a:t>Estado de la Cuenta Especial del Banco para el ejercicio u, expresado </a:t>
          </a:r>
          <a:r>
            <a:rPr lang="es-AR" b="1" dirty="0" err="1" smtClean="0"/>
            <a:t>u$s</a:t>
          </a:r>
          <a:r>
            <a:rPr lang="es-AR" b="1" dirty="0" smtClean="0"/>
            <a:t> y anexos 1 y 2.</a:t>
          </a:r>
          <a:endParaRPr lang="en-US" b="1" dirty="0"/>
        </a:p>
      </dgm:t>
    </dgm:pt>
    <dgm:pt modelId="{2F0260DC-2CF2-40B5-8851-308C2DF04F44}" type="parTrans" cxnId="{BE936350-DC6C-496D-A148-A51FD50EF7B0}">
      <dgm:prSet/>
      <dgm:spPr/>
      <dgm:t>
        <a:bodyPr/>
        <a:lstStyle/>
        <a:p>
          <a:endParaRPr lang="en-US"/>
        </a:p>
      </dgm:t>
    </dgm:pt>
    <dgm:pt modelId="{5205527C-A846-4DD9-AEEE-09726F7C7F1B}" type="sibTrans" cxnId="{BE936350-DC6C-496D-A148-A51FD50EF7B0}">
      <dgm:prSet/>
      <dgm:spPr/>
      <dgm:t>
        <a:bodyPr/>
        <a:lstStyle/>
        <a:p>
          <a:endParaRPr lang="en-US"/>
        </a:p>
      </dgm:t>
    </dgm:pt>
    <dgm:pt modelId="{4E0023EF-D734-44ED-B8E3-D41D5EBF3034}">
      <dgm:prSet phldrT="[Texto]"/>
      <dgm:spPr/>
      <dgm:t>
        <a:bodyPr/>
        <a:lstStyle/>
        <a:p>
          <a:r>
            <a:rPr lang="es-AR" b="1" dirty="0" smtClean="0"/>
            <a:t>Estado de Solicitudes de Desembolso Acumuladas (por año). </a:t>
          </a:r>
          <a:r>
            <a:rPr lang="es-AR" b="1" dirty="0" err="1" smtClean="0"/>
            <a:t>u$s</a:t>
          </a:r>
          <a:endParaRPr lang="en-US" b="1" dirty="0"/>
        </a:p>
      </dgm:t>
    </dgm:pt>
    <dgm:pt modelId="{070EACD9-83A5-4650-B082-D5C7568B0766}" type="parTrans" cxnId="{C371E7C0-8D83-4602-BA73-6CB0E9AFA11B}">
      <dgm:prSet/>
      <dgm:spPr/>
      <dgm:t>
        <a:bodyPr/>
        <a:lstStyle/>
        <a:p>
          <a:endParaRPr lang="en-US"/>
        </a:p>
      </dgm:t>
    </dgm:pt>
    <dgm:pt modelId="{22557771-76D6-4CCC-BBB4-42CB2AC1B33B}" type="sibTrans" cxnId="{C371E7C0-8D83-4602-BA73-6CB0E9AFA11B}">
      <dgm:prSet/>
      <dgm:spPr/>
      <dgm:t>
        <a:bodyPr/>
        <a:lstStyle/>
        <a:p>
          <a:endParaRPr lang="en-US"/>
        </a:p>
      </dgm:t>
    </dgm:pt>
    <dgm:pt modelId="{646D9668-496D-4F6E-A863-BE5F4B55599A}">
      <dgm:prSet phldrT="[Texto]"/>
      <dgm:spPr/>
      <dgm:t>
        <a:bodyPr/>
        <a:lstStyle/>
        <a:p>
          <a:endParaRPr lang="en-US" dirty="0"/>
        </a:p>
      </dgm:t>
    </dgm:pt>
    <dgm:pt modelId="{56AA6CD4-34C1-4C52-B0F7-DB7923A7BD1F}" type="parTrans" cxnId="{E73A912E-4ADB-4AB7-B723-EEE3EE943F15}">
      <dgm:prSet/>
      <dgm:spPr/>
      <dgm:t>
        <a:bodyPr/>
        <a:lstStyle/>
        <a:p>
          <a:endParaRPr lang="en-US"/>
        </a:p>
      </dgm:t>
    </dgm:pt>
    <dgm:pt modelId="{DEABD661-5CF0-4B40-9339-ADB78A15830A}" type="sibTrans" cxnId="{E73A912E-4ADB-4AB7-B723-EEE3EE943F15}">
      <dgm:prSet/>
      <dgm:spPr/>
      <dgm:t>
        <a:bodyPr/>
        <a:lstStyle/>
        <a:p>
          <a:endParaRPr lang="en-US"/>
        </a:p>
      </dgm:t>
    </dgm:pt>
    <dgm:pt modelId="{E160526A-AC0A-4778-8A60-4304820FDDB6}">
      <dgm:prSet phldrT="[Texto]"/>
      <dgm:spPr/>
      <dgm:t>
        <a:bodyPr/>
        <a:lstStyle/>
        <a:p>
          <a:endParaRPr lang="en-US" b="1" dirty="0"/>
        </a:p>
      </dgm:t>
    </dgm:pt>
    <dgm:pt modelId="{11535C07-A8E1-4E4F-92D4-7B45C3775B35}" type="parTrans" cxnId="{88FBC895-84F4-4BE2-ADE1-0D0CE0C13751}">
      <dgm:prSet/>
      <dgm:spPr/>
      <dgm:t>
        <a:bodyPr/>
        <a:lstStyle/>
        <a:p>
          <a:endParaRPr lang="en-US"/>
        </a:p>
      </dgm:t>
    </dgm:pt>
    <dgm:pt modelId="{B50591DA-0318-4BC0-8DFE-ED7C4F75B2BC}" type="sibTrans" cxnId="{88FBC895-84F4-4BE2-ADE1-0D0CE0C13751}">
      <dgm:prSet/>
      <dgm:spPr/>
      <dgm:t>
        <a:bodyPr/>
        <a:lstStyle/>
        <a:p>
          <a:endParaRPr lang="en-US"/>
        </a:p>
      </dgm:t>
    </dgm:pt>
    <dgm:pt modelId="{E27D2E81-0605-4666-B251-7AC820E9F829}" type="pres">
      <dgm:prSet presAssocID="{089D76FB-C889-4309-A31F-213F7B37649D}" presName="Name0" presStyleCnt="0">
        <dgm:presLayoutVars>
          <dgm:chMax val="7"/>
          <dgm:dir/>
          <dgm:animLvl val="lvl"/>
          <dgm:resizeHandles val="exact"/>
        </dgm:presLayoutVars>
      </dgm:prSet>
      <dgm:spPr/>
      <dgm:t>
        <a:bodyPr/>
        <a:lstStyle/>
        <a:p>
          <a:endParaRPr lang="es-AR"/>
        </a:p>
      </dgm:t>
    </dgm:pt>
    <dgm:pt modelId="{7169C2F5-F90B-42BE-AB70-F5F5E45E3C36}" type="pres">
      <dgm:prSet presAssocID="{6A774B80-5E2C-45E9-8B72-E0397FD16F62}" presName="circle1" presStyleLbl="node1" presStyleIdx="0" presStyleCnt="3"/>
      <dgm:spPr/>
    </dgm:pt>
    <dgm:pt modelId="{25639506-8E92-45FC-AA37-A54A8B4028A3}" type="pres">
      <dgm:prSet presAssocID="{6A774B80-5E2C-45E9-8B72-E0397FD16F62}" presName="space" presStyleCnt="0"/>
      <dgm:spPr/>
    </dgm:pt>
    <dgm:pt modelId="{777E722B-9FA6-4F41-804E-45E158AACEA8}" type="pres">
      <dgm:prSet presAssocID="{6A774B80-5E2C-45E9-8B72-E0397FD16F62}" presName="rect1" presStyleLbl="alignAcc1" presStyleIdx="0" presStyleCnt="3" custScaleX="101681" custScaleY="104837" custLinFactNeighborX="360" custLinFactNeighborY="383"/>
      <dgm:spPr/>
      <dgm:t>
        <a:bodyPr/>
        <a:lstStyle/>
        <a:p>
          <a:endParaRPr lang="en-US"/>
        </a:p>
      </dgm:t>
    </dgm:pt>
    <dgm:pt modelId="{34DC678A-8079-4969-A11B-D6B6F2406AFD}" type="pres">
      <dgm:prSet presAssocID="{4E41D7AF-37C1-4EA9-AB5F-97B0652E916D}" presName="vertSpace2" presStyleLbl="node1" presStyleIdx="0" presStyleCnt="3"/>
      <dgm:spPr/>
    </dgm:pt>
    <dgm:pt modelId="{B4266156-8145-4DF8-82B1-BEE64F26E7A0}" type="pres">
      <dgm:prSet presAssocID="{4E41D7AF-37C1-4EA9-AB5F-97B0652E916D}" presName="circle2" presStyleLbl="node1" presStyleIdx="1" presStyleCnt="3"/>
      <dgm:spPr/>
    </dgm:pt>
    <dgm:pt modelId="{88B71F72-F829-426F-B256-6747978F4F14}" type="pres">
      <dgm:prSet presAssocID="{4E41D7AF-37C1-4EA9-AB5F-97B0652E916D}" presName="rect2" presStyleLbl="alignAcc1" presStyleIdx="1" presStyleCnt="3" custLinFactNeighborX="-342" custLinFactNeighborY="5372"/>
      <dgm:spPr/>
      <dgm:t>
        <a:bodyPr/>
        <a:lstStyle/>
        <a:p>
          <a:endParaRPr lang="en-US"/>
        </a:p>
      </dgm:t>
    </dgm:pt>
    <dgm:pt modelId="{DA67DD4A-05AF-4539-9B9E-6E849A81C307}" type="pres">
      <dgm:prSet presAssocID="{C393594C-61D2-4FDC-B845-9C5946210BEA}" presName="vertSpace3" presStyleLbl="node1" presStyleIdx="1" presStyleCnt="3"/>
      <dgm:spPr/>
    </dgm:pt>
    <dgm:pt modelId="{4B06B6E7-CE17-438F-BBE7-2EC87DD69141}" type="pres">
      <dgm:prSet presAssocID="{C393594C-61D2-4FDC-B845-9C5946210BEA}" presName="circle3" presStyleLbl="node1" presStyleIdx="2" presStyleCnt="3"/>
      <dgm:spPr/>
    </dgm:pt>
    <dgm:pt modelId="{B36DBBBE-B28E-434A-AEB9-F6E6F5FEB105}" type="pres">
      <dgm:prSet presAssocID="{C393594C-61D2-4FDC-B845-9C5946210BEA}" presName="rect3" presStyleLbl="alignAcc1" presStyleIdx="2" presStyleCnt="3" custLinFactNeighborX="694" custLinFactNeighborY="27536"/>
      <dgm:spPr/>
      <dgm:t>
        <a:bodyPr/>
        <a:lstStyle/>
        <a:p>
          <a:endParaRPr lang="en-US"/>
        </a:p>
      </dgm:t>
    </dgm:pt>
    <dgm:pt modelId="{0BE371E1-BAF5-446F-ACE3-0E9D1B7561A5}" type="pres">
      <dgm:prSet presAssocID="{6A774B80-5E2C-45E9-8B72-E0397FD16F62}" presName="rect1ParTx" presStyleLbl="alignAcc1" presStyleIdx="2" presStyleCnt="3">
        <dgm:presLayoutVars>
          <dgm:chMax val="1"/>
          <dgm:bulletEnabled val="1"/>
        </dgm:presLayoutVars>
      </dgm:prSet>
      <dgm:spPr/>
      <dgm:t>
        <a:bodyPr/>
        <a:lstStyle/>
        <a:p>
          <a:endParaRPr lang="en-US"/>
        </a:p>
      </dgm:t>
    </dgm:pt>
    <dgm:pt modelId="{B8FB9490-C07B-439B-98F6-F885083E6E98}" type="pres">
      <dgm:prSet presAssocID="{6A774B80-5E2C-45E9-8B72-E0397FD16F62}" presName="rect1ChTx" presStyleLbl="alignAcc1" presStyleIdx="2" presStyleCnt="3">
        <dgm:presLayoutVars>
          <dgm:bulletEnabled val="1"/>
        </dgm:presLayoutVars>
      </dgm:prSet>
      <dgm:spPr/>
      <dgm:t>
        <a:bodyPr/>
        <a:lstStyle/>
        <a:p>
          <a:endParaRPr lang="en-US"/>
        </a:p>
      </dgm:t>
    </dgm:pt>
    <dgm:pt modelId="{1575B1BA-4D46-4CF1-B65A-2A226E9CFC0D}" type="pres">
      <dgm:prSet presAssocID="{4E41D7AF-37C1-4EA9-AB5F-97B0652E916D}" presName="rect2ParTx" presStyleLbl="alignAcc1" presStyleIdx="2" presStyleCnt="3">
        <dgm:presLayoutVars>
          <dgm:chMax val="1"/>
          <dgm:bulletEnabled val="1"/>
        </dgm:presLayoutVars>
      </dgm:prSet>
      <dgm:spPr/>
      <dgm:t>
        <a:bodyPr/>
        <a:lstStyle/>
        <a:p>
          <a:endParaRPr lang="en-US"/>
        </a:p>
      </dgm:t>
    </dgm:pt>
    <dgm:pt modelId="{D0102681-BDAC-419A-B6BB-B8C77996D853}" type="pres">
      <dgm:prSet presAssocID="{4E41D7AF-37C1-4EA9-AB5F-97B0652E916D}" presName="rect2ChTx" presStyleLbl="alignAcc1" presStyleIdx="2" presStyleCnt="3" custScaleX="100000" custScaleY="100000">
        <dgm:presLayoutVars>
          <dgm:bulletEnabled val="1"/>
        </dgm:presLayoutVars>
      </dgm:prSet>
      <dgm:spPr/>
      <dgm:t>
        <a:bodyPr/>
        <a:lstStyle/>
        <a:p>
          <a:endParaRPr lang="en-US"/>
        </a:p>
      </dgm:t>
    </dgm:pt>
    <dgm:pt modelId="{23205BA0-0B9D-41A2-8F57-3036B4B2E514}" type="pres">
      <dgm:prSet presAssocID="{C393594C-61D2-4FDC-B845-9C5946210BEA}" presName="rect3ParTx" presStyleLbl="alignAcc1" presStyleIdx="2" presStyleCnt="3">
        <dgm:presLayoutVars>
          <dgm:chMax val="1"/>
          <dgm:bulletEnabled val="1"/>
        </dgm:presLayoutVars>
      </dgm:prSet>
      <dgm:spPr/>
      <dgm:t>
        <a:bodyPr/>
        <a:lstStyle/>
        <a:p>
          <a:endParaRPr lang="en-US"/>
        </a:p>
      </dgm:t>
    </dgm:pt>
    <dgm:pt modelId="{D59F30B4-223D-4616-97F2-7F487B050C74}" type="pres">
      <dgm:prSet presAssocID="{C393594C-61D2-4FDC-B845-9C5946210BEA}" presName="rect3ChTx" presStyleLbl="alignAcc1" presStyleIdx="2" presStyleCnt="3">
        <dgm:presLayoutVars>
          <dgm:bulletEnabled val="1"/>
        </dgm:presLayoutVars>
      </dgm:prSet>
      <dgm:spPr/>
      <dgm:t>
        <a:bodyPr/>
        <a:lstStyle/>
        <a:p>
          <a:endParaRPr lang="en-US"/>
        </a:p>
      </dgm:t>
    </dgm:pt>
  </dgm:ptLst>
  <dgm:cxnLst>
    <dgm:cxn modelId="{EFACDA55-8BF2-40E1-985F-F66114D05202}" srcId="{6A774B80-5E2C-45E9-8B72-E0397FD16F62}" destId="{1A7E6009-8E47-4E17-8E3F-CDDF91334A02}" srcOrd="1" destOrd="0" parTransId="{3D01B661-ECAD-4867-807C-BC587CEEDDD8}" sibTransId="{750A8230-AD8D-4E52-97C5-BD875786D03F}"/>
    <dgm:cxn modelId="{2EAF77AD-8B51-4EFA-B111-8A3C8AFBFB0B}" type="presOf" srcId="{94FEDC00-6CE5-45AE-9842-B82962B3CC3A}" destId="{D0102681-BDAC-419A-B6BB-B8C77996D853}" srcOrd="0" destOrd="1" presId="urn:microsoft.com/office/officeart/2005/8/layout/target3"/>
    <dgm:cxn modelId="{5C0E9F31-301F-4AAA-8713-FC3AE9EA88A8}" type="presOf" srcId="{DF2C3FEC-B95D-48D9-BE45-A89D22CEDE03}" destId="{D0102681-BDAC-419A-B6BB-B8C77996D853}" srcOrd="0" destOrd="3" presId="urn:microsoft.com/office/officeart/2005/8/layout/target3"/>
    <dgm:cxn modelId="{246BE7E9-0DC9-467A-810C-3FD4AB84C327}" srcId="{089D76FB-C889-4309-A31F-213F7B37649D}" destId="{C393594C-61D2-4FDC-B845-9C5946210BEA}" srcOrd="2" destOrd="0" parTransId="{101C965C-BE5C-4956-900B-9E8759DD7011}" sibTransId="{743D65C5-E1CA-4943-968F-059567E1C35E}"/>
    <dgm:cxn modelId="{0C328529-5138-4F3E-9F6E-D930FD7950A0}" type="presOf" srcId="{6A774B80-5E2C-45E9-8B72-E0397FD16F62}" destId="{0BE371E1-BAF5-446F-ACE3-0E9D1B7561A5}" srcOrd="1" destOrd="0" presId="urn:microsoft.com/office/officeart/2005/8/layout/target3"/>
    <dgm:cxn modelId="{E73A912E-4ADB-4AB7-B723-EEE3EE943F15}" srcId="{4E41D7AF-37C1-4EA9-AB5F-97B0652E916D}" destId="{646D9668-496D-4F6E-A863-BE5F4B55599A}" srcOrd="0" destOrd="0" parTransId="{56AA6CD4-34C1-4C52-B0F7-DB7923A7BD1F}" sibTransId="{DEABD661-5CF0-4B40-9339-ADB78A15830A}"/>
    <dgm:cxn modelId="{642BDCE5-2831-4EBA-B651-DD9B3B25B1E3}" type="presOf" srcId="{C393594C-61D2-4FDC-B845-9C5946210BEA}" destId="{23205BA0-0B9D-41A2-8F57-3036B4B2E514}" srcOrd="1" destOrd="0" presId="urn:microsoft.com/office/officeart/2005/8/layout/target3"/>
    <dgm:cxn modelId="{F9D7A7C7-6A0E-4BD2-A734-441950D77196}" type="presOf" srcId="{1A7E6009-8E47-4E17-8E3F-CDDF91334A02}" destId="{B8FB9490-C07B-439B-98F6-F885083E6E98}" srcOrd="0" destOrd="1" presId="urn:microsoft.com/office/officeart/2005/8/layout/target3"/>
    <dgm:cxn modelId="{3616C53D-7899-43D1-9BA2-33AD22D6DD45}" type="presOf" srcId="{4E41D7AF-37C1-4EA9-AB5F-97B0652E916D}" destId="{88B71F72-F829-426F-B256-6747978F4F14}" srcOrd="0" destOrd="0" presId="urn:microsoft.com/office/officeart/2005/8/layout/target3"/>
    <dgm:cxn modelId="{57189684-B89E-4766-A92E-F715EF4734F2}" type="presOf" srcId="{646D9668-496D-4F6E-A863-BE5F4B55599A}" destId="{D0102681-BDAC-419A-B6BB-B8C77996D853}" srcOrd="0" destOrd="0" presId="urn:microsoft.com/office/officeart/2005/8/layout/target3"/>
    <dgm:cxn modelId="{C4385992-2258-43E9-AA64-45DC972DCA47}" type="presOf" srcId="{4E0023EF-D734-44ED-B8E3-D41D5EBF3034}" destId="{D0102681-BDAC-419A-B6BB-B8C77996D853}" srcOrd="0" destOrd="2" presId="urn:microsoft.com/office/officeart/2005/8/layout/target3"/>
    <dgm:cxn modelId="{1F053464-7DB0-4782-85EA-ECE31167099E}" srcId="{4E41D7AF-37C1-4EA9-AB5F-97B0652E916D}" destId="{94FEDC00-6CE5-45AE-9842-B82962B3CC3A}" srcOrd="1" destOrd="0" parTransId="{ECB732E6-7B20-4F71-AEEF-1C10EB304896}" sibTransId="{6688CFC6-3C38-4BEF-B66F-B06CC494D7F4}"/>
    <dgm:cxn modelId="{76DAA8C3-80B4-4C1F-8DF1-D8FD8B1A9208}" type="presOf" srcId="{1FA34661-5F8A-407F-83AA-695BC4FD88C3}" destId="{B8FB9490-C07B-439B-98F6-F885083E6E98}" srcOrd="0" destOrd="0" presId="urn:microsoft.com/office/officeart/2005/8/layout/target3"/>
    <dgm:cxn modelId="{33542A65-9770-43CC-AE95-86655114DE6C}" type="presOf" srcId="{089D76FB-C889-4309-A31F-213F7B37649D}" destId="{E27D2E81-0605-4666-B251-7AC820E9F829}" srcOrd="0" destOrd="0" presId="urn:microsoft.com/office/officeart/2005/8/layout/target3"/>
    <dgm:cxn modelId="{855D40AA-4367-4440-96C7-8D3F5F73F64D}" type="presOf" srcId="{E160526A-AC0A-4778-8A60-4304820FDDB6}" destId="{D59F30B4-223D-4616-97F2-7F487B050C74}" srcOrd="0" destOrd="0" presId="urn:microsoft.com/office/officeart/2005/8/layout/target3"/>
    <dgm:cxn modelId="{14CCC3BC-912F-4D5D-BBFE-42967C5FE991}" type="presOf" srcId="{614AE2E1-AEBE-4EB6-8161-8A5DA2874BE0}" destId="{D59F30B4-223D-4616-97F2-7F487B050C74}" srcOrd="0" destOrd="1" presId="urn:microsoft.com/office/officeart/2005/8/layout/target3"/>
    <dgm:cxn modelId="{EE25A0E2-6EA4-42FE-BC77-B8E7B2515856}" srcId="{089D76FB-C889-4309-A31F-213F7B37649D}" destId="{6A774B80-5E2C-45E9-8B72-E0397FD16F62}" srcOrd="0" destOrd="0" parTransId="{119102F5-9516-4B47-BD7A-8850A7C48227}" sibTransId="{0DCAA910-9FF9-41DA-BEA6-8123DD242372}"/>
    <dgm:cxn modelId="{88FBC895-84F4-4BE2-ADE1-0D0CE0C13751}" srcId="{C393594C-61D2-4FDC-B845-9C5946210BEA}" destId="{E160526A-AC0A-4778-8A60-4304820FDDB6}" srcOrd="0" destOrd="0" parTransId="{11535C07-A8E1-4E4F-92D4-7B45C3775B35}" sibTransId="{B50591DA-0318-4BC0-8DFE-ED7C4F75B2BC}"/>
    <dgm:cxn modelId="{C371E7C0-8D83-4602-BA73-6CB0E9AFA11B}" srcId="{4E41D7AF-37C1-4EA9-AB5F-97B0652E916D}" destId="{4E0023EF-D734-44ED-B8E3-D41D5EBF3034}" srcOrd="2" destOrd="0" parTransId="{070EACD9-83A5-4650-B082-D5C7568B0766}" sibTransId="{22557771-76D6-4CCC-BBB4-42CB2AC1B33B}"/>
    <dgm:cxn modelId="{0194C137-3644-4FDB-864A-CDCFF2BDB4A8}" srcId="{6A774B80-5E2C-45E9-8B72-E0397FD16F62}" destId="{1FA34661-5F8A-407F-83AA-695BC4FD88C3}" srcOrd="0" destOrd="0" parTransId="{50ABABE4-70A1-4265-92D2-498E1E2FA868}" sibTransId="{FB981A8B-C7A3-47FE-A425-73DCB59A0524}"/>
    <dgm:cxn modelId="{BE936350-DC6C-496D-A148-A51FD50EF7B0}" srcId="{C393594C-61D2-4FDC-B845-9C5946210BEA}" destId="{614AE2E1-AEBE-4EB6-8161-8A5DA2874BE0}" srcOrd="1" destOrd="0" parTransId="{2F0260DC-2CF2-40B5-8851-308C2DF04F44}" sibTransId="{5205527C-A846-4DD9-AEEE-09726F7C7F1B}"/>
    <dgm:cxn modelId="{FE855FD1-F846-4CED-8138-CA2182B87ADF}" type="presOf" srcId="{6A774B80-5E2C-45E9-8B72-E0397FD16F62}" destId="{777E722B-9FA6-4F41-804E-45E158AACEA8}" srcOrd="0" destOrd="0" presId="urn:microsoft.com/office/officeart/2005/8/layout/target3"/>
    <dgm:cxn modelId="{5E9F0838-D80D-4190-A420-4AD23C854D8B}" type="presOf" srcId="{4E41D7AF-37C1-4EA9-AB5F-97B0652E916D}" destId="{1575B1BA-4D46-4CF1-B65A-2A226E9CFC0D}" srcOrd="1" destOrd="0" presId="urn:microsoft.com/office/officeart/2005/8/layout/target3"/>
    <dgm:cxn modelId="{805C81CE-CB5A-4DAF-AC78-ED72C740E81C}" srcId="{4E41D7AF-37C1-4EA9-AB5F-97B0652E916D}" destId="{DF2C3FEC-B95D-48D9-BE45-A89D22CEDE03}" srcOrd="3" destOrd="0" parTransId="{C4BF9283-5958-4F1E-9FB0-E7CAECFE0A24}" sibTransId="{BDC53CD9-8922-4D1F-875C-6DDECD602C98}"/>
    <dgm:cxn modelId="{F726089E-00BC-467B-AC50-EC8D09201263}" srcId="{089D76FB-C889-4309-A31F-213F7B37649D}" destId="{4E41D7AF-37C1-4EA9-AB5F-97B0652E916D}" srcOrd="1" destOrd="0" parTransId="{3A4DD11C-64B9-4DBE-A28A-0343FD8B0BF4}" sibTransId="{6760597D-EC2A-4227-918F-D648D784157D}"/>
    <dgm:cxn modelId="{0DC2C63B-0585-45F2-B8A8-8B665C5F2584}" type="presOf" srcId="{C393594C-61D2-4FDC-B845-9C5946210BEA}" destId="{B36DBBBE-B28E-434A-AEB9-F6E6F5FEB105}" srcOrd="0" destOrd="0" presId="urn:microsoft.com/office/officeart/2005/8/layout/target3"/>
    <dgm:cxn modelId="{E631942A-6A7E-459B-AC0E-3858BBAA6478}" type="presParOf" srcId="{E27D2E81-0605-4666-B251-7AC820E9F829}" destId="{7169C2F5-F90B-42BE-AB70-F5F5E45E3C36}" srcOrd="0" destOrd="0" presId="urn:microsoft.com/office/officeart/2005/8/layout/target3"/>
    <dgm:cxn modelId="{8FA79057-A948-40D1-949B-0B848AEBE201}" type="presParOf" srcId="{E27D2E81-0605-4666-B251-7AC820E9F829}" destId="{25639506-8E92-45FC-AA37-A54A8B4028A3}" srcOrd="1" destOrd="0" presId="urn:microsoft.com/office/officeart/2005/8/layout/target3"/>
    <dgm:cxn modelId="{C67D5ABD-AA01-449F-8CC0-85ED2148B896}" type="presParOf" srcId="{E27D2E81-0605-4666-B251-7AC820E9F829}" destId="{777E722B-9FA6-4F41-804E-45E158AACEA8}" srcOrd="2" destOrd="0" presId="urn:microsoft.com/office/officeart/2005/8/layout/target3"/>
    <dgm:cxn modelId="{51F91F23-0C5D-420D-A6DC-96D72AE48437}" type="presParOf" srcId="{E27D2E81-0605-4666-B251-7AC820E9F829}" destId="{34DC678A-8079-4969-A11B-D6B6F2406AFD}" srcOrd="3" destOrd="0" presId="urn:microsoft.com/office/officeart/2005/8/layout/target3"/>
    <dgm:cxn modelId="{23B46A58-5834-4284-960A-ED224DE47D4D}" type="presParOf" srcId="{E27D2E81-0605-4666-B251-7AC820E9F829}" destId="{B4266156-8145-4DF8-82B1-BEE64F26E7A0}" srcOrd="4" destOrd="0" presId="urn:microsoft.com/office/officeart/2005/8/layout/target3"/>
    <dgm:cxn modelId="{4BBDBD82-B7AE-4B21-B769-BFCF3855E418}" type="presParOf" srcId="{E27D2E81-0605-4666-B251-7AC820E9F829}" destId="{88B71F72-F829-426F-B256-6747978F4F14}" srcOrd="5" destOrd="0" presId="urn:microsoft.com/office/officeart/2005/8/layout/target3"/>
    <dgm:cxn modelId="{A3763524-7456-4276-BFEB-E0C00ACBC8E8}" type="presParOf" srcId="{E27D2E81-0605-4666-B251-7AC820E9F829}" destId="{DA67DD4A-05AF-4539-9B9E-6E849A81C307}" srcOrd="6" destOrd="0" presId="urn:microsoft.com/office/officeart/2005/8/layout/target3"/>
    <dgm:cxn modelId="{BF3E7D08-0AE0-46C8-8D4A-BC7683A0AA00}" type="presParOf" srcId="{E27D2E81-0605-4666-B251-7AC820E9F829}" destId="{4B06B6E7-CE17-438F-BBE7-2EC87DD69141}" srcOrd="7" destOrd="0" presId="urn:microsoft.com/office/officeart/2005/8/layout/target3"/>
    <dgm:cxn modelId="{3E8DEA7E-4398-47B4-A720-0C3C95051160}" type="presParOf" srcId="{E27D2E81-0605-4666-B251-7AC820E9F829}" destId="{B36DBBBE-B28E-434A-AEB9-F6E6F5FEB105}" srcOrd="8" destOrd="0" presId="urn:microsoft.com/office/officeart/2005/8/layout/target3"/>
    <dgm:cxn modelId="{8EFE83C9-DE80-4450-BE43-C5C43B1A6868}" type="presParOf" srcId="{E27D2E81-0605-4666-B251-7AC820E9F829}" destId="{0BE371E1-BAF5-446F-ACE3-0E9D1B7561A5}" srcOrd="9" destOrd="0" presId="urn:microsoft.com/office/officeart/2005/8/layout/target3"/>
    <dgm:cxn modelId="{E7AF6CCB-B551-4C2C-8693-C3FD2A4036E3}" type="presParOf" srcId="{E27D2E81-0605-4666-B251-7AC820E9F829}" destId="{B8FB9490-C07B-439B-98F6-F885083E6E98}" srcOrd="10" destOrd="0" presId="urn:microsoft.com/office/officeart/2005/8/layout/target3"/>
    <dgm:cxn modelId="{698B4F77-C7B0-4BE0-9676-9252C79F4F90}" type="presParOf" srcId="{E27D2E81-0605-4666-B251-7AC820E9F829}" destId="{1575B1BA-4D46-4CF1-B65A-2A226E9CFC0D}" srcOrd="11" destOrd="0" presId="urn:microsoft.com/office/officeart/2005/8/layout/target3"/>
    <dgm:cxn modelId="{4169E596-DDBF-470B-9A78-F737902C687B}" type="presParOf" srcId="{E27D2E81-0605-4666-B251-7AC820E9F829}" destId="{D0102681-BDAC-419A-B6BB-B8C77996D853}" srcOrd="12" destOrd="0" presId="urn:microsoft.com/office/officeart/2005/8/layout/target3"/>
    <dgm:cxn modelId="{781E814C-E8BF-4BCB-8F54-2ADF01E2CEF6}" type="presParOf" srcId="{E27D2E81-0605-4666-B251-7AC820E9F829}" destId="{23205BA0-0B9D-41A2-8F57-3036B4B2E514}" srcOrd="13" destOrd="0" presId="urn:microsoft.com/office/officeart/2005/8/layout/target3"/>
    <dgm:cxn modelId="{199D904D-46F6-4280-BBA8-A09771C98325}" type="presParOf" srcId="{E27D2E81-0605-4666-B251-7AC820E9F829}" destId="{D59F30B4-223D-4616-97F2-7F487B050C74}" srcOrd="14" destOrd="0" presId="urn:microsoft.com/office/officeart/2005/8/layout/targe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F324F35-CDBB-47C0-BD6A-459E432AE7CF}"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8B694DC3-480C-4275-B5EE-941B383B8A24}">
      <dgm:prSet phldrT="[Texto]" custT="1"/>
      <dgm:spPr/>
      <dgm:t>
        <a:bodyPr/>
        <a:lstStyle/>
        <a:p>
          <a:r>
            <a:rPr lang="es-AR" sz="1400" dirty="0" smtClean="0"/>
            <a:t>Es una Auditorías que se realiza, en general, una vez por Proyecto, y es de fundamentalmente de control de la gestión, puede tener algún aspecto de cumplimiento. </a:t>
          </a:r>
          <a:endParaRPr lang="en-US" sz="1400" dirty="0"/>
        </a:p>
      </dgm:t>
    </dgm:pt>
    <dgm:pt modelId="{A02353C9-4D30-4E25-85D6-C6BFC5790EE6}" type="parTrans" cxnId="{BB5DEC5A-4D07-49F7-92F1-9A0C7D264E5D}">
      <dgm:prSet/>
      <dgm:spPr/>
      <dgm:t>
        <a:bodyPr/>
        <a:lstStyle/>
        <a:p>
          <a:endParaRPr lang="en-US"/>
        </a:p>
      </dgm:t>
    </dgm:pt>
    <dgm:pt modelId="{7D20FFB5-C761-4EA8-8B42-0ACD980A9726}" type="sibTrans" cxnId="{BB5DEC5A-4D07-49F7-92F1-9A0C7D264E5D}">
      <dgm:prSet/>
      <dgm:spPr/>
      <dgm:t>
        <a:bodyPr/>
        <a:lstStyle/>
        <a:p>
          <a:endParaRPr lang="en-US"/>
        </a:p>
      </dgm:t>
    </dgm:pt>
    <dgm:pt modelId="{DEFDF433-7F4D-4DAB-81B9-FAF6E4CE4CBC}">
      <dgm:prSet phldrT="[Texto]" phldr="1"/>
      <dgm:spPr/>
      <dgm:t>
        <a:bodyPr/>
        <a:lstStyle/>
        <a:p>
          <a:endParaRPr lang="en-US" dirty="0"/>
        </a:p>
      </dgm:t>
    </dgm:pt>
    <dgm:pt modelId="{21AA495C-629E-492E-8470-7AAA83C27B3B}" type="parTrans" cxnId="{8A367B28-5C16-4A14-93B1-6D38A39E4286}">
      <dgm:prSet/>
      <dgm:spPr/>
      <dgm:t>
        <a:bodyPr/>
        <a:lstStyle/>
        <a:p>
          <a:endParaRPr lang="en-US"/>
        </a:p>
      </dgm:t>
    </dgm:pt>
    <dgm:pt modelId="{F2E6B8D0-BCFA-4889-A560-1F334DF17A87}" type="sibTrans" cxnId="{8A367B28-5C16-4A14-93B1-6D38A39E4286}">
      <dgm:prSet/>
      <dgm:spPr/>
      <dgm:t>
        <a:bodyPr/>
        <a:lstStyle/>
        <a:p>
          <a:endParaRPr lang="en-US"/>
        </a:p>
      </dgm:t>
    </dgm:pt>
    <dgm:pt modelId="{6FB6239E-A382-41CA-A387-E3706534299B}">
      <dgm:prSet phldrT="[Texto]" custT="1"/>
      <dgm:spPr/>
      <dgm:t>
        <a:bodyPr/>
        <a:lstStyle/>
        <a:p>
          <a:r>
            <a:rPr lang="es-AR" sz="1400" dirty="0" smtClean="0"/>
            <a:t>El relevamiento preliminar  en la planificación para considerar materialidad y riesgo y así poder establecer las cuestiones de auditoría, es muy extenso y de acuerdo con la nueva normativa puede abarcar hasta el 50% del total del tiempo asignado a dicha auditoría. </a:t>
          </a:r>
          <a:endParaRPr lang="en-US" sz="1400" dirty="0"/>
        </a:p>
      </dgm:t>
    </dgm:pt>
    <dgm:pt modelId="{9A7EEC9F-17BA-49FF-AD04-7E275E9C3C09}" type="parTrans" cxnId="{7E137C1C-37BD-450F-88E3-0642D00DD563}">
      <dgm:prSet/>
      <dgm:spPr/>
      <dgm:t>
        <a:bodyPr/>
        <a:lstStyle/>
        <a:p>
          <a:endParaRPr lang="en-US"/>
        </a:p>
      </dgm:t>
    </dgm:pt>
    <dgm:pt modelId="{C0C86170-49FC-4AC4-A275-3E4C45ED0B7C}" type="sibTrans" cxnId="{7E137C1C-37BD-450F-88E3-0642D00DD563}">
      <dgm:prSet/>
      <dgm:spPr/>
      <dgm:t>
        <a:bodyPr/>
        <a:lstStyle/>
        <a:p>
          <a:endParaRPr lang="en-US"/>
        </a:p>
      </dgm:t>
    </dgm:pt>
    <dgm:pt modelId="{00636B17-FE77-4B77-8B53-C303D46F1D7D}">
      <dgm:prSet phldrT="[Texto]"/>
      <dgm:spPr/>
      <dgm:t>
        <a:bodyPr/>
        <a:lstStyle/>
        <a:p>
          <a:r>
            <a:rPr lang="es-AR" smtClean="0"/>
            <a:t>.</a:t>
          </a:r>
          <a:endParaRPr lang="en-US" dirty="0"/>
        </a:p>
      </dgm:t>
    </dgm:pt>
    <dgm:pt modelId="{148EA9A1-703F-439D-A617-673668FFE8DB}" type="parTrans" cxnId="{2FE26A6E-7245-4632-A0A8-C9442F248E89}">
      <dgm:prSet/>
      <dgm:spPr/>
      <dgm:t>
        <a:bodyPr/>
        <a:lstStyle/>
        <a:p>
          <a:endParaRPr lang="en-US"/>
        </a:p>
      </dgm:t>
    </dgm:pt>
    <dgm:pt modelId="{1E37D76F-5878-491E-B944-A37F47C65EF7}" type="sibTrans" cxnId="{2FE26A6E-7245-4632-A0A8-C9442F248E89}">
      <dgm:prSet/>
      <dgm:spPr/>
      <dgm:t>
        <a:bodyPr/>
        <a:lstStyle/>
        <a:p>
          <a:endParaRPr lang="en-US"/>
        </a:p>
      </dgm:t>
    </dgm:pt>
    <dgm:pt modelId="{F904AD3F-BFE4-40B3-ACFF-95D9FB456E11}">
      <dgm:prSet phldrT="[Texto]" custT="1"/>
      <dgm:spPr/>
      <dgm:t>
        <a:bodyPr/>
        <a:lstStyle/>
        <a:p>
          <a:r>
            <a:rPr lang="es-AR" sz="1400" dirty="0" smtClean="0"/>
            <a:t>Procedimientos tendientes a identificar el si la gestión del Proyecto se llevó a cabo de acuerdo a los principios de Economía, Eficiencia, Eficacia y Efectividad.</a:t>
          </a:r>
          <a:endParaRPr lang="en-US" sz="900" dirty="0"/>
        </a:p>
      </dgm:t>
    </dgm:pt>
    <dgm:pt modelId="{0D5E3F46-94F7-4D50-BC99-4E76B4711CE6}" type="parTrans" cxnId="{87A41CB3-4CEC-4FED-99DF-A593BE4FBFA9}">
      <dgm:prSet/>
      <dgm:spPr/>
      <dgm:t>
        <a:bodyPr/>
        <a:lstStyle/>
        <a:p>
          <a:endParaRPr lang="en-US"/>
        </a:p>
      </dgm:t>
    </dgm:pt>
    <dgm:pt modelId="{829DA7A5-13FC-4C4B-A50D-3094DCE5B85F}" type="sibTrans" cxnId="{87A41CB3-4CEC-4FED-99DF-A593BE4FBFA9}">
      <dgm:prSet/>
      <dgm:spPr/>
      <dgm:t>
        <a:bodyPr/>
        <a:lstStyle/>
        <a:p>
          <a:endParaRPr lang="en-US"/>
        </a:p>
      </dgm:t>
    </dgm:pt>
    <dgm:pt modelId="{E52A5F04-5CB5-4A77-A7D9-3238F0EED9D7}">
      <dgm:prSet phldrT="[Texto]" phldr="1"/>
      <dgm:spPr/>
      <dgm:t>
        <a:bodyPr/>
        <a:lstStyle/>
        <a:p>
          <a:endParaRPr lang="en-US" dirty="0"/>
        </a:p>
      </dgm:t>
    </dgm:pt>
    <dgm:pt modelId="{3F545BB2-4BD8-4CF8-BC9F-E8FDB57537F9}" type="sibTrans" cxnId="{DFA1632D-3908-4A44-BD8E-96FB9AF7938E}">
      <dgm:prSet/>
      <dgm:spPr/>
      <dgm:t>
        <a:bodyPr/>
        <a:lstStyle/>
        <a:p>
          <a:endParaRPr lang="en-US"/>
        </a:p>
      </dgm:t>
    </dgm:pt>
    <dgm:pt modelId="{5BDDCF1B-0CCC-46A6-955E-38A73056CBC9}" type="parTrans" cxnId="{DFA1632D-3908-4A44-BD8E-96FB9AF7938E}">
      <dgm:prSet/>
      <dgm:spPr/>
      <dgm:t>
        <a:bodyPr/>
        <a:lstStyle/>
        <a:p>
          <a:endParaRPr lang="en-US"/>
        </a:p>
      </dgm:t>
    </dgm:pt>
    <dgm:pt modelId="{2262751F-D684-40FF-BFB6-B018A261D42E}" type="pres">
      <dgm:prSet presAssocID="{FF324F35-CDBB-47C0-BD6A-459E432AE7CF}" presName="Name0" presStyleCnt="0">
        <dgm:presLayoutVars>
          <dgm:chMax/>
          <dgm:chPref/>
          <dgm:dir/>
        </dgm:presLayoutVars>
      </dgm:prSet>
      <dgm:spPr/>
      <dgm:t>
        <a:bodyPr/>
        <a:lstStyle/>
        <a:p>
          <a:endParaRPr lang="en-US"/>
        </a:p>
      </dgm:t>
    </dgm:pt>
    <dgm:pt modelId="{3D03E60C-D377-4B00-BC06-557B146B879E}" type="pres">
      <dgm:prSet presAssocID="{E52A5F04-5CB5-4A77-A7D9-3238F0EED9D7}" presName="parenttextcomposite" presStyleCnt="0"/>
      <dgm:spPr/>
    </dgm:pt>
    <dgm:pt modelId="{587B3E25-8175-42D4-A6B4-8A188EB038C9}" type="pres">
      <dgm:prSet presAssocID="{E52A5F04-5CB5-4A77-A7D9-3238F0EED9D7}" presName="parenttext" presStyleLbl="revTx" presStyleIdx="0" presStyleCnt="3" custFlipVert="1" custScaleX="96512" custScaleY="9947">
        <dgm:presLayoutVars>
          <dgm:chMax/>
          <dgm:chPref val="2"/>
          <dgm:bulletEnabled val="1"/>
        </dgm:presLayoutVars>
      </dgm:prSet>
      <dgm:spPr/>
      <dgm:t>
        <a:bodyPr/>
        <a:lstStyle/>
        <a:p>
          <a:endParaRPr lang="en-US"/>
        </a:p>
      </dgm:t>
    </dgm:pt>
    <dgm:pt modelId="{C0CA4909-7393-4EEF-B8FC-A0E9A718F48C}" type="pres">
      <dgm:prSet presAssocID="{E52A5F04-5CB5-4A77-A7D9-3238F0EED9D7}" presName="composite" presStyleCnt="0"/>
      <dgm:spPr/>
    </dgm:pt>
    <dgm:pt modelId="{D50DFA19-B7F8-45DF-AF53-F8EA84139CBD}" type="pres">
      <dgm:prSet presAssocID="{E52A5F04-5CB5-4A77-A7D9-3238F0EED9D7}" presName="chevron1" presStyleLbl="alignNode1" presStyleIdx="0" presStyleCnt="21"/>
      <dgm:spPr/>
    </dgm:pt>
    <dgm:pt modelId="{070CF807-D8D8-422F-A998-AF07549AAAE8}" type="pres">
      <dgm:prSet presAssocID="{E52A5F04-5CB5-4A77-A7D9-3238F0EED9D7}" presName="chevron2" presStyleLbl="alignNode1" presStyleIdx="1" presStyleCnt="21"/>
      <dgm:spPr/>
    </dgm:pt>
    <dgm:pt modelId="{301A61EB-D420-4B0B-A3C2-FED4D608D8C7}" type="pres">
      <dgm:prSet presAssocID="{E52A5F04-5CB5-4A77-A7D9-3238F0EED9D7}" presName="chevron3" presStyleLbl="alignNode1" presStyleIdx="2" presStyleCnt="21"/>
      <dgm:spPr/>
    </dgm:pt>
    <dgm:pt modelId="{20B154EF-D782-4612-9C69-1022408649B7}" type="pres">
      <dgm:prSet presAssocID="{E52A5F04-5CB5-4A77-A7D9-3238F0EED9D7}" presName="chevron4" presStyleLbl="alignNode1" presStyleIdx="3" presStyleCnt="21"/>
      <dgm:spPr/>
    </dgm:pt>
    <dgm:pt modelId="{CCDE12BD-8653-47FA-A8B7-72946E33F119}" type="pres">
      <dgm:prSet presAssocID="{E52A5F04-5CB5-4A77-A7D9-3238F0EED9D7}" presName="chevron5" presStyleLbl="alignNode1" presStyleIdx="4" presStyleCnt="21"/>
      <dgm:spPr/>
    </dgm:pt>
    <dgm:pt modelId="{755279BE-7DA8-405E-976A-C49B7D1A0D9C}" type="pres">
      <dgm:prSet presAssocID="{E52A5F04-5CB5-4A77-A7D9-3238F0EED9D7}" presName="chevron6" presStyleLbl="alignNode1" presStyleIdx="5" presStyleCnt="21"/>
      <dgm:spPr/>
    </dgm:pt>
    <dgm:pt modelId="{8651392A-309D-4F53-9020-03D7087CE39A}" type="pres">
      <dgm:prSet presAssocID="{E52A5F04-5CB5-4A77-A7D9-3238F0EED9D7}" presName="chevron7" presStyleLbl="alignNode1" presStyleIdx="6" presStyleCnt="21"/>
      <dgm:spPr/>
    </dgm:pt>
    <dgm:pt modelId="{236CB286-1A95-46EF-886D-278A70645516}" type="pres">
      <dgm:prSet presAssocID="{E52A5F04-5CB5-4A77-A7D9-3238F0EED9D7}" presName="childtext" presStyleLbl="solidFgAcc1" presStyleIdx="0" presStyleCnt="3">
        <dgm:presLayoutVars>
          <dgm:chMax/>
          <dgm:chPref val="0"/>
          <dgm:bulletEnabled val="1"/>
        </dgm:presLayoutVars>
      </dgm:prSet>
      <dgm:spPr/>
      <dgm:t>
        <a:bodyPr/>
        <a:lstStyle/>
        <a:p>
          <a:endParaRPr lang="en-US"/>
        </a:p>
      </dgm:t>
    </dgm:pt>
    <dgm:pt modelId="{0D671A57-13FE-496F-9ECA-341322103214}" type="pres">
      <dgm:prSet presAssocID="{3F545BB2-4BD8-4CF8-BC9F-E8FDB57537F9}" presName="sibTrans" presStyleCnt="0"/>
      <dgm:spPr/>
    </dgm:pt>
    <dgm:pt modelId="{60F10027-1EBB-4D12-A4E3-51BD41500EE7}" type="pres">
      <dgm:prSet presAssocID="{DEFDF433-7F4D-4DAB-81B9-FAF6E4CE4CBC}" presName="parenttextcomposite" presStyleCnt="0"/>
      <dgm:spPr/>
    </dgm:pt>
    <dgm:pt modelId="{1C115F65-D748-4785-84A9-761FFD58F44F}" type="pres">
      <dgm:prSet presAssocID="{DEFDF433-7F4D-4DAB-81B9-FAF6E4CE4CBC}" presName="parenttext" presStyleLbl="revTx" presStyleIdx="1" presStyleCnt="3" custFlipVert="1" custScaleX="93579" custScaleY="14409">
        <dgm:presLayoutVars>
          <dgm:chMax/>
          <dgm:chPref val="2"/>
          <dgm:bulletEnabled val="1"/>
        </dgm:presLayoutVars>
      </dgm:prSet>
      <dgm:spPr/>
      <dgm:t>
        <a:bodyPr/>
        <a:lstStyle/>
        <a:p>
          <a:endParaRPr lang="en-US"/>
        </a:p>
      </dgm:t>
    </dgm:pt>
    <dgm:pt modelId="{644AB48A-6986-47CD-8234-80542FC08A75}" type="pres">
      <dgm:prSet presAssocID="{DEFDF433-7F4D-4DAB-81B9-FAF6E4CE4CBC}" presName="composite" presStyleCnt="0"/>
      <dgm:spPr/>
    </dgm:pt>
    <dgm:pt modelId="{29EB800F-AA50-4DFF-81A2-8161C1A15F10}" type="pres">
      <dgm:prSet presAssocID="{DEFDF433-7F4D-4DAB-81B9-FAF6E4CE4CBC}" presName="chevron1" presStyleLbl="alignNode1" presStyleIdx="7" presStyleCnt="21"/>
      <dgm:spPr/>
    </dgm:pt>
    <dgm:pt modelId="{57D5B95C-6B88-41B5-BEC7-0607C54A57BF}" type="pres">
      <dgm:prSet presAssocID="{DEFDF433-7F4D-4DAB-81B9-FAF6E4CE4CBC}" presName="chevron2" presStyleLbl="alignNode1" presStyleIdx="8" presStyleCnt="21"/>
      <dgm:spPr/>
    </dgm:pt>
    <dgm:pt modelId="{BE9A9DC5-AAF6-4B60-A78F-D6EC58AF11C8}" type="pres">
      <dgm:prSet presAssocID="{DEFDF433-7F4D-4DAB-81B9-FAF6E4CE4CBC}" presName="chevron3" presStyleLbl="alignNode1" presStyleIdx="9" presStyleCnt="21"/>
      <dgm:spPr/>
    </dgm:pt>
    <dgm:pt modelId="{9B7DAEA6-CF95-4DAD-8D20-8966D83EE20A}" type="pres">
      <dgm:prSet presAssocID="{DEFDF433-7F4D-4DAB-81B9-FAF6E4CE4CBC}" presName="chevron4" presStyleLbl="alignNode1" presStyleIdx="10" presStyleCnt="21"/>
      <dgm:spPr/>
    </dgm:pt>
    <dgm:pt modelId="{0E73BC21-CDDB-4AB9-8A75-63017C093D78}" type="pres">
      <dgm:prSet presAssocID="{DEFDF433-7F4D-4DAB-81B9-FAF6E4CE4CBC}" presName="chevron5" presStyleLbl="alignNode1" presStyleIdx="11" presStyleCnt="21"/>
      <dgm:spPr/>
    </dgm:pt>
    <dgm:pt modelId="{379352AF-0653-41CC-90C8-233D2531BCCC}" type="pres">
      <dgm:prSet presAssocID="{DEFDF433-7F4D-4DAB-81B9-FAF6E4CE4CBC}" presName="chevron6" presStyleLbl="alignNode1" presStyleIdx="12" presStyleCnt="21"/>
      <dgm:spPr/>
    </dgm:pt>
    <dgm:pt modelId="{78D60D0C-4D16-4141-8CCC-5466A23CB883}" type="pres">
      <dgm:prSet presAssocID="{DEFDF433-7F4D-4DAB-81B9-FAF6E4CE4CBC}" presName="chevron7" presStyleLbl="alignNode1" presStyleIdx="13" presStyleCnt="21"/>
      <dgm:spPr/>
    </dgm:pt>
    <dgm:pt modelId="{F4C56744-34CD-4B1D-9062-63DBB9586F76}" type="pres">
      <dgm:prSet presAssocID="{DEFDF433-7F4D-4DAB-81B9-FAF6E4CE4CBC}" presName="childtext" presStyleLbl="solidFgAcc1" presStyleIdx="1" presStyleCnt="3">
        <dgm:presLayoutVars>
          <dgm:chMax/>
          <dgm:chPref val="0"/>
          <dgm:bulletEnabled val="1"/>
        </dgm:presLayoutVars>
      </dgm:prSet>
      <dgm:spPr/>
      <dgm:t>
        <a:bodyPr/>
        <a:lstStyle/>
        <a:p>
          <a:endParaRPr lang="en-US"/>
        </a:p>
      </dgm:t>
    </dgm:pt>
    <dgm:pt modelId="{F16B44F4-3F12-4F8C-97E3-8F083F93B84D}" type="pres">
      <dgm:prSet presAssocID="{F2E6B8D0-BCFA-4889-A560-1F334DF17A87}" presName="sibTrans" presStyleCnt="0"/>
      <dgm:spPr/>
    </dgm:pt>
    <dgm:pt modelId="{09F355ED-B82C-4BCA-81F3-26816090EFC0}" type="pres">
      <dgm:prSet presAssocID="{00636B17-FE77-4B77-8B53-C303D46F1D7D}" presName="parenttextcomposite" presStyleCnt="0"/>
      <dgm:spPr/>
    </dgm:pt>
    <dgm:pt modelId="{2DF9C10C-9A2F-4671-9532-6B00FEDD6D38}" type="pres">
      <dgm:prSet presAssocID="{00636B17-FE77-4B77-8B53-C303D46F1D7D}" presName="parenttext" presStyleLbl="revTx" presStyleIdx="2" presStyleCnt="3" custFlipVert="0" custScaleX="74418" custScaleY="9677">
        <dgm:presLayoutVars>
          <dgm:chMax/>
          <dgm:chPref val="2"/>
          <dgm:bulletEnabled val="1"/>
        </dgm:presLayoutVars>
      </dgm:prSet>
      <dgm:spPr/>
      <dgm:t>
        <a:bodyPr/>
        <a:lstStyle/>
        <a:p>
          <a:endParaRPr lang="en-US"/>
        </a:p>
      </dgm:t>
    </dgm:pt>
    <dgm:pt modelId="{8917E92A-37A5-4786-A64C-2F692705D5B5}" type="pres">
      <dgm:prSet presAssocID="{00636B17-FE77-4B77-8B53-C303D46F1D7D}" presName="composite" presStyleCnt="0"/>
      <dgm:spPr/>
    </dgm:pt>
    <dgm:pt modelId="{BFC70A01-3F6B-4D6C-9B25-C98E44CFA675}" type="pres">
      <dgm:prSet presAssocID="{00636B17-FE77-4B77-8B53-C303D46F1D7D}" presName="chevron1" presStyleLbl="alignNode1" presStyleIdx="14" presStyleCnt="21"/>
      <dgm:spPr/>
    </dgm:pt>
    <dgm:pt modelId="{4F63D9C2-EA67-41E9-96A8-27F78EEE215E}" type="pres">
      <dgm:prSet presAssocID="{00636B17-FE77-4B77-8B53-C303D46F1D7D}" presName="chevron2" presStyleLbl="alignNode1" presStyleIdx="15" presStyleCnt="21"/>
      <dgm:spPr/>
    </dgm:pt>
    <dgm:pt modelId="{3682BE9B-00C5-4AAF-8B58-5E06743CC3EA}" type="pres">
      <dgm:prSet presAssocID="{00636B17-FE77-4B77-8B53-C303D46F1D7D}" presName="chevron3" presStyleLbl="alignNode1" presStyleIdx="16" presStyleCnt="21"/>
      <dgm:spPr/>
    </dgm:pt>
    <dgm:pt modelId="{BB76F232-4D5E-4A3B-BCA1-F0D4CE97CA7A}" type="pres">
      <dgm:prSet presAssocID="{00636B17-FE77-4B77-8B53-C303D46F1D7D}" presName="chevron4" presStyleLbl="alignNode1" presStyleIdx="17" presStyleCnt="21"/>
      <dgm:spPr/>
    </dgm:pt>
    <dgm:pt modelId="{1B9B671D-122C-4270-8C84-4D4334D8BB71}" type="pres">
      <dgm:prSet presAssocID="{00636B17-FE77-4B77-8B53-C303D46F1D7D}" presName="chevron5" presStyleLbl="alignNode1" presStyleIdx="18" presStyleCnt="21"/>
      <dgm:spPr/>
    </dgm:pt>
    <dgm:pt modelId="{081CBF96-A4F8-4F75-B508-784DD3151214}" type="pres">
      <dgm:prSet presAssocID="{00636B17-FE77-4B77-8B53-C303D46F1D7D}" presName="chevron6" presStyleLbl="alignNode1" presStyleIdx="19" presStyleCnt="21"/>
      <dgm:spPr/>
    </dgm:pt>
    <dgm:pt modelId="{B8334370-D6CE-45F4-A609-8D406558F15B}" type="pres">
      <dgm:prSet presAssocID="{00636B17-FE77-4B77-8B53-C303D46F1D7D}" presName="chevron7" presStyleLbl="alignNode1" presStyleIdx="20" presStyleCnt="21"/>
      <dgm:spPr/>
    </dgm:pt>
    <dgm:pt modelId="{8503A7A0-A2FC-4975-88E8-57B3852E9FFC}" type="pres">
      <dgm:prSet presAssocID="{00636B17-FE77-4B77-8B53-C303D46F1D7D}" presName="childtext" presStyleLbl="solidFgAcc1" presStyleIdx="2" presStyleCnt="3" custScaleX="100253" custScaleY="82787">
        <dgm:presLayoutVars>
          <dgm:chMax/>
          <dgm:chPref val="0"/>
          <dgm:bulletEnabled val="1"/>
        </dgm:presLayoutVars>
      </dgm:prSet>
      <dgm:spPr/>
      <dgm:t>
        <a:bodyPr/>
        <a:lstStyle/>
        <a:p>
          <a:endParaRPr lang="en-US"/>
        </a:p>
      </dgm:t>
    </dgm:pt>
  </dgm:ptLst>
  <dgm:cxnLst>
    <dgm:cxn modelId="{2FE26A6E-7245-4632-A0A8-C9442F248E89}" srcId="{FF324F35-CDBB-47C0-BD6A-459E432AE7CF}" destId="{00636B17-FE77-4B77-8B53-C303D46F1D7D}" srcOrd="2" destOrd="0" parTransId="{148EA9A1-703F-439D-A617-673668FFE8DB}" sibTransId="{1E37D76F-5878-491E-B944-A37F47C65EF7}"/>
    <dgm:cxn modelId="{B58B24E8-EE19-4E78-9FAB-651078D12802}" type="presOf" srcId="{00636B17-FE77-4B77-8B53-C303D46F1D7D}" destId="{2DF9C10C-9A2F-4671-9532-6B00FEDD6D38}" srcOrd="0" destOrd="0" presId="urn:microsoft.com/office/officeart/2008/layout/VerticalAccentList"/>
    <dgm:cxn modelId="{72827AF8-5D59-4CE7-8CED-E4E2F7DF84B5}" type="presOf" srcId="{8B694DC3-480C-4275-B5EE-941B383B8A24}" destId="{236CB286-1A95-46EF-886D-278A70645516}" srcOrd="0" destOrd="0" presId="urn:microsoft.com/office/officeart/2008/layout/VerticalAccentList"/>
    <dgm:cxn modelId="{FC171054-C647-46C5-AEC3-8284D8A3A8DF}" type="presOf" srcId="{DEFDF433-7F4D-4DAB-81B9-FAF6E4CE4CBC}" destId="{1C115F65-D748-4785-84A9-761FFD58F44F}" srcOrd="0" destOrd="0" presId="urn:microsoft.com/office/officeart/2008/layout/VerticalAccentList"/>
    <dgm:cxn modelId="{7E137C1C-37BD-450F-88E3-0642D00DD563}" srcId="{DEFDF433-7F4D-4DAB-81B9-FAF6E4CE4CBC}" destId="{6FB6239E-A382-41CA-A387-E3706534299B}" srcOrd="0" destOrd="0" parTransId="{9A7EEC9F-17BA-49FF-AD04-7E275E9C3C09}" sibTransId="{C0C86170-49FC-4AC4-A275-3E4C45ED0B7C}"/>
    <dgm:cxn modelId="{AC006A14-A1D7-4FE0-B23A-71DB212F9E7A}" type="presOf" srcId="{FF324F35-CDBB-47C0-BD6A-459E432AE7CF}" destId="{2262751F-D684-40FF-BFB6-B018A261D42E}" srcOrd="0" destOrd="0" presId="urn:microsoft.com/office/officeart/2008/layout/VerticalAccentList"/>
    <dgm:cxn modelId="{8A367B28-5C16-4A14-93B1-6D38A39E4286}" srcId="{FF324F35-CDBB-47C0-BD6A-459E432AE7CF}" destId="{DEFDF433-7F4D-4DAB-81B9-FAF6E4CE4CBC}" srcOrd="1" destOrd="0" parTransId="{21AA495C-629E-492E-8470-7AAA83C27B3B}" sibTransId="{F2E6B8D0-BCFA-4889-A560-1F334DF17A87}"/>
    <dgm:cxn modelId="{BB5DEC5A-4D07-49F7-92F1-9A0C7D264E5D}" srcId="{E52A5F04-5CB5-4A77-A7D9-3238F0EED9D7}" destId="{8B694DC3-480C-4275-B5EE-941B383B8A24}" srcOrd="0" destOrd="0" parTransId="{A02353C9-4D30-4E25-85D6-C6BFC5790EE6}" sibTransId="{7D20FFB5-C761-4EA8-8B42-0ACD980A9726}"/>
    <dgm:cxn modelId="{9496718C-926A-4865-B921-062680AC8217}" type="presOf" srcId="{6FB6239E-A382-41CA-A387-E3706534299B}" destId="{F4C56744-34CD-4B1D-9062-63DBB9586F76}" srcOrd="0" destOrd="0" presId="urn:microsoft.com/office/officeart/2008/layout/VerticalAccentList"/>
    <dgm:cxn modelId="{1C684320-E1F3-414F-AEB5-1CFE070F0588}" type="presOf" srcId="{F904AD3F-BFE4-40B3-ACFF-95D9FB456E11}" destId="{8503A7A0-A2FC-4975-88E8-57B3852E9FFC}" srcOrd="0" destOrd="0" presId="urn:microsoft.com/office/officeart/2008/layout/VerticalAccentList"/>
    <dgm:cxn modelId="{B0A3BE86-3440-48F6-9A58-D032502C79FB}" type="presOf" srcId="{E52A5F04-5CB5-4A77-A7D9-3238F0EED9D7}" destId="{587B3E25-8175-42D4-A6B4-8A188EB038C9}" srcOrd="0" destOrd="0" presId="urn:microsoft.com/office/officeart/2008/layout/VerticalAccentList"/>
    <dgm:cxn modelId="{87A41CB3-4CEC-4FED-99DF-A593BE4FBFA9}" srcId="{00636B17-FE77-4B77-8B53-C303D46F1D7D}" destId="{F904AD3F-BFE4-40B3-ACFF-95D9FB456E11}" srcOrd="0" destOrd="0" parTransId="{0D5E3F46-94F7-4D50-BC99-4E76B4711CE6}" sibTransId="{829DA7A5-13FC-4C4B-A50D-3094DCE5B85F}"/>
    <dgm:cxn modelId="{DFA1632D-3908-4A44-BD8E-96FB9AF7938E}" srcId="{FF324F35-CDBB-47C0-BD6A-459E432AE7CF}" destId="{E52A5F04-5CB5-4A77-A7D9-3238F0EED9D7}" srcOrd="0" destOrd="0" parTransId="{5BDDCF1B-0CCC-46A6-955E-38A73056CBC9}" sibTransId="{3F545BB2-4BD8-4CF8-BC9F-E8FDB57537F9}"/>
    <dgm:cxn modelId="{53C9E2CD-EC2B-4076-988C-51793937C603}" type="presParOf" srcId="{2262751F-D684-40FF-BFB6-B018A261D42E}" destId="{3D03E60C-D377-4B00-BC06-557B146B879E}" srcOrd="0" destOrd="0" presId="urn:microsoft.com/office/officeart/2008/layout/VerticalAccentList"/>
    <dgm:cxn modelId="{A6B8A00E-8D4A-4F86-BBF7-18885DE69C7A}" type="presParOf" srcId="{3D03E60C-D377-4B00-BC06-557B146B879E}" destId="{587B3E25-8175-42D4-A6B4-8A188EB038C9}" srcOrd="0" destOrd="0" presId="urn:microsoft.com/office/officeart/2008/layout/VerticalAccentList"/>
    <dgm:cxn modelId="{017DAA19-DE0F-4537-933E-AED46660DBF8}" type="presParOf" srcId="{2262751F-D684-40FF-BFB6-B018A261D42E}" destId="{C0CA4909-7393-4EEF-B8FC-A0E9A718F48C}" srcOrd="1" destOrd="0" presId="urn:microsoft.com/office/officeart/2008/layout/VerticalAccentList"/>
    <dgm:cxn modelId="{6EC2D2CA-6E38-4041-B958-8C3D5531C000}" type="presParOf" srcId="{C0CA4909-7393-4EEF-B8FC-A0E9A718F48C}" destId="{D50DFA19-B7F8-45DF-AF53-F8EA84139CBD}" srcOrd="0" destOrd="0" presId="urn:microsoft.com/office/officeart/2008/layout/VerticalAccentList"/>
    <dgm:cxn modelId="{A3CFB894-7EEE-46DF-B23B-2B30D7DE7D64}" type="presParOf" srcId="{C0CA4909-7393-4EEF-B8FC-A0E9A718F48C}" destId="{070CF807-D8D8-422F-A998-AF07549AAAE8}" srcOrd="1" destOrd="0" presId="urn:microsoft.com/office/officeart/2008/layout/VerticalAccentList"/>
    <dgm:cxn modelId="{1B34E011-7F85-4174-BBF6-354485DAB4E9}" type="presParOf" srcId="{C0CA4909-7393-4EEF-B8FC-A0E9A718F48C}" destId="{301A61EB-D420-4B0B-A3C2-FED4D608D8C7}" srcOrd="2" destOrd="0" presId="urn:microsoft.com/office/officeart/2008/layout/VerticalAccentList"/>
    <dgm:cxn modelId="{19C5F08F-7FFD-46AF-9392-E02F3C68A86D}" type="presParOf" srcId="{C0CA4909-7393-4EEF-B8FC-A0E9A718F48C}" destId="{20B154EF-D782-4612-9C69-1022408649B7}" srcOrd="3" destOrd="0" presId="urn:microsoft.com/office/officeart/2008/layout/VerticalAccentList"/>
    <dgm:cxn modelId="{7E74EBDD-899D-4C87-BAC3-F45942EC50A7}" type="presParOf" srcId="{C0CA4909-7393-4EEF-B8FC-A0E9A718F48C}" destId="{CCDE12BD-8653-47FA-A8B7-72946E33F119}" srcOrd="4" destOrd="0" presId="urn:microsoft.com/office/officeart/2008/layout/VerticalAccentList"/>
    <dgm:cxn modelId="{24E603C1-AC8E-41F5-BBFD-1DC2763C93B8}" type="presParOf" srcId="{C0CA4909-7393-4EEF-B8FC-A0E9A718F48C}" destId="{755279BE-7DA8-405E-976A-C49B7D1A0D9C}" srcOrd="5" destOrd="0" presId="urn:microsoft.com/office/officeart/2008/layout/VerticalAccentList"/>
    <dgm:cxn modelId="{F525F8E2-39D9-48BD-A505-EA60EC75CD12}" type="presParOf" srcId="{C0CA4909-7393-4EEF-B8FC-A0E9A718F48C}" destId="{8651392A-309D-4F53-9020-03D7087CE39A}" srcOrd="6" destOrd="0" presId="urn:microsoft.com/office/officeart/2008/layout/VerticalAccentList"/>
    <dgm:cxn modelId="{E8043056-9436-4186-935E-D4570CAA9522}" type="presParOf" srcId="{C0CA4909-7393-4EEF-B8FC-A0E9A718F48C}" destId="{236CB286-1A95-46EF-886D-278A70645516}" srcOrd="7" destOrd="0" presId="urn:microsoft.com/office/officeart/2008/layout/VerticalAccentList"/>
    <dgm:cxn modelId="{5D280E46-148D-4B75-96D8-886385E90B7E}" type="presParOf" srcId="{2262751F-D684-40FF-BFB6-B018A261D42E}" destId="{0D671A57-13FE-496F-9ECA-341322103214}" srcOrd="2" destOrd="0" presId="urn:microsoft.com/office/officeart/2008/layout/VerticalAccentList"/>
    <dgm:cxn modelId="{DEC2D6B2-ADC8-4F1F-9730-98C50FE0B769}" type="presParOf" srcId="{2262751F-D684-40FF-BFB6-B018A261D42E}" destId="{60F10027-1EBB-4D12-A4E3-51BD41500EE7}" srcOrd="3" destOrd="0" presId="urn:microsoft.com/office/officeart/2008/layout/VerticalAccentList"/>
    <dgm:cxn modelId="{1BD73506-349D-481F-9C7B-906DE54EB2D2}" type="presParOf" srcId="{60F10027-1EBB-4D12-A4E3-51BD41500EE7}" destId="{1C115F65-D748-4785-84A9-761FFD58F44F}" srcOrd="0" destOrd="0" presId="urn:microsoft.com/office/officeart/2008/layout/VerticalAccentList"/>
    <dgm:cxn modelId="{00024856-1B0E-4E44-A361-199E91184297}" type="presParOf" srcId="{2262751F-D684-40FF-BFB6-B018A261D42E}" destId="{644AB48A-6986-47CD-8234-80542FC08A75}" srcOrd="4" destOrd="0" presId="urn:microsoft.com/office/officeart/2008/layout/VerticalAccentList"/>
    <dgm:cxn modelId="{6BA70B61-3D3D-44F9-8A99-B82B9289F2A5}" type="presParOf" srcId="{644AB48A-6986-47CD-8234-80542FC08A75}" destId="{29EB800F-AA50-4DFF-81A2-8161C1A15F10}" srcOrd="0" destOrd="0" presId="urn:microsoft.com/office/officeart/2008/layout/VerticalAccentList"/>
    <dgm:cxn modelId="{051CDEC3-61A4-4007-932E-45C36D851BB5}" type="presParOf" srcId="{644AB48A-6986-47CD-8234-80542FC08A75}" destId="{57D5B95C-6B88-41B5-BEC7-0607C54A57BF}" srcOrd="1" destOrd="0" presId="urn:microsoft.com/office/officeart/2008/layout/VerticalAccentList"/>
    <dgm:cxn modelId="{D0BA12D9-366B-41FD-B438-C5D71A161B68}" type="presParOf" srcId="{644AB48A-6986-47CD-8234-80542FC08A75}" destId="{BE9A9DC5-AAF6-4B60-A78F-D6EC58AF11C8}" srcOrd="2" destOrd="0" presId="urn:microsoft.com/office/officeart/2008/layout/VerticalAccentList"/>
    <dgm:cxn modelId="{D07E8685-819F-451F-8B4F-42CC9A3FBE34}" type="presParOf" srcId="{644AB48A-6986-47CD-8234-80542FC08A75}" destId="{9B7DAEA6-CF95-4DAD-8D20-8966D83EE20A}" srcOrd="3" destOrd="0" presId="urn:microsoft.com/office/officeart/2008/layout/VerticalAccentList"/>
    <dgm:cxn modelId="{91C023D6-5409-4ABE-A1C1-9A429E1A1219}" type="presParOf" srcId="{644AB48A-6986-47CD-8234-80542FC08A75}" destId="{0E73BC21-CDDB-4AB9-8A75-63017C093D78}" srcOrd="4" destOrd="0" presId="urn:microsoft.com/office/officeart/2008/layout/VerticalAccentList"/>
    <dgm:cxn modelId="{193FBDD4-0B75-48AD-A227-C728A5973403}" type="presParOf" srcId="{644AB48A-6986-47CD-8234-80542FC08A75}" destId="{379352AF-0653-41CC-90C8-233D2531BCCC}" srcOrd="5" destOrd="0" presId="urn:microsoft.com/office/officeart/2008/layout/VerticalAccentList"/>
    <dgm:cxn modelId="{00304D2B-6488-4207-A18D-2E3A7E53C746}" type="presParOf" srcId="{644AB48A-6986-47CD-8234-80542FC08A75}" destId="{78D60D0C-4D16-4141-8CCC-5466A23CB883}" srcOrd="6" destOrd="0" presId="urn:microsoft.com/office/officeart/2008/layout/VerticalAccentList"/>
    <dgm:cxn modelId="{2C2D608D-5116-4F06-879A-319A66DE6600}" type="presParOf" srcId="{644AB48A-6986-47CD-8234-80542FC08A75}" destId="{F4C56744-34CD-4B1D-9062-63DBB9586F76}" srcOrd="7" destOrd="0" presId="urn:microsoft.com/office/officeart/2008/layout/VerticalAccentList"/>
    <dgm:cxn modelId="{46CC1787-A0DB-483C-A0C8-82763322E087}" type="presParOf" srcId="{2262751F-D684-40FF-BFB6-B018A261D42E}" destId="{F16B44F4-3F12-4F8C-97E3-8F083F93B84D}" srcOrd="5" destOrd="0" presId="urn:microsoft.com/office/officeart/2008/layout/VerticalAccentList"/>
    <dgm:cxn modelId="{1F281935-96B6-48B3-934E-121EAACC3483}" type="presParOf" srcId="{2262751F-D684-40FF-BFB6-B018A261D42E}" destId="{09F355ED-B82C-4BCA-81F3-26816090EFC0}" srcOrd="6" destOrd="0" presId="urn:microsoft.com/office/officeart/2008/layout/VerticalAccentList"/>
    <dgm:cxn modelId="{2E3464E1-9D25-4BFD-8F8E-EC63F823E140}" type="presParOf" srcId="{09F355ED-B82C-4BCA-81F3-26816090EFC0}" destId="{2DF9C10C-9A2F-4671-9532-6B00FEDD6D38}" srcOrd="0" destOrd="0" presId="urn:microsoft.com/office/officeart/2008/layout/VerticalAccentList"/>
    <dgm:cxn modelId="{5EF64EFC-63DF-49DF-AEB5-BC3261734E4E}" type="presParOf" srcId="{2262751F-D684-40FF-BFB6-B018A261D42E}" destId="{8917E92A-37A5-4786-A64C-2F692705D5B5}" srcOrd="7" destOrd="0" presId="urn:microsoft.com/office/officeart/2008/layout/VerticalAccentList"/>
    <dgm:cxn modelId="{83B231B3-54BA-4807-91CF-63D1166BFDA9}" type="presParOf" srcId="{8917E92A-37A5-4786-A64C-2F692705D5B5}" destId="{BFC70A01-3F6B-4D6C-9B25-C98E44CFA675}" srcOrd="0" destOrd="0" presId="urn:microsoft.com/office/officeart/2008/layout/VerticalAccentList"/>
    <dgm:cxn modelId="{76BCAE8F-0280-49AA-88DA-921A76D79813}" type="presParOf" srcId="{8917E92A-37A5-4786-A64C-2F692705D5B5}" destId="{4F63D9C2-EA67-41E9-96A8-27F78EEE215E}" srcOrd="1" destOrd="0" presId="urn:microsoft.com/office/officeart/2008/layout/VerticalAccentList"/>
    <dgm:cxn modelId="{EBE7591D-A45E-4189-A19B-997128218A8C}" type="presParOf" srcId="{8917E92A-37A5-4786-A64C-2F692705D5B5}" destId="{3682BE9B-00C5-4AAF-8B58-5E06743CC3EA}" srcOrd="2" destOrd="0" presId="urn:microsoft.com/office/officeart/2008/layout/VerticalAccentList"/>
    <dgm:cxn modelId="{A81A8C32-4499-4494-9232-D8EDD31AE29B}" type="presParOf" srcId="{8917E92A-37A5-4786-A64C-2F692705D5B5}" destId="{BB76F232-4D5E-4A3B-BCA1-F0D4CE97CA7A}" srcOrd="3" destOrd="0" presId="urn:microsoft.com/office/officeart/2008/layout/VerticalAccentList"/>
    <dgm:cxn modelId="{0054D1D9-CFFE-4A3F-882D-EFF8D82BDAB9}" type="presParOf" srcId="{8917E92A-37A5-4786-A64C-2F692705D5B5}" destId="{1B9B671D-122C-4270-8C84-4D4334D8BB71}" srcOrd="4" destOrd="0" presId="urn:microsoft.com/office/officeart/2008/layout/VerticalAccentList"/>
    <dgm:cxn modelId="{750943E5-5122-4DAA-9FAB-E7CFF7ACCA20}" type="presParOf" srcId="{8917E92A-37A5-4786-A64C-2F692705D5B5}" destId="{081CBF96-A4F8-4F75-B508-784DD3151214}" srcOrd="5" destOrd="0" presId="urn:microsoft.com/office/officeart/2008/layout/VerticalAccentList"/>
    <dgm:cxn modelId="{D41DE9B1-2D70-4BE1-95DD-D31F3C2D6F66}" type="presParOf" srcId="{8917E92A-37A5-4786-A64C-2F692705D5B5}" destId="{B8334370-D6CE-45F4-A609-8D406558F15B}" srcOrd="6" destOrd="0" presId="urn:microsoft.com/office/officeart/2008/layout/VerticalAccentList"/>
    <dgm:cxn modelId="{F9FA4631-E535-461B-9DF2-F4D12F2B10EC}" type="presParOf" srcId="{8917E92A-37A5-4786-A64C-2F692705D5B5}" destId="{8503A7A0-A2FC-4975-88E8-57B3852E9FFC}" srcOrd="7" destOrd="0" presId="urn:microsoft.com/office/officeart/2008/layout/VerticalAccent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E1D3C8D-A076-4E90-9867-52C45E542245}">
      <dsp:nvSpPr>
        <dsp:cNvPr id="0" name=""/>
        <dsp:cNvSpPr/>
      </dsp:nvSpPr>
      <dsp:spPr>
        <a:xfrm rot="5400000">
          <a:off x="5100494" y="134662"/>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AR" sz="1100" kern="1200" dirty="0" smtClean="0"/>
            <a:t>Banco Interamericano de Desarrollo</a:t>
          </a:r>
        </a:p>
        <a:p>
          <a:pPr lvl="0" algn="ctr" defTabSz="488950">
            <a:lnSpc>
              <a:spcPct val="90000"/>
            </a:lnSpc>
            <a:spcBef>
              <a:spcPct val="0"/>
            </a:spcBef>
            <a:spcAft>
              <a:spcPct val="35000"/>
            </a:spcAft>
          </a:pPr>
          <a:r>
            <a:rPr lang="es-AR" sz="1100" b="1" kern="1200" dirty="0" smtClean="0"/>
            <a:t>BID</a:t>
          </a:r>
          <a:endParaRPr lang="en-US" sz="1100" b="1" kern="1200" dirty="0"/>
        </a:p>
      </dsp:txBody>
      <dsp:txXfrm rot="5400000">
        <a:off x="5100494" y="134662"/>
        <a:ext cx="2058512" cy="1790906"/>
      </dsp:txXfrm>
    </dsp:sp>
    <dsp:sp modelId="{977E7D76-2086-43EC-82CB-B10A7A9D164E}">
      <dsp:nvSpPr>
        <dsp:cNvPr id="0" name=""/>
        <dsp:cNvSpPr/>
      </dsp:nvSpPr>
      <dsp:spPr>
        <a:xfrm>
          <a:off x="7079548" y="412561"/>
          <a:ext cx="2297300" cy="1235107"/>
        </a:xfrm>
        <a:prstGeom prst="rect">
          <a:avLst/>
        </a:prstGeom>
        <a:noFill/>
        <a:ln>
          <a:noFill/>
        </a:ln>
        <a:effectLst/>
      </dsp:spPr>
      <dsp:style>
        <a:lnRef idx="0">
          <a:scrgbClr r="0" g="0" b="0"/>
        </a:lnRef>
        <a:fillRef idx="0">
          <a:scrgbClr r="0" g="0" b="0"/>
        </a:fillRef>
        <a:effectRef idx="0">
          <a:scrgbClr r="0" g="0" b="0"/>
        </a:effectRef>
        <a:fontRef idx="minor"/>
      </dsp:style>
    </dsp:sp>
    <dsp:sp modelId="{CC83C26D-6178-4F7A-858D-EE981201B743}">
      <dsp:nvSpPr>
        <dsp:cNvPr id="0" name=""/>
        <dsp:cNvSpPr/>
      </dsp:nvSpPr>
      <dsp:spPr>
        <a:xfrm rot="5400000">
          <a:off x="3166315" y="134662"/>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s-AR" sz="1200" kern="1200" dirty="0" smtClean="0"/>
            <a:t>Banco Internacional de Reconstrucción y Fomento </a:t>
          </a:r>
        </a:p>
        <a:p>
          <a:pPr lvl="0" algn="ctr" defTabSz="533400">
            <a:lnSpc>
              <a:spcPct val="90000"/>
            </a:lnSpc>
            <a:spcBef>
              <a:spcPct val="0"/>
            </a:spcBef>
            <a:spcAft>
              <a:spcPct val="35000"/>
            </a:spcAft>
          </a:pPr>
          <a:r>
            <a:rPr lang="es-AR" sz="1200" b="1" kern="1200" dirty="0" smtClean="0"/>
            <a:t>BIRF</a:t>
          </a:r>
          <a:endParaRPr lang="en-US" sz="1200" b="1" kern="1200" dirty="0"/>
        </a:p>
      </dsp:txBody>
      <dsp:txXfrm rot="5400000">
        <a:off x="3166315" y="134662"/>
        <a:ext cx="2058512" cy="1790906"/>
      </dsp:txXfrm>
    </dsp:sp>
    <dsp:sp modelId="{3A67A954-4EE4-457E-95E1-AD048F4C6C4E}">
      <dsp:nvSpPr>
        <dsp:cNvPr id="0" name=""/>
        <dsp:cNvSpPr/>
      </dsp:nvSpPr>
      <dsp:spPr>
        <a:xfrm rot="5400000">
          <a:off x="4129699" y="1881927"/>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AR" sz="1100" kern="1200" dirty="0" smtClean="0"/>
            <a:t>Corporación Andina de Fomento</a:t>
          </a:r>
        </a:p>
        <a:p>
          <a:pPr lvl="0" algn="ctr" defTabSz="488950">
            <a:lnSpc>
              <a:spcPct val="90000"/>
            </a:lnSpc>
            <a:spcBef>
              <a:spcPct val="0"/>
            </a:spcBef>
            <a:spcAft>
              <a:spcPct val="35000"/>
            </a:spcAft>
          </a:pPr>
          <a:r>
            <a:rPr lang="es-AR" sz="1100" b="1" kern="1200" dirty="0" smtClean="0"/>
            <a:t>CAF</a:t>
          </a:r>
          <a:endParaRPr lang="en-US" sz="1100" b="1" kern="1200" dirty="0"/>
        </a:p>
      </dsp:txBody>
      <dsp:txXfrm rot="5400000">
        <a:off x="4129699" y="1881927"/>
        <a:ext cx="2058512" cy="1790906"/>
      </dsp:txXfrm>
    </dsp:sp>
    <dsp:sp modelId="{446ADB32-1738-4A6E-AE7C-29D9F625C78C}">
      <dsp:nvSpPr>
        <dsp:cNvPr id="0" name=""/>
        <dsp:cNvSpPr/>
      </dsp:nvSpPr>
      <dsp:spPr>
        <a:xfrm>
          <a:off x="1074035" y="2213640"/>
          <a:ext cx="2223193" cy="1235107"/>
        </a:xfrm>
        <a:prstGeom prst="rect">
          <a:avLst/>
        </a:prstGeom>
        <a:noFill/>
        <a:ln>
          <a:noFill/>
        </a:ln>
        <a:effectLst/>
      </dsp:spPr>
      <dsp:style>
        <a:lnRef idx="0">
          <a:scrgbClr r="0" g="0" b="0"/>
        </a:lnRef>
        <a:fillRef idx="0">
          <a:scrgbClr r="0" g="0" b="0"/>
        </a:fillRef>
        <a:effectRef idx="0">
          <a:scrgbClr r="0" g="0" b="0"/>
        </a:effectRef>
        <a:fontRef idx="minor"/>
      </dsp:style>
    </dsp:sp>
    <dsp:sp modelId="{669F2B19-A106-43ED-8191-0EAB7E831B84}">
      <dsp:nvSpPr>
        <dsp:cNvPr id="0" name=""/>
        <dsp:cNvSpPr/>
      </dsp:nvSpPr>
      <dsp:spPr>
        <a:xfrm rot="5400000">
          <a:off x="6063878" y="1881927"/>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s-AR" sz="1200" kern="1200" dirty="0" smtClean="0"/>
            <a:t>Proyecto del Programa de las Naciones Unidas para el Desarrollo </a:t>
          </a:r>
        </a:p>
        <a:p>
          <a:pPr lvl="0" algn="ctr" defTabSz="533400">
            <a:lnSpc>
              <a:spcPct val="90000"/>
            </a:lnSpc>
            <a:spcBef>
              <a:spcPct val="0"/>
            </a:spcBef>
            <a:spcAft>
              <a:spcPct val="35000"/>
            </a:spcAft>
          </a:pPr>
          <a:r>
            <a:rPr lang="es-AR" sz="1200" b="1" kern="1200" dirty="0" smtClean="0"/>
            <a:t>PNUD</a:t>
          </a:r>
          <a:endParaRPr lang="en-US" sz="1200" b="1" kern="1200" dirty="0"/>
        </a:p>
      </dsp:txBody>
      <dsp:txXfrm rot="5400000">
        <a:off x="6063878" y="1881927"/>
        <a:ext cx="2058512" cy="1790906"/>
      </dsp:txXfrm>
    </dsp:sp>
    <dsp:sp modelId="{5F99D83B-C040-4351-9316-B70D9160A3C2}">
      <dsp:nvSpPr>
        <dsp:cNvPr id="0" name=""/>
        <dsp:cNvSpPr/>
      </dsp:nvSpPr>
      <dsp:spPr>
        <a:xfrm rot="5400000">
          <a:off x="5100494" y="3629193"/>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AR" sz="1100" kern="1200" dirty="0" smtClean="0"/>
            <a:t>Fondo Internacional para el Desarrollo Agrícola</a:t>
          </a:r>
        </a:p>
        <a:p>
          <a:pPr lvl="0" algn="ctr" defTabSz="488950">
            <a:lnSpc>
              <a:spcPct val="90000"/>
            </a:lnSpc>
            <a:spcBef>
              <a:spcPct val="0"/>
            </a:spcBef>
            <a:spcAft>
              <a:spcPct val="35000"/>
            </a:spcAft>
          </a:pPr>
          <a:r>
            <a:rPr lang="es-AR" sz="1100" b="1" kern="1200" dirty="0" smtClean="0"/>
            <a:t>FIDA</a:t>
          </a:r>
          <a:endParaRPr lang="en-US" sz="1100" b="1" kern="1200" dirty="0"/>
        </a:p>
      </dsp:txBody>
      <dsp:txXfrm rot="5400000">
        <a:off x="5100494" y="3629193"/>
        <a:ext cx="2058512" cy="1790906"/>
      </dsp:txXfrm>
    </dsp:sp>
    <dsp:sp modelId="{17CD72AC-DC12-4734-81F7-C06474411040}">
      <dsp:nvSpPr>
        <dsp:cNvPr id="0" name=""/>
        <dsp:cNvSpPr/>
      </dsp:nvSpPr>
      <dsp:spPr>
        <a:xfrm>
          <a:off x="7079548" y="3907092"/>
          <a:ext cx="2297300" cy="1235107"/>
        </a:xfrm>
        <a:prstGeom prst="rect">
          <a:avLst/>
        </a:prstGeom>
        <a:noFill/>
        <a:ln>
          <a:noFill/>
        </a:ln>
        <a:effectLst/>
      </dsp:spPr>
      <dsp:style>
        <a:lnRef idx="0">
          <a:scrgbClr r="0" g="0" b="0"/>
        </a:lnRef>
        <a:fillRef idx="0">
          <a:scrgbClr r="0" g="0" b="0"/>
        </a:fillRef>
        <a:effectRef idx="0">
          <a:scrgbClr r="0" g="0" b="0"/>
        </a:effectRef>
        <a:fontRef idx="minor"/>
      </dsp:style>
    </dsp:sp>
    <dsp:sp modelId="{DB46DAD3-40B0-4FF6-9E73-BA19F0D0F36D}">
      <dsp:nvSpPr>
        <dsp:cNvPr id="0" name=""/>
        <dsp:cNvSpPr/>
      </dsp:nvSpPr>
      <dsp:spPr>
        <a:xfrm rot="5400000">
          <a:off x="3166315" y="3629193"/>
          <a:ext cx="2058512" cy="1790906"/>
        </a:xfrm>
        <a:prstGeom prst="hexagon">
          <a:avLst>
            <a:gd name="adj" fmla="val 25000"/>
            <a:gd name="vf" fmla="val 115470"/>
          </a:avLst>
        </a:prstGeom>
        <a:gradFill rotWithShape="0">
          <a:gsLst>
            <a:gs pos="0">
              <a:schemeClr val="accent1">
                <a:hueOff val="0"/>
                <a:satOff val="0"/>
                <a:lumOff val="0"/>
                <a:alphaOff val="0"/>
                <a:tint val="62000"/>
                <a:satMod val="180000"/>
              </a:schemeClr>
            </a:gs>
            <a:gs pos="65000">
              <a:schemeClr val="accent1">
                <a:hueOff val="0"/>
                <a:satOff val="0"/>
                <a:lumOff val="0"/>
                <a:alphaOff val="0"/>
                <a:tint val="32000"/>
                <a:satMod val="250000"/>
              </a:schemeClr>
            </a:gs>
            <a:gs pos="100000">
              <a:schemeClr val="accent1">
                <a:hueOff val="0"/>
                <a:satOff val="0"/>
                <a:lumOff val="0"/>
                <a:alphaOff val="0"/>
                <a:tint val="23000"/>
                <a:satMod val="300000"/>
              </a:schemeClr>
            </a:gs>
          </a:gsLst>
          <a:lin ang="16200000" scaled="0"/>
        </a:gradFill>
        <a:ln>
          <a:noFill/>
        </a:ln>
        <a:effectLst>
          <a:outerShdw blurRad="50800" dist="38100" dir="5400000" rotWithShape="0">
            <a:srgbClr val="000000">
              <a:alpha val="3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s-AR" sz="1200" kern="1200" dirty="0" smtClean="0"/>
            <a:t>Fondo Financiero para el Desarrollo de la Cuenca del Plata</a:t>
          </a:r>
        </a:p>
        <a:p>
          <a:pPr lvl="0" algn="ctr" defTabSz="533400">
            <a:lnSpc>
              <a:spcPct val="90000"/>
            </a:lnSpc>
            <a:spcBef>
              <a:spcPct val="0"/>
            </a:spcBef>
            <a:spcAft>
              <a:spcPct val="35000"/>
            </a:spcAft>
          </a:pPr>
          <a:r>
            <a:rPr lang="es-AR" sz="1200" kern="1200" dirty="0" smtClean="0"/>
            <a:t>FONPLATA</a:t>
          </a:r>
          <a:endParaRPr lang="en-US" sz="1200" kern="1200" dirty="0"/>
        </a:p>
      </dsp:txBody>
      <dsp:txXfrm rot="5400000">
        <a:off x="3166315" y="3629193"/>
        <a:ext cx="2058512" cy="1790906"/>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F52789E-7AC2-443A-8A74-1CAE60CC3F01}">
      <dsp:nvSpPr>
        <dsp:cNvPr id="0" name=""/>
        <dsp:cNvSpPr/>
      </dsp:nvSpPr>
      <dsp:spPr>
        <a:xfrm>
          <a:off x="992977" y="382"/>
          <a:ext cx="5793670" cy="526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lvl="0" algn="l" defTabSz="889000">
            <a:lnSpc>
              <a:spcPct val="90000"/>
            </a:lnSpc>
            <a:spcBef>
              <a:spcPct val="0"/>
            </a:spcBef>
            <a:spcAft>
              <a:spcPct val="35000"/>
            </a:spcAft>
          </a:pPr>
          <a:r>
            <a:rPr lang="es-AR" sz="2000" kern="1200" dirty="0" smtClean="0"/>
            <a:t>.</a:t>
          </a:r>
          <a:endParaRPr lang="en-US" sz="2000" kern="1200" dirty="0"/>
        </a:p>
      </dsp:txBody>
      <dsp:txXfrm>
        <a:off x="992977" y="382"/>
        <a:ext cx="5793670" cy="526697"/>
      </dsp:txXfrm>
    </dsp:sp>
    <dsp:sp modelId="{0FED5BC6-001E-45E3-B457-CF142F939311}">
      <dsp:nvSpPr>
        <dsp:cNvPr id="0" name=""/>
        <dsp:cNvSpPr/>
      </dsp:nvSpPr>
      <dsp:spPr>
        <a:xfrm>
          <a:off x="992977"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E80FB8-3738-4C88-A0B9-6A18077F7763}">
      <dsp:nvSpPr>
        <dsp:cNvPr id="0" name=""/>
        <dsp:cNvSpPr/>
      </dsp:nvSpPr>
      <dsp:spPr>
        <a:xfrm>
          <a:off x="1807309"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31F3E3-384D-4A04-BF1F-70066493786A}">
      <dsp:nvSpPr>
        <dsp:cNvPr id="0" name=""/>
        <dsp:cNvSpPr/>
      </dsp:nvSpPr>
      <dsp:spPr>
        <a:xfrm>
          <a:off x="2622286"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35B248-C56A-4F8B-ABFF-B25A9BF8C32A}">
      <dsp:nvSpPr>
        <dsp:cNvPr id="0" name=""/>
        <dsp:cNvSpPr/>
      </dsp:nvSpPr>
      <dsp:spPr>
        <a:xfrm>
          <a:off x="3436618"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1D971D-3C46-4923-BC52-66CA1B7A5451}">
      <dsp:nvSpPr>
        <dsp:cNvPr id="0" name=""/>
        <dsp:cNvSpPr/>
      </dsp:nvSpPr>
      <dsp:spPr>
        <a:xfrm>
          <a:off x="4251594"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8C91F0-235C-4C1A-BF0D-126463C4CB40}">
      <dsp:nvSpPr>
        <dsp:cNvPr id="0" name=""/>
        <dsp:cNvSpPr/>
      </dsp:nvSpPr>
      <dsp:spPr>
        <a:xfrm>
          <a:off x="5065927"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06D0FE-B7FB-4552-A461-1FF0FEF963BA}">
      <dsp:nvSpPr>
        <dsp:cNvPr id="0" name=""/>
        <dsp:cNvSpPr/>
      </dsp:nvSpPr>
      <dsp:spPr>
        <a:xfrm>
          <a:off x="5880903" y="527079"/>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1856DD-9BFF-42E8-AE32-7C60C948D10C}">
      <dsp:nvSpPr>
        <dsp:cNvPr id="0" name=""/>
        <dsp:cNvSpPr/>
      </dsp:nvSpPr>
      <dsp:spPr>
        <a:xfrm>
          <a:off x="992977" y="634369"/>
          <a:ext cx="5868988" cy="858321"/>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l" defTabSz="622300">
            <a:lnSpc>
              <a:spcPct val="90000"/>
            </a:lnSpc>
            <a:spcBef>
              <a:spcPct val="0"/>
            </a:spcBef>
            <a:spcAft>
              <a:spcPct val="35000"/>
            </a:spcAft>
          </a:pPr>
          <a:r>
            <a:rPr lang="es-AR" sz="1400" kern="1200" dirty="0" smtClean="0"/>
            <a:t>Detección de un problema o carencia y la consecuente necesidad de financiamiento. Elaboración del </a:t>
          </a:r>
          <a:r>
            <a:rPr lang="es-AR" sz="1400" kern="1200" dirty="0" err="1" smtClean="0"/>
            <a:t>Proyect</a:t>
          </a:r>
          <a:r>
            <a:rPr lang="es-AR" sz="1400" kern="1200" dirty="0" smtClean="0"/>
            <a:t> </a:t>
          </a:r>
          <a:r>
            <a:rPr lang="es-AR" sz="1400" kern="1200" dirty="0" err="1" smtClean="0"/>
            <a:t>Appraisal</a:t>
          </a:r>
          <a:r>
            <a:rPr lang="es-AR" sz="1400" kern="1200" dirty="0" smtClean="0"/>
            <a:t> </a:t>
          </a:r>
          <a:r>
            <a:rPr lang="es-AR" sz="1400" kern="1200" dirty="0" err="1" smtClean="0"/>
            <a:t>Document</a:t>
          </a:r>
          <a:r>
            <a:rPr lang="es-AR" sz="1400" kern="1200" dirty="0" smtClean="0"/>
            <a:t> (PAD) y presentación a JGM</a:t>
          </a:r>
          <a:endParaRPr lang="en-US" sz="1400" kern="1200" dirty="0"/>
        </a:p>
      </dsp:txBody>
      <dsp:txXfrm>
        <a:off x="992977" y="634369"/>
        <a:ext cx="5868988" cy="858321"/>
      </dsp:txXfrm>
    </dsp:sp>
    <dsp:sp modelId="{D764ABC8-307E-449B-B173-AF281328AA8D}">
      <dsp:nvSpPr>
        <dsp:cNvPr id="0" name=""/>
        <dsp:cNvSpPr/>
      </dsp:nvSpPr>
      <dsp:spPr>
        <a:xfrm>
          <a:off x="992977" y="1677493"/>
          <a:ext cx="5793670" cy="526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lvl="0" algn="l" defTabSz="889000">
            <a:lnSpc>
              <a:spcPct val="90000"/>
            </a:lnSpc>
            <a:spcBef>
              <a:spcPct val="0"/>
            </a:spcBef>
            <a:spcAft>
              <a:spcPct val="35000"/>
            </a:spcAft>
          </a:pPr>
          <a:r>
            <a:rPr lang="es-AR" sz="2000" kern="1200" dirty="0" smtClean="0"/>
            <a:t>.</a:t>
          </a:r>
          <a:endParaRPr lang="en-US" sz="2000" kern="1200" dirty="0"/>
        </a:p>
      </dsp:txBody>
      <dsp:txXfrm>
        <a:off x="992977" y="1677493"/>
        <a:ext cx="5793670" cy="526697"/>
      </dsp:txXfrm>
    </dsp:sp>
    <dsp:sp modelId="{FE9466EF-355C-40EE-AD42-B63DDA8DD437}">
      <dsp:nvSpPr>
        <dsp:cNvPr id="0" name=""/>
        <dsp:cNvSpPr/>
      </dsp:nvSpPr>
      <dsp:spPr>
        <a:xfrm>
          <a:off x="992977"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102DBD-C0F6-4DEC-8AB0-DFF40C51979C}">
      <dsp:nvSpPr>
        <dsp:cNvPr id="0" name=""/>
        <dsp:cNvSpPr/>
      </dsp:nvSpPr>
      <dsp:spPr>
        <a:xfrm>
          <a:off x="1807309"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C8BCE32-4A98-48BF-B21B-578C36013B24}">
      <dsp:nvSpPr>
        <dsp:cNvPr id="0" name=""/>
        <dsp:cNvSpPr/>
      </dsp:nvSpPr>
      <dsp:spPr>
        <a:xfrm>
          <a:off x="2622286"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9689DE-3CDE-4A65-8E9A-9364D2630C28}">
      <dsp:nvSpPr>
        <dsp:cNvPr id="0" name=""/>
        <dsp:cNvSpPr/>
      </dsp:nvSpPr>
      <dsp:spPr>
        <a:xfrm>
          <a:off x="3436618"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6B2271-2DFD-4A34-91B6-E4DE4B34CEDB}">
      <dsp:nvSpPr>
        <dsp:cNvPr id="0" name=""/>
        <dsp:cNvSpPr/>
      </dsp:nvSpPr>
      <dsp:spPr>
        <a:xfrm>
          <a:off x="4251594"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AD06D3-F51E-4A3D-99EC-220EA1E511DA}">
      <dsp:nvSpPr>
        <dsp:cNvPr id="0" name=""/>
        <dsp:cNvSpPr/>
      </dsp:nvSpPr>
      <dsp:spPr>
        <a:xfrm>
          <a:off x="5065927"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29C53E-E877-4C1C-BB6C-A39474B7BD68}">
      <dsp:nvSpPr>
        <dsp:cNvPr id="0" name=""/>
        <dsp:cNvSpPr/>
      </dsp:nvSpPr>
      <dsp:spPr>
        <a:xfrm>
          <a:off x="5880903" y="2204191"/>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3F048D-BCD2-4E2B-9388-1B2C74EC2CF7}">
      <dsp:nvSpPr>
        <dsp:cNvPr id="0" name=""/>
        <dsp:cNvSpPr/>
      </dsp:nvSpPr>
      <dsp:spPr>
        <a:xfrm>
          <a:off x="992977" y="2311481"/>
          <a:ext cx="5868988" cy="858321"/>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l" defTabSz="622300">
            <a:lnSpc>
              <a:spcPct val="90000"/>
            </a:lnSpc>
            <a:spcBef>
              <a:spcPct val="0"/>
            </a:spcBef>
            <a:spcAft>
              <a:spcPct val="35000"/>
            </a:spcAft>
          </a:pPr>
          <a:r>
            <a:rPr lang="es-AR" sz="1400" kern="1200" dirty="0" smtClean="0"/>
            <a:t>JGM eleva el PAD al OFI, este lo evalúa y si lo aprueba,  se procede a la firma del Convenio de Préstamo. El convenio se firma entre la República Argentina (Prestatario) y el OFI</a:t>
          </a:r>
          <a:endParaRPr lang="en-US" sz="1400" kern="1200" dirty="0"/>
        </a:p>
      </dsp:txBody>
      <dsp:txXfrm>
        <a:off x="992977" y="2311481"/>
        <a:ext cx="5868988" cy="858321"/>
      </dsp:txXfrm>
    </dsp:sp>
    <dsp:sp modelId="{B8AB7795-99A2-4221-AB1D-BA876B6EE6C1}">
      <dsp:nvSpPr>
        <dsp:cNvPr id="0" name=""/>
        <dsp:cNvSpPr/>
      </dsp:nvSpPr>
      <dsp:spPr>
        <a:xfrm>
          <a:off x="992977" y="3354605"/>
          <a:ext cx="5793670" cy="526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lvl="0" algn="l" defTabSz="889000">
            <a:lnSpc>
              <a:spcPct val="90000"/>
            </a:lnSpc>
            <a:spcBef>
              <a:spcPct val="0"/>
            </a:spcBef>
            <a:spcAft>
              <a:spcPct val="35000"/>
            </a:spcAft>
          </a:pPr>
          <a:r>
            <a:rPr lang="es-AR" sz="2000" kern="1200" dirty="0" smtClean="0"/>
            <a:t>.</a:t>
          </a:r>
          <a:endParaRPr lang="en-US" sz="2000" kern="1200" dirty="0"/>
        </a:p>
      </dsp:txBody>
      <dsp:txXfrm>
        <a:off x="992977" y="3354605"/>
        <a:ext cx="5793670" cy="526697"/>
      </dsp:txXfrm>
    </dsp:sp>
    <dsp:sp modelId="{D0194724-9DD2-48F5-8324-A2B5D6C36A2E}">
      <dsp:nvSpPr>
        <dsp:cNvPr id="0" name=""/>
        <dsp:cNvSpPr/>
      </dsp:nvSpPr>
      <dsp:spPr>
        <a:xfrm>
          <a:off x="992977"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E0631E-EC9C-493D-9F38-EB705EDF966A}">
      <dsp:nvSpPr>
        <dsp:cNvPr id="0" name=""/>
        <dsp:cNvSpPr/>
      </dsp:nvSpPr>
      <dsp:spPr>
        <a:xfrm>
          <a:off x="1807309"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8E7870-CFE2-4F86-9759-181E1CC65B8D}">
      <dsp:nvSpPr>
        <dsp:cNvPr id="0" name=""/>
        <dsp:cNvSpPr/>
      </dsp:nvSpPr>
      <dsp:spPr>
        <a:xfrm>
          <a:off x="2622286"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FD2D6C-B996-4329-AC7B-03338CEC86C4}">
      <dsp:nvSpPr>
        <dsp:cNvPr id="0" name=""/>
        <dsp:cNvSpPr/>
      </dsp:nvSpPr>
      <dsp:spPr>
        <a:xfrm>
          <a:off x="3436618"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AD182-57C0-4E71-A06E-9B9B1F398E23}">
      <dsp:nvSpPr>
        <dsp:cNvPr id="0" name=""/>
        <dsp:cNvSpPr/>
      </dsp:nvSpPr>
      <dsp:spPr>
        <a:xfrm>
          <a:off x="4251594"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603242-AB43-4995-BC42-B059D7AC361A}">
      <dsp:nvSpPr>
        <dsp:cNvPr id="0" name=""/>
        <dsp:cNvSpPr/>
      </dsp:nvSpPr>
      <dsp:spPr>
        <a:xfrm>
          <a:off x="5065927"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B61D31-350E-4BC9-96FE-04270D3AECE1}">
      <dsp:nvSpPr>
        <dsp:cNvPr id="0" name=""/>
        <dsp:cNvSpPr/>
      </dsp:nvSpPr>
      <dsp:spPr>
        <a:xfrm>
          <a:off x="5880903" y="3881302"/>
          <a:ext cx="1355718" cy="1072901"/>
        </a:xfrm>
        <a:prstGeom prst="chevron">
          <a:avLst>
            <a:gd name="adj" fmla="val 70610"/>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DEF3CD-8929-4CDA-8670-4157289B44F4}">
      <dsp:nvSpPr>
        <dsp:cNvPr id="0" name=""/>
        <dsp:cNvSpPr/>
      </dsp:nvSpPr>
      <dsp:spPr>
        <a:xfrm>
          <a:off x="992977" y="3988592"/>
          <a:ext cx="5868988" cy="858321"/>
        </a:xfrm>
        <a:prstGeom prst="rect">
          <a:avLst/>
        </a:prstGeom>
        <a:solidFill>
          <a:schemeClr val="l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l" defTabSz="622300">
            <a:lnSpc>
              <a:spcPct val="90000"/>
            </a:lnSpc>
            <a:spcBef>
              <a:spcPct val="0"/>
            </a:spcBef>
            <a:spcAft>
              <a:spcPct val="35000"/>
            </a:spcAft>
          </a:pPr>
          <a:r>
            <a:rPr lang="es-AR" sz="1400" kern="1200" dirty="0" smtClean="0"/>
            <a:t>En el Convenio se establece que el Prestatario determinará a través de quien va a ejecutar el Proyecto</a:t>
          </a:r>
          <a:endParaRPr lang="en-US" sz="1400" kern="1200" dirty="0"/>
        </a:p>
      </dsp:txBody>
      <dsp:txXfrm>
        <a:off x="992977" y="3988592"/>
        <a:ext cx="5868988" cy="858321"/>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613B53B-B594-4675-BA8B-8BA4628DF988}">
      <dsp:nvSpPr>
        <dsp:cNvPr id="0" name=""/>
        <dsp:cNvSpPr/>
      </dsp:nvSpPr>
      <dsp:spPr>
        <a:xfrm>
          <a:off x="1951343" y="-105013"/>
          <a:ext cx="4326912" cy="4326912"/>
        </a:xfrm>
        <a:prstGeom prst="circularArrow">
          <a:avLst>
            <a:gd name="adj1" fmla="val 4668"/>
            <a:gd name="adj2" fmla="val 272909"/>
            <a:gd name="adj3" fmla="val 12891842"/>
            <a:gd name="adj4" fmla="val 17989749"/>
            <a:gd name="adj5" fmla="val 484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6B8662-E561-46A7-959C-12D9779E10C7}">
      <dsp:nvSpPr>
        <dsp:cNvPr id="0" name=""/>
        <dsp:cNvSpPr/>
      </dsp:nvSpPr>
      <dsp:spPr>
        <a:xfrm>
          <a:off x="2696319" y="91"/>
          <a:ext cx="2836961" cy="1418480"/>
        </a:xfrm>
        <a:prstGeom prst="roundRect">
          <a:avLst/>
        </a:prstGeom>
        <a:solidFill>
          <a:schemeClr val="accent1">
            <a:lumMod val="40000"/>
            <a:lumOff val="6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AR" sz="1800" b="1" kern="1200" dirty="0" smtClean="0">
              <a:solidFill>
                <a:schemeClr val="tx1"/>
              </a:solidFill>
            </a:rPr>
            <a:t>UEPEX (Unidad Ejecutora de Prestamos Extranjeros)</a:t>
          </a:r>
          <a:r>
            <a:rPr lang="es-AR" sz="1800" kern="1200" dirty="0" smtClean="0"/>
            <a:t> </a:t>
          </a:r>
          <a:endParaRPr lang="en-US" sz="1800" kern="1200" dirty="0"/>
        </a:p>
      </dsp:txBody>
      <dsp:txXfrm>
        <a:off x="2696319" y="91"/>
        <a:ext cx="2836961" cy="1418480"/>
      </dsp:txXfrm>
    </dsp:sp>
    <dsp:sp modelId="{FBD431D4-2DF3-4499-9A2A-E94A01F2790A}">
      <dsp:nvSpPr>
        <dsp:cNvPr id="0" name=""/>
        <dsp:cNvSpPr/>
      </dsp:nvSpPr>
      <dsp:spPr>
        <a:xfrm>
          <a:off x="4249968" y="1553740"/>
          <a:ext cx="2836961" cy="1418480"/>
        </a:xfrm>
        <a:prstGeom prst="roundRect">
          <a:avLst/>
        </a:prstGeom>
        <a:solidFill>
          <a:schemeClr val="accent1">
            <a:lumMod val="40000"/>
            <a:lumOff val="6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AR" sz="1800" b="1" kern="1200" dirty="0" smtClean="0">
              <a:solidFill>
                <a:schemeClr val="tx1"/>
              </a:solidFill>
            </a:rPr>
            <a:t>SEPA (Sistema de Ejecución de Planes de Adquisiciones)</a:t>
          </a:r>
          <a:endParaRPr lang="en-US" sz="1800" b="1" kern="1200" dirty="0">
            <a:solidFill>
              <a:schemeClr val="tx1"/>
            </a:solidFill>
          </a:endParaRPr>
        </a:p>
      </dsp:txBody>
      <dsp:txXfrm>
        <a:off x="4249968" y="1553740"/>
        <a:ext cx="2836961" cy="1418480"/>
      </dsp:txXfrm>
    </dsp:sp>
    <dsp:sp modelId="{51426611-AE41-4808-B008-A961453F9D91}">
      <dsp:nvSpPr>
        <dsp:cNvPr id="0" name=""/>
        <dsp:cNvSpPr/>
      </dsp:nvSpPr>
      <dsp:spPr>
        <a:xfrm>
          <a:off x="2696319" y="3107389"/>
          <a:ext cx="2836961" cy="1418480"/>
        </a:xfrm>
        <a:prstGeom prst="roundRect">
          <a:avLst/>
        </a:prstGeom>
        <a:solidFill>
          <a:schemeClr val="accent1">
            <a:lumMod val="40000"/>
            <a:lumOff val="6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AR" sz="1800" b="1" kern="1200" dirty="0" smtClean="0">
              <a:solidFill>
                <a:schemeClr val="tx1"/>
              </a:solidFill>
            </a:rPr>
            <a:t>SIGADE (Sistema de Gestión y Análisis de Deuda)</a:t>
          </a:r>
          <a:endParaRPr lang="en-US" sz="1800" b="1" kern="1200" dirty="0">
            <a:solidFill>
              <a:schemeClr val="tx1"/>
            </a:solidFill>
          </a:endParaRPr>
        </a:p>
      </dsp:txBody>
      <dsp:txXfrm>
        <a:off x="2696319" y="3107389"/>
        <a:ext cx="2836961" cy="1418480"/>
      </dsp:txXfrm>
    </dsp:sp>
    <dsp:sp modelId="{480B7D6D-B666-4DEB-96B8-4D4DDBAAD5A8}">
      <dsp:nvSpPr>
        <dsp:cNvPr id="0" name=""/>
        <dsp:cNvSpPr/>
      </dsp:nvSpPr>
      <dsp:spPr>
        <a:xfrm>
          <a:off x="1142670" y="1553740"/>
          <a:ext cx="2836961" cy="1418480"/>
        </a:xfrm>
        <a:prstGeom prst="roundRect">
          <a:avLst/>
        </a:prstGeom>
        <a:solidFill>
          <a:schemeClr val="accent1">
            <a:lumMod val="40000"/>
            <a:lumOff val="6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AR" sz="1800" b="1" kern="1200" dirty="0" smtClean="0">
              <a:solidFill>
                <a:schemeClr val="tx1"/>
              </a:solidFill>
            </a:rPr>
            <a:t>SAF (Servicio Administrativo Financiero)</a:t>
          </a:r>
          <a:endParaRPr lang="en-US" sz="1800" b="1" kern="1200" dirty="0">
            <a:solidFill>
              <a:schemeClr val="tx1"/>
            </a:solidFill>
          </a:endParaRPr>
        </a:p>
      </dsp:txBody>
      <dsp:txXfrm>
        <a:off x="1142670" y="1553740"/>
        <a:ext cx="2836961" cy="141848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4139C39-BEEA-4E87-87F2-AB23A4405354}">
      <dsp:nvSpPr>
        <dsp:cNvPr id="0" name=""/>
        <dsp:cNvSpPr/>
      </dsp:nvSpPr>
      <dsp:spPr>
        <a:xfrm rot="5400000">
          <a:off x="-245635" y="24608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s-AR" sz="2500" kern="1200" dirty="0" smtClean="0"/>
            <a:t>.</a:t>
          </a:r>
          <a:endParaRPr lang="en-US" sz="2500" kern="1200" dirty="0"/>
        </a:p>
      </dsp:txBody>
      <dsp:txXfrm rot="5400000">
        <a:off x="-245635" y="246082"/>
        <a:ext cx="1637567" cy="1146297"/>
      </dsp:txXfrm>
    </dsp:sp>
    <dsp:sp modelId="{364A34C3-5686-41D7-9252-EE81ED80C526}">
      <dsp:nvSpPr>
        <dsp:cNvPr id="0" name=""/>
        <dsp:cNvSpPr/>
      </dsp:nvSpPr>
      <dsp:spPr>
        <a:xfrm rot="5400000">
          <a:off x="4155739" y="-300899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s-AR" sz="1300" kern="1200" dirty="0" smtClean="0"/>
            <a:t>Es el </a:t>
          </a:r>
          <a:r>
            <a:rPr lang="es-AR" sz="1300" b="1" kern="1200" dirty="0" smtClean="0"/>
            <a:t>Sistema de Administración y Control Presupuestario </a:t>
          </a:r>
          <a:r>
            <a:rPr lang="es-AR" sz="1300" kern="1200" dirty="0" smtClean="0"/>
            <a:t>de uso obligatorio desde el 01 de abril de 2002 para todas las </a:t>
          </a:r>
          <a:r>
            <a:rPr lang="es-AR" sz="1300" b="1" kern="1200" dirty="0" smtClean="0"/>
            <a:t>Unidades Ejecutoras de Préstamos Externos (</a:t>
          </a:r>
          <a:r>
            <a:rPr lang="es-AR" sz="1300" b="1" kern="1200" dirty="0" err="1" smtClean="0"/>
            <a:t>UEPEXs</a:t>
          </a:r>
          <a:r>
            <a:rPr lang="es-AR" sz="1300" b="1" kern="1200" dirty="0" smtClean="0"/>
            <a:t>) </a:t>
          </a:r>
          <a:r>
            <a:rPr lang="es-AR" sz="1300" kern="1200" dirty="0" smtClean="0"/>
            <a:t>dependientes de la Administración Pública Nacional. </a:t>
          </a:r>
          <a:endParaRPr lang="en-US" sz="1300" kern="1200" dirty="0"/>
        </a:p>
      </dsp:txBody>
      <dsp:txXfrm rot="5400000">
        <a:off x="4155739" y="-3008994"/>
        <a:ext cx="1064418" cy="7083302"/>
      </dsp:txXfrm>
    </dsp:sp>
    <dsp:sp modelId="{F19168C6-B9F6-4363-B76D-9075690180B8}">
      <dsp:nvSpPr>
        <dsp:cNvPr id="0" name=""/>
        <dsp:cNvSpPr/>
      </dsp:nvSpPr>
      <dsp:spPr>
        <a:xfrm rot="5400000">
          <a:off x="-245635" y="1689832"/>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s-AR" sz="2500" kern="1200" dirty="0" smtClean="0"/>
            <a:t>.</a:t>
          </a:r>
          <a:endParaRPr lang="en-US" sz="2500" kern="1200" dirty="0"/>
        </a:p>
      </dsp:txBody>
      <dsp:txXfrm rot="5400000">
        <a:off x="-245635" y="1689832"/>
        <a:ext cx="1637567" cy="1146297"/>
      </dsp:txXfrm>
    </dsp:sp>
    <dsp:sp modelId="{0A73D250-C8A1-47A3-9AF5-AD82B5616F6C}">
      <dsp:nvSpPr>
        <dsp:cNvPr id="0" name=""/>
        <dsp:cNvSpPr/>
      </dsp:nvSpPr>
      <dsp:spPr>
        <a:xfrm rot="5400000">
          <a:off x="4155739" y="-1565244"/>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s-AR" sz="1300" kern="1200" dirty="0" smtClean="0"/>
            <a:t>Ha sido diseñado a partir de la gestión de una UE y su vinculación con la normativa nacional vigente de Administración Financiera, a la cual están sujetas las UE, en virtud de la aplicación de la Ley N° 24.156, leyes y reglamentos complementarios.</a:t>
          </a:r>
          <a:endParaRPr lang="en-US" sz="1300" kern="1200" dirty="0"/>
        </a:p>
      </dsp:txBody>
      <dsp:txXfrm rot="5400000">
        <a:off x="4155739" y="-1565244"/>
        <a:ext cx="1064418" cy="7083302"/>
      </dsp:txXfrm>
    </dsp:sp>
    <dsp:sp modelId="{A47533F8-49BB-41F3-B9B7-3DC57A39A67F}">
      <dsp:nvSpPr>
        <dsp:cNvPr id="0" name=""/>
        <dsp:cNvSpPr/>
      </dsp:nvSpPr>
      <dsp:spPr>
        <a:xfrm rot="5400000">
          <a:off x="-245635" y="3133581"/>
          <a:ext cx="1637567" cy="1146297"/>
        </a:xfrm>
        <a:prstGeom prst="chevron">
          <a:avLst/>
        </a:prstGeom>
        <a:solidFill>
          <a:schemeClr val="accent1">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s-AR" sz="2500" kern="1200" dirty="0" smtClean="0"/>
            <a:t>.</a:t>
          </a:r>
          <a:endParaRPr lang="en-US" sz="2500" kern="1200" dirty="0"/>
        </a:p>
      </dsp:txBody>
      <dsp:txXfrm rot="5400000">
        <a:off x="-245635" y="3133581"/>
        <a:ext cx="1637567" cy="1146297"/>
      </dsp:txXfrm>
    </dsp:sp>
    <dsp:sp modelId="{16801DC4-68EB-4DB2-AFC7-1BD775F8C4B9}">
      <dsp:nvSpPr>
        <dsp:cNvPr id="0" name=""/>
        <dsp:cNvSpPr/>
      </dsp:nvSpPr>
      <dsp:spPr>
        <a:xfrm rot="5400000">
          <a:off x="4155739" y="-121495"/>
          <a:ext cx="1064418" cy="7083302"/>
        </a:xfrm>
        <a:prstGeom prst="round2SameRect">
          <a:avLst/>
        </a:prstGeom>
        <a:solidFill>
          <a:schemeClr val="lt1">
            <a:alpha val="90000"/>
            <a:hueOff val="0"/>
            <a:satOff val="0"/>
            <a:lumOff val="0"/>
            <a:alphaOff val="0"/>
          </a:schemeClr>
        </a:solidFill>
        <a:ln w="55000" cap="flat" cmpd="thickThin"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8255" rIns="8255" bIns="8255" numCol="1" spcCol="1270" anchor="ctr" anchorCtr="0">
          <a:noAutofit/>
        </a:bodyPr>
        <a:lstStyle/>
        <a:p>
          <a:pPr marL="114300" lvl="1" indent="-114300" algn="l" defTabSz="577850">
            <a:lnSpc>
              <a:spcPct val="90000"/>
            </a:lnSpc>
            <a:spcBef>
              <a:spcPct val="0"/>
            </a:spcBef>
            <a:spcAft>
              <a:spcPct val="15000"/>
            </a:spcAft>
            <a:buChar char="••"/>
          </a:pPr>
          <a:r>
            <a:rPr lang="es-AR" sz="1300" b="1" kern="1200" dirty="0" smtClean="0"/>
            <a:t>Su finalidad es optimizar las tareas de administración, gestión y registro de las Unidades Ejecutoras. </a:t>
          </a:r>
          <a:r>
            <a:rPr lang="es-AR" sz="1300" kern="1200" dirty="0" smtClean="0"/>
            <a:t>Con esta premisa se han definido circuitos de gestión y registro de la ejecución de los proyectos, para compatibilizar y armonizar las normas emitidas por los Organismos Financieros Internacionales (OFI).</a:t>
          </a:r>
          <a:endParaRPr lang="en-US" sz="1300" kern="1200" dirty="0"/>
        </a:p>
      </dsp:txBody>
      <dsp:txXfrm rot="5400000">
        <a:off x="4155739" y="-121495"/>
        <a:ext cx="1064418" cy="7083302"/>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4301543" cy="344091"/>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sz="quarter" idx="1"/>
          </p:nvPr>
        </p:nvSpPr>
        <p:spPr>
          <a:xfrm>
            <a:off x="5622798" y="0"/>
            <a:ext cx="4301543" cy="344091"/>
          </a:xfrm>
          <a:prstGeom prst="rect">
            <a:avLst/>
          </a:prstGeom>
        </p:spPr>
        <p:txBody>
          <a:bodyPr vert="horz" lIns="91440" tIns="45720" rIns="91440" bIns="45720" rtlCol="0"/>
          <a:lstStyle>
            <a:lvl1pPr algn="r">
              <a:defRPr sz="1200"/>
            </a:lvl1pPr>
          </a:lstStyle>
          <a:p>
            <a:fld id="{A7ECE12B-7FA4-411B-9901-08963DBE3F36}" type="datetimeFigureOut">
              <a:rPr lang="es-AR" smtClean="0"/>
              <a:pPr/>
              <a:t>26/09/2019</a:t>
            </a:fld>
            <a:endParaRPr lang="es-AR"/>
          </a:p>
        </p:txBody>
      </p:sp>
      <p:sp>
        <p:nvSpPr>
          <p:cNvPr id="4" name="Marcador de pie de página 3"/>
          <p:cNvSpPr>
            <a:spLocks noGrp="1"/>
          </p:cNvSpPr>
          <p:nvPr>
            <p:ph type="ftr" sz="quarter" idx="2"/>
          </p:nvPr>
        </p:nvSpPr>
        <p:spPr>
          <a:xfrm>
            <a:off x="0" y="6513911"/>
            <a:ext cx="4301543" cy="344090"/>
          </a:xfrm>
          <a:prstGeom prst="rect">
            <a:avLst/>
          </a:prstGeom>
        </p:spPr>
        <p:txBody>
          <a:bodyPr vert="horz" lIns="91440" tIns="45720" rIns="91440" bIns="45720" rtlCol="0" anchor="b"/>
          <a:lstStyle>
            <a:lvl1pPr algn="l">
              <a:defRPr sz="1200"/>
            </a:lvl1pPr>
          </a:lstStyle>
          <a:p>
            <a:endParaRPr lang="es-AR"/>
          </a:p>
        </p:txBody>
      </p:sp>
      <p:sp>
        <p:nvSpPr>
          <p:cNvPr id="5" name="Marcador de número de diapositiva 4"/>
          <p:cNvSpPr>
            <a:spLocks noGrp="1"/>
          </p:cNvSpPr>
          <p:nvPr>
            <p:ph type="sldNum" sz="quarter" idx="3"/>
          </p:nvPr>
        </p:nvSpPr>
        <p:spPr>
          <a:xfrm>
            <a:off x="5622798" y="6513911"/>
            <a:ext cx="4301543" cy="344090"/>
          </a:xfrm>
          <a:prstGeom prst="rect">
            <a:avLst/>
          </a:prstGeom>
        </p:spPr>
        <p:txBody>
          <a:bodyPr vert="horz" lIns="91440" tIns="45720" rIns="91440" bIns="45720" rtlCol="0" anchor="b"/>
          <a:lstStyle>
            <a:lvl1pPr algn="r">
              <a:defRPr sz="1200"/>
            </a:lvl1pPr>
          </a:lstStyle>
          <a:p>
            <a:fld id="{C3455195-2341-4915-961F-77999B39D9E0}" type="slidenum">
              <a:rPr lang="es-AR" smtClean="0"/>
              <a:pPr/>
              <a:t>‹Nº›</a:t>
            </a:fld>
            <a:endParaRPr lang="es-AR"/>
          </a:p>
        </p:txBody>
      </p:sp>
    </p:spTree>
    <p:extLst>
      <p:ext uri="{BB962C8B-B14F-4D97-AF65-F5344CB8AC3E}">
        <p14:creationId xmlns="" xmlns:p14="http://schemas.microsoft.com/office/powerpoint/2010/main" val="38449673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4302125" cy="3429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5622925" y="0"/>
            <a:ext cx="4302125" cy="342900"/>
          </a:xfrm>
          <a:prstGeom prst="rect">
            <a:avLst/>
          </a:prstGeom>
        </p:spPr>
        <p:txBody>
          <a:bodyPr vert="horz" lIns="91440" tIns="45720" rIns="91440" bIns="45720" rtlCol="0"/>
          <a:lstStyle>
            <a:lvl1pPr algn="r">
              <a:defRPr sz="1200"/>
            </a:lvl1pPr>
          </a:lstStyle>
          <a:p>
            <a:fld id="{CB424DB2-26B1-4B6D-B8E2-5663B711EA4B}" type="datetimeFigureOut">
              <a:rPr lang="es-AR" smtClean="0"/>
              <a:pPr/>
              <a:t>26/09/2019</a:t>
            </a:fld>
            <a:endParaRPr lang="es-AR"/>
          </a:p>
        </p:txBody>
      </p:sp>
      <p:sp>
        <p:nvSpPr>
          <p:cNvPr id="4" name="3 Marcador de imagen de diapositiva"/>
          <p:cNvSpPr>
            <a:spLocks noGrp="1" noRot="1" noChangeAspect="1"/>
          </p:cNvSpPr>
          <p:nvPr>
            <p:ph type="sldImg" idx="2"/>
          </p:nvPr>
        </p:nvSpPr>
        <p:spPr>
          <a:xfrm>
            <a:off x="2678113" y="514350"/>
            <a:ext cx="4570412" cy="257175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992188" y="3257550"/>
            <a:ext cx="7942262" cy="30861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6513513"/>
            <a:ext cx="4302125" cy="3429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5622925" y="6513513"/>
            <a:ext cx="4302125" cy="342900"/>
          </a:xfrm>
          <a:prstGeom prst="rect">
            <a:avLst/>
          </a:prstGeom>
        </p:spPr>
        <p:txBody>
          <a:bodyPr vert="horz" lIns="91440" tIns="45720" rIns="91440" bIns="45720" rtlCol="0" anchor="b"/>
          <a:lstStyle>
            <a:lvl1pPr algn="r">
              <a:defRPr sz="1200"/>
            </a:lvl1pPr>
          </a:lstStyle>
          <a:p>
            <a:fld id="{B4119938-8D53-40F6-9F7A-A5867E7F9804}" type="slidenum">
              <a:rPr lang="es-AR" smtClean="0"/>
              <a:pPr/>
              <a:t>‹Nº›</a:t>
            </a:fld>
            <a:endParaRPr lang="es-AR"/>
          </a:p>
        </p:txBody>
      </p:sp>
    </p:spTree>
    <p:extLst>
      <p:ext uri="{BB962C8B-B14F-4D97-AF65-F5344CB8AC3E}">
        <p14:creationId xmlns="" xmlns:p14="http://schemas.microsoft.com/office/powerpoint/2010/main" val="2992906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B4119938-8D53-40F6-9F7A-A5867E7F9804}" type="slidenum">
              <a:rPr lang="es-AR" smtClean="0"/>
              <a:pPr/>
              <a:t>1</a:t>
            </a:fld>
            <a:endParaRPr lang="es-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B4119938-8D53-40F6-9F7A-A5867E7F9804}" type="slidenum">
              <a:rPr lang="es-AR" smtClean="0"/>
              <a:pPr/>
              <a:t>2</a:t>
            </a:fld>
            <a:endParaRPr lang="es-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3</a:t>
            </a:fld>
            <a:endParaRPr lang="es-AR"/>
          </a:p>
        </p:txBody>
      </p:sp>
    </p:spTree>
    <p:extLst>
      <p:ext uri="{BB962C8B-B14F-4D97-AF65-F5344CB8AC3E}">
        <p14:creationId xmlns="" xmlns:p14="http://schemas.microsoft.com/office/powerpoint/2010/main" val="2165306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a:t>
            </a:fld>
            <a:endParaRPr lang="es-AR"/>
          </a:p>
        </p:txBody>
      </p:sp>
    </p:spTree>
    <p:extLst>
      <p:ext uri="{BB962C8B-B14F-4D97-AF65-F5344CB8AC3E}">
        <p14:creationId xmlns="" xmlns:p14="http://schemas.microsoft.com/office/powerpoint/2010/main" val="3722443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5</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1082851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6</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4054099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7</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3725385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8</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385055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9</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1476283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9AE83C4-CC41-4DBA-A98C-CE4D5B3DE0BB}" type="slidenum">
              <a:rPr lang="en-US" altLang="es-AR"/>
              <a:pPr/>
              <a:t>10</a:t>
            </a:fld>
            <a:endParaRPr lang="en-US" altLang="es-AR"/>
          </a:p>
        </p:txBody>
      </p:sp>
      <p:sp>
        <p:nvSpPr>
          <p:cNvPr id="5939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939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A890564-D0D3-42D3-BA64-CA096E859C13}" type="slidenum">
              <a:rPr lang="en-US" altLang="es-AR"/>
              <a:pPr/>
              <a:t>11</a:t>
            </a:fld>
            <a:endParaRPr lang="en-US" altLang="es-AR"/>
          </a:p>
        </p:txBody>
      </p:sp>
      <p:sp>
        <p:nvSpPr>
          <p:cNvPr id="6246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246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3FF8FE6-2B0A-44C6-A35A-F8759AB50089}" type="slidenum">
              <a:rPr lang="en-US" altLang="es-AR"/>
              <a:pPr/>
              <a:t>12</a:t>
            </a:fld>
            <a:endParaRPr lang="en-US" altLang="es-AR"/>
          </a:p>
        </p:txBody>
      </p:sp>
      <p:sp>
        <p:nvSpPr>
          <p:cNvPr id="63489"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3490"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FD3E0674-7AAE-4D5F-A71E-D51D8E848953}" type="slidenum">
              <a:rPr lang="en-US" altLang="es-AR"/>
              <a:pPr/>
              <a:t>13</a:t>
            </a:fld>
            <a:endParaRPr lang="en-US" altLang="es-AR"/>
          </a:p>
        </p:txBody>
      </p:sp>
      <p:sp>
        <p:nvSpPr>
          <p:cNvPr id="6451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451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A6C8B2C-D38C-4815-8071-3BBD5532EDA2}" type="slidenum">
              <a:rPr lang="en-US" altLang="es-AR"/>
              <a:pPr/>
              <a:t>14</a:t>
            </a:fld>
            <a:endParaRPr lang="en-US" altLang="es-AR"/>
          </a:p>
        </p:txBody>
      </p:sp>
      <p:sp>
        <p:nvSpPr>
          <p:cNvPr id="6553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553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F15FDF0-33F7-40AA-BE41-5556C2D5062C}" type="slidenum">
              <a:rPr lang="en-US" altLang="es-AR"/>
              <a:pPr/>
              <a:t>15</a:t>
            </a:fld>
            <a:endParaRPr lang="en-US" altLang="es-AR"/>
          </a:p>
        </p:txBody>
      </p:sp>
      <p:sp>
        <p:nvSpPr>
          <p:cNvPr id="6758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758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4B6C2642-250C-49CC-AD3C-7AFD88CC4536}" type="slidenum">
              <a:rPr lang="en-US" altLang="es-AR"/>
              <a:pPr/>
              <a:t>16</a:t>
            </a:fld>
            <a:endParaRPr lang="en-US" altLang="es-AR"/>
          </a:p>
        </p:txBody>
      </p:sp>
      <p:sp>
        <p:nvSpPr>
          <p:cNvPr id="501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962503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C72AB59C-E5AB-4771-A470-A37DCCEE6868}" type="slidenum">
              <a:rPr lang="en-US" altLang="es-AR"/>
              <a:pPr/>
              <a:t>17</a:t>
            </a:fld>
            <a:endParaRPr lang="en-US" altLang="es-AR"/>
          </a:p>
        </p:txBody>
      </p:sp>
      <p:sp>
        <p:nvSpPr>
          <p:cNvPr id="4915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4915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20343078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0180D82-E0B0-4CF6-B7AA-6B8FC43601B5}" type="slidenum">
              <a:rPr lang="en-US" altLang="es-AR"/>
              <a:pPr/>
              <a:t>18</a:t>
            </a:fld>
            <a:endParaRPr lang="en-US" altLang="es-AR"/>
          </a:p>
        </p:txBody>
      </p:sp>
      <p:sp>
        <p:nvSpPr>
          <p:cNvPr id="68609"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8610"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C91AF57-5F66-4B3F-AA31-02F6F1E22BAC}" type="slidenum">
              <a:rPr lang="en-US" altLang="es-AR"/>
              <a:pPr/>
              <a:t>19</a:t>
            </a:fld>
            <a:endParaRPr lang="en-US" altLang="es-AR"/>
          </a:p>
        </p:txBody>
      </p:sp>
      <p:sp>
        <p:nvSpPr>
          <p:cNvPr id="6963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6963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73D4F689-77E9-41FC-99D5-DC6ECFDCD17C}" type="slidenum">
              <a:rPr lang="en-US" altLang="es-AR"/>
              <a:pPr/>
              <a:t>20</a:t>
            </a:fld>
            <a:endParaRPr lang="en-US" altLang="es-AR"/>
          </a:p>
        </p:txBody>
      </p:sp>
      <p:sp>
        <p:nvSpPr>
          <p:cNvPr id="7065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065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6D4EF15-8348-42AC-B9EC-2A8CBF0537D4}" type="slidenum">
              <a:rPr lang="en-US" altLang="es-AR"/>
              <a:pPr/>
              <a:t>21</a:t>
            </a:fld>
            <a:endParaRPr lang="en-US" altLang="es-AR"/>
          </a:p>
        </p:txBody>
      </p:sp>
      <p:sp>
        <p:nvSpPr>
          <p:cNvPr id="71681"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1682"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D07D838-1A4E-4BC6-AFA8-092818EC1B63}" type="slidenum">
              <a:rPr lang="en-US" altLang="es-AR"/>
              <a:pPr/>
              <a:t>22</a:t>
            </a:fld>
            <a:endParaRPr lang="en-US" altLang="es-AR"/>
          </a:p>
        </p:txBody>
      </p:sp>
      <p:sp>
        <p:nvSpPr>
          <p:cNvPr id="7270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270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D7E4207-CAE4-40EE-858D-56210D9F4DF3}" type="slidenum">
              <a:rPr lang="en-US" altLang="es-AR"/>
              <a:pPr/>
              <a:t>23</a:t>
            </a:fld>
            <a:endParaRPr lang="en-US" altLang="es-AR"/>
          </a:p>
        </p:txBody>
      </p:sp>
      <p:sp>
        <p:nvSpPr>
          <p:cNvPr id="73729"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3730"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F7F3DB31-A71C-4FF8-9BB7-D00E7F947E6F}" type="slidenum">
              <a:rPr lang="en-US" altLang="es-AR"/>
              <a:pPr/>
              <a:t>24</a:t>
            </a:fld>
            <a:endParaRPr lang="en-US" altLang="es-AR"/>
          </a:p>
        </p:txBody>
      </p:sp>
      <p:sp>
        <p:nvSpPr>
          <p:cNvPr id="7475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475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C156F8B-C39A-4547-9FDF-0CCCAB3C3EF5}" type="slidenum">
              <a:rPr lang="en-US" altLang="es-AR"/>
              <a:pPr/>
              <a:t>25</a:t>
            </a:fld>
            <a:endParaRPr lang="en-US" altLang="es-AR"/>
          </a:p>
        </p:txBody>
      </p:sp>
      <p:sp>
        <p:nvSpPr>
          <p:cNvPr id="7577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577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37321399-6F23-42A3-A6DB-F7BDB58919D9}" type="slidenum">
              <a:rPr lang="en-US" altLang="es-AR"/>
              <a:pPr/>
              <a:t>26</a:t>
            </a:fld>
            <a:endParaRPr lang="en-US" altLang="es-AR"/>
          </a:p>
        </p:txBody>
      </p:sp>
      <p:sp>
        <p:nvSpPr>
          <p:cNvPr id="76801"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6802"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5FED360-7F69-4C4C-8BE2-F70EDDC6543E}" type="slidenum">
              <a:rPr lang="en-US" altLang="es-AR"/>
              <a:pPr/>
              <a:t>27</a:t>
            </a:fld>
            <a:endParaRPr lang="en-US" altLang="es-AR"/>
          </a:p>
        </p:txBody>
      </p:sp>
      <p:sp>
        <p:nvSpPr>
          <p:cNvPr id="7782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782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5FED360-7F69-4C4C-8BE2-F70EDDC6543E}" type="slidenum">
              <a:rPr lang="en-US" altLang="es-AR"/>
              <a:pPr/>
              <a:t>28</a:t>
            </a:fld>
            <a:endParaRPr lang="en-US" altLang="es-AR"/>
          </a:p>
        </p:txBody>
      </p:sp>
      <p:sp>
        <p:nvSpPr>
          <p:cNvPr id="7782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782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extLst>
      <p:ext uri="{BB962C8B-B14F-4D97-AF65-F5344CB8AC3E}">
        <p14:creationId xmlns="" xmlns:p14="http://schemas.microsoft.com/office/powerpoint/2010/main" val="9911571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B5C08B0-0084-4614-9101-E6DE4F86CC7C}" type="slidenum">
              <a:rPr lang="en-US" altLang="es-AR"/>
              <a:pPr/>
              <a:t>29</a:t>
            </a:fld>
            <a:endParaRPr lang="en-US" altLang="es-AR"/>
          </a:p>
        </p:txBody>
      </p:sp>
      <p:sp>
        <p:nvSpPr>
          <p:cNvPr id="78849"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8850"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B3757E79-C07E-4E30-8BD3-B7294F54E809}" type="slidenum">
              <a:rPr lang="en-US" altLang="es-AR"/>
              <a:pPr/>
              <a:t>30</a:t>
            </a:fld>
            <a:endParaRPr lang="en-US" altLang="es-AR"/>
          </a:p>
        </p:txBody>
      </p:sp>
      <p:sp>
        <p:nvSpPr>
          <p:cNvPr id="7987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7987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6A821201-8782-4EB0-AC0A-BD5248FD9EC0}" type="slidenum">
              <a:rPr lang="en-US" altLang="es-AR"/>
              <a:pPr/>
              <a:t>31</a:t>
            </a:fld>
            <a:endParaRPr lang="en-US" altLang="es-AR"/>
          </a:p>
        </p:txBody>
      </p:sp>
      <p:sp>
        <p:nvSpPr>
          <p:cNvPr id="8089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089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2CDC41FE-43D6-4BEB-910B-5E7DC2B2A8DE}" type="slidenum">
              <a:rPr lang="en-US" altLang="es-AR"/>
              <a:pPr/>
              <a:t>32</a:t>
            </a:fld>
            <a:endParaRPr lang="en-US" altLang="es-AR"/>
          </a:p>
        </p:txBody>
      </p:sp>
      <p:sp>
        <p:nvSpPr>
          <p:cNvPr id="81921"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1922"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128F6FBC-7072-41B6-AEE7-B5299F67CBB9}" type="slidenum">
              <a:rPr lang="en-US" altLang="es-AR"/>
              <a:pPr/>
              <a:t>33</a:t>
            </a:fld>
            <a:endParaRPr lang="en-US" altLang="es-AR"/>
          </a:p>
        </p:txBody>
      </p:sp>
      <p:sp>
        <p:nvSpPr>
          <p:cNvPr id="82945"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2946"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E6535F9-1773-4880-9CE8-D0DE0F6E8DCA}" type="slidenum">
              <a:rPr lang="en-US" altLang="es-AR"/>
              <a:pPr/>
              <a:t>34</a:t>
            </a:fld>
            <a:endParaRPr lang="en-US" altLang="es-AR"/>
          </a:p>
        </p:txBody>
      </p:sp>
      <p:sp>
        <p:nvSpPr>
          <p:cNvPr id="83969"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3970"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365EFA3-E4BA-4AD7-A8C7-67AE4791C274}" type="slidenum">
              <a:rPr lang="en-US" altLang="es-AR"/>
              <a:pPr/>
              <a:t>35</a:t>
            </a:fld>
            <a:endParaRPr lang="en-US" altLang="es-AR"/>
          </a:p>
        </p:txBody>
      </p:sp>
      <p:sp>
        <p:nvSpPr>
          <p:cNvPr id="84993"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4994"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FC5736EB-EE73-441E-AB44-60CB49067722}" type="slidenum">
              <a:rPr lang="en-US" altLang="es-AR"/>
              <a:pPr/>
              <a:t>36</a:t>
            </a:fld>
            <a:endParaRPr lang="en-US" altLang="es-AR"/>
          </a:p>
        </p:txBody>
      </p:sp>
      <p:sp>
        <p:nvSpPr>
          <p:cNvPr id="86017" name="Rectangle 1"/>
          <p:cNvSpPr txBox="1">
            <a:spLocks noGrp="1" noRot="1" noChangeAspect="1" noChangeArrowheads="1"/>
          </p:cNvSpPr>
          <p:nvPr>
            <p:ph type="sldImg"/>
          </p:nvPr>
        </p:nvSpPr>
        <p:spPr bwMode="auto">
          <a:xfrm>
            <a:off x="2676525" y="520700"/>
            <a:ext cx="4570413" cy="2571750"/>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86018" name="Rectangle 2"/>
          <p:cNvSpPr txBox="1">
            <a:spLocks noGrp="1" noChangeArrowheads="1"/>
          </p:cNvSpPr>
          <p:nvPr>
            <p:ph type="body" idx="1"/>
          </p:nvPr>
        </p:nvSpPr>
        <p:spPr bwMode="auto">
          <a:xfrm>
            <a:off x="992248" y="3257423"/>
            <a:ext cx="7942144" cy="3086354"/>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ltLang="es-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37</a:t>
            </a:fld>
            <a:endParaRPr lang="es-AR"/>
          </a:p>
        </p:txBody>
      </p:sp>
    </p:spTree>
    <p:extLst>
      <p:ext uri="{BB962C8B-B14F-4D97-AF65-F5344CB8AC3E}">
        <p14:creationId xmlns="" xmlns:p14="http://schemas.microsoft.com/office/powerpoint/2010/main" val="1556544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38</a:t>
            </a:fld>
            <a:endParaRPr lang="es-AR"/>
          </a:p>
        </p:txBody>
      </p:sp>
    </p:spTree>
    <p:extLst>
      <p:ext uri="{BB962C8B-B14F-4D97-AF65-F5344CB8AC3E}">
        <p14:creationId xmlns="" xmlns:p14="http://schemas.microsoft.com/office/powerpoint/2010/main" val="39477017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39</a:t>
            </a:fld>
            <a:endParaRPr lang="es-AR"/>
          </a:p>
        </p:txBody>
      </p:sp>
    </p:spTree>
    <p:extLst>
      <p:ext uri="{BB962C8B-B14F-4D97-AF65-F5344CB8AC3E}">
        <p14:creationId xmlns="" xmlns:p14="http://schemas.microsoft.com/office/powerpoint/2010/main" val="31221748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40</a:t>
            </a:fld>
            <a:endParaRPr lang="es-AR"/>
          </a:p>
        </p:txBody>
      </p:sp>
    </p:spTree>
    <p:extLst>
      <p:ext uri="{BB962C8B-B14F-4D97-AF65-F5344CB8AC3E}">
        <p14:creationId xmlns="" xmlns:p14="http://schemas.microsoft.com/office/powerpoint/2010/main" val="18032094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41</a:t>
            </a:fld>
            <a:endParaRPr lang="es-AR"/>
          </a:p>
        </p:txBody>
      </p:sp>
    </p:spTree>
    <p:extLst>
      <p:ext uri="{BB962C8B-B14F-4D97-AF65-F5344CB8AC3E}">
        <p14:creationId xmlns="" xmlns:p14="http://schemas.microsoft.com/office/powerpoint/2010/main" val="14256463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42</a:t>
            </a:fld>
            <a:endParaRPr lang="es-AR"/>
          </a:p>
        </p:txBody>
      </p:sp>
    </p:spTree>
    <p:extLst>
      <p:ext uri="{BB962C8B-B14F-4D97-AF65-F5344CB8AC3E}">
        <p14:creationId xmlns="" xmlns:p14="http://schemas.microsoft.com/office/powerpoint/2010/main" val="17479347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43</a:t>
            </a:fld>
            <a:endParaRPr lang="es-AR"/>
          </a:p>
        </p:txBody>
      </p:sp>
    </p:spTree>
    <p:extLst>
      <p:ext uri="{BB962C8B-B14F-4D97-AF65-F5344CB8AC3E}">
        <p14:creationId xmlns="" xmlns:p14="http://schemas.microsoft.com/office/powerpoint/2010/main" val="31285272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44</a:t>
            </a:fld>
            <a:endParaRPr lang="es-AR"/>
          </a:p>
        </p:txBody>
      </p:sp>
    </p:spTree>
    <p:extLst>
      <p:ext uri="{BB962C8B-B14F-4D97-AF65-F5344CB8AC3E}">
        <p14:creationId xmlns="" xmlns:p14="http://schemas.microsoft.com/office/powerpoint/2010/main" val="42926526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45</a:t>
            </a:fld>
            <a:endParaRPr lang="es-AR"/>
          </a:p>
        </p:txBody>
      </p:sp>
    </p:spTree>
    <p:extLst>
      <p:ext uri="{BB962C8B-B14F-4D97-AF65-F5344CB8AC3E}">
        <p14:creationId xmlns="" xmlns:p14="http://schemas.microsoft.com/office/powerpoint/2010/main" val="15879446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46</a:t>
            </a:fld>
            <a:endParaRPr lang="es-AR"/>
          </a:p>
        </p:txBody>
      </p:sp>
    </p:spTree>
    <p:extLst>
      <p:ext uri="{BB962C8B-B14F-4D97-AF65-F5344CB8AC3E}">
        <p14:creationId xmlns="" xmlns:p14="http://schemas.microsoft.com/office/powerpoint/2010/main" val="1631620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47</a:t>
            </a:fld>
            <a:endParaRPr lang="es-AR"/>
          </a:p>
        </p:txBody>
      </p:sp>
    </p:spTree>
    <p:extLst>
      <p:ext uri="{BB962C8B-B14F-4D97-AF65-F5344CB8AC3E}">
        <p14:creationId xmlns="" xmlns:p14="http://schemas.microsoft.com/office/powerpoint/2010/main" val="25296143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48</a:t>
            </a:fld>
            <a:endParaRPr lang="es-AR"/>
          </a:p>
        </p:txBody>
      </p:sp>
    </p:spTree>
    <p:extLst>
      <p:ext uri="{BB962C8B-B14F-4D97-AF65-F5344CB8AC3E}">
        <p14:creationId xmlns="" xmlns:p14="http://schemas.microsoft.com/office/powerpoint/2010/main" val="25471679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49</a:t>
            </a:fld>
            <a:endParaRPr lang="es-AR"/>
          </a:p>
        </p:txBody>
      </p:sp>
    </p:spTree>
    <p:extLst>
      <p:ext uri="{BB962C8B-B14F-4D97-AF65-F5344CB8AC3E}">
        <p14:creationId xmlns="" xmlns:p14="http://schemas.microsoft.com/office/powerpoint/2010/main" val="23309347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50</a:t>
            </a:fld>
            <a:endParaRPr lang="es-AR"/>
          </a:p>
        </p:txBody>
      </p:sp>
    </p:spTree>
    <p:extLst>
      <p:ext uri="{BB962C8B-B14F-4D97-AF65-F5344CB8AC3E}">
        <p14:creationId xmlns="" xmlns:p14="http://schemas.microsoft.com/office/powerpoint/2010/main" val="41796659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678113" y="514350"/>
            <a:ext cx="4570412" cy="2571750"/>
          </a:xfrm>
        </p:spPr>
      </p:sp>
      <p:sp>
        <p:nvSpPr>
          <p:cNvPr id="3" name="Marcador de notas 2"/>
          <p:cNvSpPr>
            <a:spLocks noGrp="1"/>
          </p:cNvSpPr>
          <p:nvPr>
            <p:ph type="body" idx="1"/>
          </p:nvPr>
        </p:nvSpPr>
        <p:spPr/>
        <p:txBody>
          <a:bodyPr/>
          <a:lstStyle/>
          <a:p>
            <a:endParaRPr lang="es-AR"/>
          </a:p>
        </p:txBody>
      </p:sp>
      <p:sp>
        <p:nvSpPr>
          <p:cNvPr id="4" name="Marcador de número de diapositiva 3"/>
          <p:cNvSpPr>
            <a:spLocks noGrp="1"/>
          </p:cNvSpPr>
          <p:nvPr>
            <p:ph type="sldNum" sz="quarter" idx="10"/>
          </p:nvPr>
        </p:nvSpPr>
        <p:spPr/>
        <p:txBody>
          <a:bodyPr/>
          <a:lstStyle/>
          <a:p>
            <a:fld id="{B4119938-8D53-40F6-9F7A-A5867E7F9804}" type="slidenum">
              <a:rPr lang="es-AR" smtClean="0"/>
              <a:pPr/>
              <a:t>51</a:t>
            </a:fld>
            <a:endParaRPr lang="es-AR"/>
          </a:p>
        </p:txBody>
      </p:sp>
    </p:spTree>
    <p:extLst>
      <p:ext uri="{BB962C8B-B14F-4D97-AF65-F5344CB8AC3E}">
        <p14:creationId xmlns="" xmlns:p14="http://schemas.microsoft.com/office/powerpoint/2010/main" val="41790552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5019" y="4953000"/>
            <a:ext cx="12197020"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28DEFDD8-70A7-4730-9A2C-2983C471CB06}" type="datetimeFigureOut">
              <a:rPr lang="es-ES" smtClean="0"/>
              <a:pPr/>
              <a:t>26/09/2019</a:t>
            </a:fld>
            <a:endParaRPr lang="es-ES"/>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2A6D9A95-E972-4AEE-A397-BF3EA940351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
        <p:nvSpPr>
          <p:cNvPr id="7" name="6 Cheurón"/>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109728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8969376" y="6407944"/>
            <a:ext cx="2560320" cy="365760"/>
          </a:xfrm>
        </p:spPr>
        <p:txBody>
          <a:bodyPr/>
          <a:lstStyle>
            <a:extLst/>
          </a:lstStyle>
          <a:p>
            <a:fld id="{28DEFDD8-70A7-4730-9A2C-2983C471CB06}" type="datetimeFigureOut">
              <a:rPr lang="es-ES" smtClean="0"/>
              <a:pPr/>
              <a:t>26/09/2019</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28DEFDD8-70A7-4730-9A2C-2983C471CB06}" type="datetimeFigureOut">
              <a:rPr lang="es-ES" smtClean="0"/>
              <a:pPr/>
              <a:t>26/09/2019</a:t>
            </a:fld>
            <a:endParaRPr lang="es-ES"/>
          </a:p>
        </p:txBody>
      </p:sp>
      <p:sp>
        <p:nvSpPr>
          <p:cNvPr id="6" name="5 Marcador de pie de página"/>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2A6D9A95-E972-4AEE-A397-BF3EA940351C}" type="slidenum">
              <a:rPr lang="es-ES" smtClean="0"/>
              <a:pPr/>
              <a:t>‹Nº›</a:t>
            </a:fld>
            <a:endParaRPr lang="es-ES"/>
          </a:p>
        </p:txBody>
      </p:sp>
      <p:sp>
        <p:nvSpPr>
          <p:cNvPr id="2" name="1 Título"/>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8056" y="5791253"/>
            <a:ext cx="4536419"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1481330"/>
            <a:ext cx="109728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125351" y="274641"/>
            <a:ext cx="236996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41"/>
            <a:ext cx="84328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8DEFDD8-70A7-4730-9A2C-2983C471CB06}" type="datetimeFigureOut">
              <a:rPr lang="es-ES" smtClean="0"/>
              <a:pPr/>
              <a:t>26/09/2019</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2A6D9A95-E972-4AEE-A397-BF3EA940351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8056" y="5791253"/>
            <a:ext cx="4536419"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28DEFDD8-70A7-4730-9A2C-2983C471CB06}" type="datetimeFigureOut">
              <a:rPr lang="es-ES" smtClean="0"/>
              <a:pPr/>
              <a:t>26/09/2019</a:t>
            </a:fld>
            <a:endParaRPr lang="es-ES"/>
          </a:p>
        </p:txBody>
      </p:sp>
      <p:sp>
        <p:nvSpPr>
          <p:cNvPr id="22" name="21 Marcador de pie de página"/>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s-ES"/>
          </a:p>
        </p:txBody>
      </p:sp>
      <p:sp>
        <p:nvSpPr>
          <p:cNvPr id="18" name="17 Marcador de número de diapositiva"/>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2A6D9A95-E972-4AEE-A397-BF3EA940351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Autofit/>
          </a:bodyPr>
          <a:lstStyle/>
          <a:p>
            <a:r>
              <a:rPr lang="es-ES" sz="4000" dirty="0" smtClean="0"/>
              <a:t>DESARROLLO DE INFRAESTRUCTURA MEDIANTE ENDEUDAMIENTO INTERNACIONAL Y PROGRAMA DE PARTICIPACIÓN PÚBLICA PRIVADA. PERSPECTIVA DEL CONTROL EXTERNO </a:t>
            </a:r>
            <a:endParaRPr lang="es-ES" sz="4000" dirty="0"/>
          </a:p>
        </p:txBody>
      </p:sp>
      <p:sp>
        <p:nvSpPr>
          <p:cNvPr id="3" name="2 Subtítulo"/>
          <p:cNvSpPr>
            <a:spLocks noGrp="1"/>
          </p:cNvSpPr>
          <p:nvPr>
            <p:ph type="subTitle" idx="1"/>
          </p:nvPr>
        </p:nvSpPr>
        <p:spPr/>
        <p:txBody>
          <a:bodyPr>
            <a:normAutofit fontScale="92500" lnSpcReduction="20000"/>
          </a:bodyPr>
          <a:lstStyle/>
          <a:p>
            <a:r>
              <a:rPr lang="es-ES" dirty="0" smtClean="0"/>
              <a:t>Programa de Infraestructura Regional para la Integración</a:t>
            </a:r>
          </a:p>
          <a:p>
            <a:r>
              <a:rPr lang="es-ES" dirty="0" smtClean="0"/>
              <a:t>UNR-IDR</a:t>
            </a:r>
          </a:p>
          <a:p>
            <a:r>
              <a:rPr lang="es-ES" dirty="0" smtClean="0"/>
              <a:t>Cristian </a:t>
            </a:r>
            <a:r>
              <a:rPr lang="es-ES" dirty="0" err="1" smtClean="0"/>
              <a:t>Módolo</a:t>
            </a:r>
            <a:endParaRPr lang="es-E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ES" dirty="0" smtClean="0"/>
              <a:t>Desarrollo de Infraestructura mediante programas con financiamiento internacional.  </a:t>
            </a:r>
            <a:endParaRPr lang="es-ES" dirty="0"/>
          </a:p>
        </p:txBody>
      </p:sp>
      <p:sp>
        <p:nvSpPr>
          <p:cNvPr id="3" name="2 Subtítulo"/>
          <p:cNvSpPr>
            <a:spLocks noGrp="1"/>
          </p:cNvSpPr>
          <p:nvPr>
            <p:ph type="subTitle" idx="1"/>
          </p:nvPr>
        </p:nvSpPr>
        <p:spPr/>
        <p:txBody>
          <a:bodyPr>
            <a:normAutofit fontScale="92500" lnSpcReduction="20000"/>
          </a:bodyPr>
          <a:lstStyle/>
          <a:p>
            <a:endParaRPr lang="es-ES" dirty="0" smtClean="0"/>
          </a:p>
          <a:p>
            <a:r>
              <a:rPr lang="es-ES" sz="3200" dirty="0" smtClean="0"/>
              <a:t>Auditoría de Programas con Financiamiento Internacio</a:t>
            </a:r>
            <a:r>
              <a:rPr lang="es-ES" dirty="0" smtClean="0"/>
              <a:t>nal</a:t>
            </a:r>
            <a:endParaRPr lang="es-E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 xmlns:p14="http://schemas.microsoft.com/office/powerpoint/2010/main" val="451207564"/>
              </p:ext>
            </p:extLst>
          </p:nvPr>
        </p:nvGraphicFramePr>
        <p:xfrm>
          <a:off x="700496" y="1166713"/>
          <a:ext cx="11343051" cy="5554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3 Marcador de número de diapositiva"/>
          <p:cNvSpPr>
            <a:spLocks noGrp="1"/>
          </p:cNvSpPr>
          <p:nvPr>
            <p:ph type="sldNum" sz="quarter" idx="12"/>
          </p:nvPr>
        </p:nvSpPr>
        <p:spPr/>
        <p:txBody>
          <a:bodyPr/>
          <a:lstStyle/>
          <a:p>
            <a:fld id="{9D5F3634-37FB-448F-8191-AD58FF3CB994}" type="slidenum">
              <a:rPr lang="es-AR" altLang="es-MX" smtClean="0"/>
              <a:pPr/>
              <a:t>3</a:t>
            </a:fld>
            <a:endParaRPr lang="es-AR" altLang="es-MX"/>
          </a:p>
        </p:txBody>
      </p:sp>
      <p:sp>
        <p:nvSpPr>
          <p:cNvPr id="3" name="2 Título"/>
          <p:cNvSpPr>
            <a:spLocks noGrp="1"/>
          </p:cNvSpPr>
          <p:nvPr>
            <p:ph type="title"/>
          </p:nvPr>
        </p:nvSpPr>
        <p:spPr>
          <a:xfrm>
            <a:off x="1468582" y="191511"/>
            <a:ext cx="10574965" cy="562074"/>
          </a:xfrm>
        </p:spPr>
        <p:txBody>
          <a:bodyPr>
            <a:noAutofit/>
          </a:bodyPr>
          <a:lstStyle/>
          <a:p>
            <a:pPr algn="r"/>
            <a:r>
              <a:rPr lang="es-AR" sz="3800" b="1" dirty="0" smtClean="0">
                <a:effectLst>
                  <a:outerShdw blurRad="38100" dist="38100" dir="2700000" algn="tl">
                    <a:srgbClr val="000000">
                      <a:alpha val="43137"/>
                    </a:srgbClr>
                  </a:outerShdw>
                </a:effectLst>
              </a:rPr>
              <a:t>Organismos Financieros Internacionales</a:t>
            </a:r>
            <a:endParaRPr lang="en-US" sz="3800" b="1" dirty="0">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30516991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2 Título"/>
          <p:cNvSpPr txBox="1">
            <a:spLocks/>
          </p:cNvSpPr>
          <p:nvPr/>
        </p:nvSpPr>
        <p:spPr>
          <a:xfrm>
            <a:off x="1468582" y="191510"/>
            <a:ext cx="10574965" cy="10210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endParaRPr lang="es-AR" sz="3800" b="1" dirty="0" smtClean="0">
              <a:effectLst>
                <a:outerShdw blurRad="38100" dist="38100" dir="2700000" algn="tl">
                  <a:srgbClr val="000000">
                    <a:alpha val="43137"/>
                  </a:srgbClr>
                </a:outerShdw>
              </a:effectLst>
            </a:endParaRPr>
          </a:p>
          <a:p>
            <a:pPr algn="r"/>
            <a:endParaRPr lang="es-AR" sz="3800" b="1" dirty="0" smtClean="0">
              <a:effectLst>
                <a:outerShdw blurRad="38100" dist="38100" dir="2700000" algn="tl">
                  <a:srgbClr val="000000">
                    <a:alpha val="43137"/>
                  </a:srgbClr>
                </a:outerShdw>
              </a:effectLst>
            </a:endParaRPr>
          </a:p>
          <a:p>
            <a:pPr algn="r"/>
            <a:r>
              <a:rPr lang="es-AR" sz="3800" b="1" dirty="0" smtClean="0">
                <a:effectLst>
                  <a:outerShdw blurRad="38100" dist="38100" dir="2700000" algn="tl">
                    <a:srgbClr val="000000">
                      <a:alpha val="43137"/>
                    </a:srgbClr>
                  </a:outerShdw>
                </a:effectLst>
              </a:rPr>
              <a:t>Creación de un Proyecto con financiamiento externo</a:t>
            </a:r>
            <a:endParaRPr lang="en-US" sz="3800" b="1" dirty="0">
              <a:effectLst>
                <a:outerShdw blurRad="38100" dist="38100" dir="2700000" algn="tl">
                  <a:srgbClr val="000000">
                    <a:alpha val="43137"/>
                  </a:srgbClr>
                </a:outerShdw>
              </a:effectLst>
            </a:endParaRPr>
          </a:p>
        </p:txBody>
      </p:sp>
      <p:graphicFrame>
        <p:nvGraphicFramePr>
          <p:cNvPr id="3" name="4 Marcador de contenido"/>
          <p:cNvGraphicFramePr>
            <a:graphicFrameLocks/>
          </p:cNvGraphicFramePr>
          <p:nvPr>
            <p:extLst>
              <p:ext uri="{D42A27DB-BD31-4B8C-83A1-F6EECF244321}">
                <p14:modId xmlns="" xmlns:p14="http://schemas.microsoft.com/office/powerpoint/2010/main" val="725359503"/>
              </p:ext>
            </p:extLst>
          </p:nvPr>
        </p:nvGraphicFramePr>
        <p:xfrm>
          <a:off x="2350287" y="1095454"/>
          <a:ext cx="8229600" cy="49545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3165357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5</a:t>
            </a:fld>
            <a:endParaRPr lang="en-US" altLang="es-AR" sz="1000">
              <a:ea typeface="DejaVu Sans" charset="0"/>
              <a:cs typeface="DejaVu Sans" charset="0"/>
            </a:endParaRPr>
          </a:p>
        </p:txBody>
      </p:sp>
      <p:sp>
        <p:nvSpPr>
          <p:cNvPr id="12" name="2 Título"/>
          <p:cNvSpPr txBox="1">
            <a:spLocks/>
          </p:cNvSpPr>
          <p:nvPr/>
        </p:nvSpPr>
        <p:spPr>
          <a:xfrm>
            <a:off x="1443468" y="547922"/>
            <a:ext cx="10574965" cy="5620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¿Cómo se organiza un Proyecto con </a:t>
            </a:r>
          </a:p>
          <a:p>
            <a:pPr algn="r"/>
            <a:r>
              <a:rPr lang="es-AR" sz="3800" b="1" dirty="0" smtClean="0">
                <a:effectLst>
                  <a:outerShdw blurRad="38100" dist="38100" dir="2700000" algn="tl">
                    <a:srgbClr val="000000">
                      <a:alpha val="43137"/>
                    </a:srgbClr>
                  </a:outerShdw>
                </a:effectLst>
              </a:rPr>
              <a:t>financiamiento externo?</a:t>
            </a:r>
          </a:p>
        </p:txBody>
      </p:sp>
      <p:sp>
        <p:nvSpPr>
          <p:cNvPr id="6" name="1 Marcador de contenido"/>
          <p:cNvSpPr>
            <a:spLocks noGrp="1"/>
          </p:cNvSpPr>
          <p:nvPr>
            <p:ph idx="1"/>
          </p:nvPr>
        </p:nvSpPr>
        <p:spPr>
          <a:xfrm>
            <a:off x="1443468" y="1496386"/>
            <a:ext cx="9645749" cy="4525962"/>
          </a:xfrm>
        </p:spPr>
        <p:txBody>
          <a:bodyPr>
            <a:normAutofit fontScale="85000" lnSpcReduction="20000"/>
          </a:bodyPr>
          <a:lstStyle/>
          <a:p>
            <a:pPr marL="109537" indent="0">
              <a:buNone/>
            </a:pPr>
            <a:endParaRPr lang="es-AR" sz="1000" dirty="0" smtClean="0"/>
          </a:p>
          <a:p>
            <a:pPr marL="109537" indent="0">
              <a:buNone/>
            </a:pPr>
            <a:r>
              <a:rPr lang="es-AR" dirty="0" smtClean="0"/>
              <a:t>En </a:t>
            </a:r>
            <a:r>
              <a:rPr lang="es-AR" dirty="0"/>
              <a:t>el Anexo 2 del  </a:t>
            </a:r>
            <a:r>
              <a:rPr lang="es-AR" dirty="0" smtClean="0"/>
              <a:t>Convenio se encuentran las </a:t>
            </a:r>
            <a:r>
              <a:rPr lang="es-AR" dirty="0"/>
              <a:t>Disposiciones para la </a:t>
            </a:r>
            <a:r>
              <a:rPr lang="es-AR" dirty="0" smtClean="0"/>
              <a:t>Implementación: </a:t>
            </a:r>
          </a:p>
          <a:p>
            <a:pPr marL="109537" indent="0">
              <a:buNone/>
            </a:pPr>
            <a:endParaRPr lang="es-AR" dirty="0" smtClean="0"/>
          </a:p>
          <a:p>
            <a:pPr algn="just"/>
            <a:r>
              <a:rPr lang="es-AR" dirty="0" smtClean="0"/>
              <a:t> A) Disposiciones </a:t>
            </a:r>
            <a:r>
              <a:rPr lang="es-AR" dirty="0"/>
              <a:t>Institucionales se establece que el Prestatario deberá a través </a:t>
            </a:r>
            <a:r>
              <a:rPr lang="es-AR" dirty="0" smtClean="0"/>
              <a:t>de la Unidad Jurisdiccional Ministerial</a:t>
            </a:r>
          </a:p>
          <a:p>
            <a:pPr algn="just"/>
            <a:endParaRPr lang="en-US" dirty="0"/>
          </a:p>
          <a:p>
            <a:pPr lvl="0" algn="just">
              <a:buFont typeface="Wingdings" panose="05000000000000000000" pitchFamily="2" charset="2"/>
              <a:buChar char="ü"/>
            </a:pPr>
            <a:r>
              <a:rPr lang="es-AR" dirty="0"/>
              <a:t>Mantener </a:t>
            </a:r>
            <a:r>
              <a:rPr lang="es-AR" dirty="0" smtClean="0"/>
              <a:t>Unidad </a:t>
            </a:r>
            <a:r>
              <a:rPr lang="es-AR" dirty="0"/>
              <a:t>de Coordinación (UC) y una Unidad de Financiamiento Internacional </a:t>
            </a:r>
            <a:r>
              <a:rPr lang="es-AR" dirty="0" smtClean="0"/>
              <a:t>del Ministerio </a:t>
            </a:r>
            <a:r>
              <a:rPr lang="es-AR" dirty="0"/>
              <a:t>(</a:t>
            </a:r>
            <a:r>
              <a:rPr lang="es-AR" dirty="0" smtClean="0"/>
              <a:t>UFI-M) para </a:t>
            </a:r>
            <a:r>
              <a:rPr lang="es-AR" dirty="0"/>
              <a:t>administrar la implementación del </a:t>
            </a:r>
            <a:r>
              <a:rPr lang="es-AR" dirty="0" smtClean="0"/>
              <a:t>Proyecto, </a:t>
            </a:r>
            <a:r>
              <a:rPr lang="es-AR" dirty="0"/>
              <a:t>con </a:t>
            </a:r>
            <a:r>
              <a:rPr lang="es-AR" dirty="0" smtClean="0"/>
              <a:t>un </a:t>
            </a:r>
            <a:r>
              <a:rPr lang="es-AR" dirty="0"/>
              <a:t>coordinador, especialistas técnicos </a:t>
            </a:r>
            <a:r>
              <a:rPr lang="es-AR" dirty="0" smtClean="0"/>
              <a:t>y </a:t>
            </a:r>
            <a:r>
              <a:rPr lang="es-AR" dirty="0"/>
              <a:t>personal </a:t>
            </a:r>
            <a:r>
              <a:rPr lang="es-AR" dirty="0" smtClean="0"/>
              <a:t>adicional.</a:t>
            </a:r>
            <a:endParaRPr lang="en-US" dirty="0" smtClean="0"/>
          </a:p>
          <a:p>
            <a:pPr lvl="0" algn="just">
              <a:buFont typeface="Wingdings" panose="05000000000000000000" pitchFamily="2" charset="2"/>
              <a:buChar char="ü"/>
            </a:pPr>
            <a:r>
              <a:rPr lang="es-AR" dirty="0"/>
              <a:t>D</a:t>
            </a:r>
            <a:r>
              <a:rPr lang="es-AR" dirty="0" smtClean="0"/>
              <a:t>isponer que las Provincias Participantes, a través de los Convenios Marco, mantengan en sus respectivos Ministerios, personal técnico.</a:t>
            </a:r>
            <a:endParaRPr lang="en-US" dirty="0" smtClean="0"/>
          </a:p>
          <a:p>
            <a:endParaRPr lang="en-US" sz="2000" dirty="0"/>
          </a:p>
        </p:txBody>
      </p:sp>
    </p:spTree>
    <p:extLst>
      <p:ext uri="{BB962C8B-B14F-4D97-AF65-F5344CB8AC3E}">
        <p14:creationId xmlns="" xmlns:p14="http://schemas.microsoft.com/office/powerpoint/2010/main" val="174854451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6</a:t>
            </a:fld>
            <a:endParaRPr lang="en-US" altLang="es-AR" sz="1000">
              <a:ea typeface="DejaVu Sans" charset="0"/>
              <a:cs typeface="DejaVu Sans" charset="0"/>
            </a:endParaRPr>
          </a:p>
        </p:txBody>
      </p:sp>
      <p:sp>
        <p:nvSpPr>
          <p:cNvPr id="4" name="2 Título"/>
          <p:cNvSpPr txBox="1">
            <a:spLocks/>
          </p:cNvSpPr>
          <p:nvPr/>
        </p:nvSpPr>
        <p:spPr>
          <a:xfrm>
            <a:off x="1443468" y="547922"/>
            <a:ext cx="10574965" cy="5620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¿Cómo se organiza un Proyecto con </a:t>
            </a:r>
          </a:p>
          <a:p>
            <a:pPr algn="r"/>
            <a:r>
              <a:rPr lang="es-AR" sz="3800" b="1" dirty="0" smtClean="0">
                <a:effectLst>
                  <a:outerShdw blurRad="38100" dist="38100" dir="2700000" algn="tl">
                    <a:srgbClr val="000000">
                      <a:alpha val="43137"/>
                    </a:srgbClr>
                  </a:outerShdw>
                </a:effectLst>
              </a:rPr>
              <a:t>financiamiento externo?</a:t>
            </a:r>
          </a:p>
        </p:txBody>
      </p:sp>
      <p:sp>
        <p:nvSpPr>
          <p:cNvPr id="5" name="1 Marcador de contenido"/>
          <p:cNvSpPr>
            <a:spLocks noGrp="1"/>
          </p:cNvSpPr>
          <p:nvPr>
            <p:ph idx="1"/>
          </p:nvPr>
        </p:nvSpPr>
        <p:spPr>
          <a:xfrm>
            <a:off x="752168" y="1569629"/>
            <a:ext cx="11061291" cy="4698436"/>
          </a:xfrm>
        </p:spPr>
        <p:txBody>
          <a:bodyPr>
            <a:normAutofit/>
          </a:bodyPr>
          <a:lstStyle/>
          <a:p>
            <a:pPr algn="just"/>
            <a:endParaRPr lang="es-AR" sz="2600" dirty="0" smtClean="0"/>
          </a:p>
          <a:p>
            <a:pPr algn="just"/>
            <a:r>
              <a:rPr lang="es-AR" sz="2600" dirty="0" smtClean="0"/>
              <a:t>B) </a:t>
            </a:r>
            <a:r>
              <a:rPr lang="es-AR" sz="2600" dirty="0"/>
              <a:t>Manual de Operaciones y Lineamientos Operativos que debe </a:t>
            </a:r>
            <a:r>
              <a:rPr lang="es-AR" sz="2600" dirty="0" smtClean="0"/>
              <a:t>contener:</a:t>
            </a:r>
          </a:p>
          <a:p>
            <a:pPr algn="just"/>
            <a:endParaRPr lang="en-US" sz="2600" dirty="0"/>
          </a:p>
          <a:p>
            <a:pPr algn="just">
              <a:buFont typeface="Wingdings" panose="05000000000000000000" pitchFamily="2" charset="2"/>
              <a:buChar char="ü"/>
            </a:pPr>
            <a:r>
              <a:rPr lang="es-AR" sz="2600" dirty="0"/>
              <a:t> L</a:t>
            </a:r>
            <a:r>
              <a:rPr lang="es-AR" sz="2600" dirty="0" smtClean="0"/>
              <a:t>os </a:t>
            </a:r>
            <a:r>
              <a:rPr lang="es-AR" sz="2600" dirty="0"/>
              <a:t>términos de referencia, las funciones y las responsabilidades del personal de la UC, de la UFI-s y de los MSP responsable de la coordinación, monitoreo y evaluación del Proyecto</a:t>
            </a:r>
            <a:r>
              <a:rPr lang="es-AR" sz="2600" dirty="0" smtClean="0"/>
              <a:t>;</a:t>
            </a:r>
          </a:p>
          <a:p>
            <a:pPr marL="452437" indent="-342900" algn="just">
              <a:buFont typeface="Wingdings" panose="05000000000000000000" pitchFamily="2" charset="2"/>
              <a:buChar char="ü"/>
            </a:pPr>
            <a:endParaRPr lang="es-AR" sz="2600" dirty="0" smtClean="0"/>
          </a:p>
          <a:p>
            <a:pPr algn="just">
              <a:buFont typeface="Wingdings" panose="05000000000000000000" pitchFamily="2" charset="2"/>
              <a:buChar char="ü"/>
            </a:pPr>
            <a:r>
              <a:rPr lang="es-AR" sz="2600" dirty="0" smtClean="0"/>
              <a:t> Luego se enumeran lineamientos específicos de cada Proyecto</a:t>
            </a:r>
            <a:endParaRPr lang="en-US" sz="2600" dirty="0"/>
          </a:p>
          <a:p>
            <a:pPr algn="just"/>
            <a:endParaRPr lang="en-US" sz="2600" dirty="0"/>
          </a:p>
        </p:txBody>
      </p:sp>
    </p:spTree>
    <p:extLst>
      <p:ext uri="{BB962C8B-B14F-4D97-AF65-F5344CB8AC3E}">
        <p14:creationId xmlns="" xmlns:p14="http://schemas.microsoft.com/office/powerpoint/2010/main" val="421589535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7</a:t>
            </a:fld>
            <a:endParaRPr lang="en-US" altLang="es-AR" sz="1000">
              <a:ea typeface="DejaVu Sans" charset="0"/>
              <a:cs typeface="DejaVu Sans" charset="0"/>
            </a:endParaRPr>
          </a:p>
        </p:txBody>
      </p:sp>
      <p:sp>
        <p:nvSpPr>
          <p:cNvPr id="12" name="2 Título"/>
          <p:cNvSpPr txBox="1">
            <a:spLocks/>
          </p:cNvSpPr>
          <p:nvPr/>
        </p:nvSpPr>
        <p:spPr>
          <a:xfrm>
            <a:off x="670140" y="337930"/>
            <a:ext cx="10574965" cy="5620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a:t>
            </a:r>
          </a:p>
        </p:txBody>
      </p:sp>
      <p:graphicFrame>
        <p:nvGraphicFramePr>
          <p:cNvPr id="4" name="4 Marcador de contenido"/>
          <p:cNvGraphicFramePr>
            <a:graphicFrameLocks noGrp="1"/>
          </p:cNvGraphicFramePr>
          <p:nvPr>
            <p:ph idx="1"/>
            <p:extLst>
              <p:ext uri="{D42A27DB-BD31-4B8C-83A1-F6EECF244321}">
                <p14:modId xmlns="" xmlns:p14="http://schemas.microsoft.com/office/powerpoint/2010/main" val="239215570"/>
              </p:ext>
            </p:extLst>
          </p:nvPr>
        </p:nvGraphicFramePr>
        <p:xfrm>
          <a:off x="2123768" y="1496386"/>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02891728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8</a:t>
            </a:fld>
            <a:endParaRPr lang="en-US" altLang="es-AR" sz="1000">
              <a:ea typeface="DejaVu Sans" charset="0"/>
              <a:cs typeface="DejaVu Sans" charset="0"/>
            </a:endParaRPr>
          </a:p>
        </p:txBody>
      </p:sp>
      <p:sp>
        <p:nvSpPr>
          <p:cNvPr id="12" name="2 Título"/>
          <p:cNvSpPr txBox="1">
            <a:spLocks/>
          </p:cNvSpPr>
          <p:nvPr/>
        </p:nvSpPr>
        <p:spPr>
          <a:xfrm>
            <a:off x="767607" y="370941"/>
            <a:ext cx="10574965" cy="90126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UEPEX</a:t>
            </a:r>
          </a:p>
        </p:txBody>
      </p:sp>
      <p:graphicFrame>
        <p:nvGraphicFramePr>
          <p:cNvPr id="6" name="6 Marcador de contenido"/>
          <p:cNvGraphicFramePr>
            <a:graphicFrameLocks noGrp="1"/>
          </p:cNvGraphicFramePr>
          <p:nvPr>
            <p:ph idx="1"/>
            <p:extLst>
              <p:ext uri="{D42A27DB-BD31-4B8C-83A1-F6EECF244321}">
                <p14:modId xmlns="" xmlns:p14="http://schemas.microsoft.com/office/powerpoint/2010/main" val="1069009166"/>
              </p:ext>
            </p:extLst>
          </p:nvPr>
        </p:nvGraphicFramePr>
        <p:xfrm>
          <a:off x="2138516" y="1525383"/>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225169929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9</a:t>
            </a:fld>
            <a:endParaRPr lang="en-US" altLang="es-AR" sz="1000">
              <a:ea typeface="DejaVu Sans" charset="0"/>
              <a:cs typeface="DejaVu Sans" charset="0"/>
            </a:endParaRPr>
          </a:p>
        </p:txBody>
      </p:sp>
      <p:sp>
        <p:nvSpPr>
          <p:cNvPr id="12" name="2 Título"/>
          <p:cNvSpPr txBox="1">
            <a:spLocks/>
          </p:cNvSpPr>
          <p:nvPr/>
        </p:nvSpPr>
        <p:spPr>
          <a:xfrm>
            <a:off x="628459" y="450454"/>
            <a:ext cx="10574965" cy="80187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UEPEX</a:t>
            </a:r>
          </a:p>
        </p:txBody>
      </p:sp>
      <p:grpSp>
        <p:nvGrpSpPr>
          <p:cNvPr id="7" name="Group 1"/>
          <p:cNvGrpSpPr>
            <a:grpSpLocks/>
          </p:cNvGrpSpPr>
          <p:nvPr/>
        </p:nvGrpSpPr>
        <p:grpSpPr bwMode="auto">
          <a:xfrm>
            <a:off x="757086" y="1473777"/>
            <a:ext cx="10970684" cy="4394200"/>
            <a:chOff x="288" y="974"/>
            <a:chExt cx="5183" cy="2768"/>
          </a:xfrm>
        </p:grpSpPr>
        <p:sp>
          <p:nvSpPr>
            <p:cNvPr id="8" name="Rectangle 2"/>
            <p:cNvSpPr>
              <a:spLocks noChangeArrowheads="1"/>
            </p:cNvSpPr>
            <p:nvPr/>
          </p:nvSpPr>
          <p:spPr bwMode="auto">
            <a:xfrm>
              <a:off x="288" y="974"/>
              <a:ext cx="5183" cy="854"/>
            </a:xfrm>
            <a:prstGeom prst="rect">
              <a:avLst/>
            </a:prstGeom>
            <a:solidFill>
              <a:srgbClr val="A6DDEA"/>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129600" tIns="129600" rIns="129600" bIns="129600" anchor="ctr"/>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algn="ctr">
                <a:lnSpc>
                  <a:spcPct val="90000"/>
                </a:lnSpc>
                <a:spcAft>
                  <a:spcPts val="1200"/>
                </a:spcAft>
              </a:pPr>
              <a:r>
                <a:rPr lang="en-US" altLang="es-AR" sz="3400">
                  <a:latin typeface="Lucida Sans Unicode" charset="0"/>
                </a:rPr>
                <a:t>El uso de esta aplicación hace posible</a:t>
              </a:r>
            </a:p>
          </p:txBody>
        </p:sp>
        <p:sp>
          <p:nvSpPr>
            <p:cNvPr id="9" name="Rectangle 3"/>
            <p:cNvSpPr>
              <a:spLocks noChangeArrowheads="1"/>
            </p:cNvSpPr>
            <p:nvPr/>
          </p:nvSpPr>
          <p:spPr bwMode="auto">
            <a:xfrm>
              <a:off x="290" y="1829"/>
              <a:ext cx="1725" cy="1795"/>
            </a:xfrm>
            <a:prstGeom prst="rect">
              <a:avLst/>
            </a:prstGeom>
            <a:solidFill>
              <a:srgbClr val="A6DDEA"/>
            </a:solidFill>
            <a:ln w="55080" cap="flat">
              <a:solidFill>
                <a:srgbClr val="FFFFFF"/>
              </a:solidFill>
              <a:round/>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87480" tIns="87480" rIns="87480" bIns="8748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813"/>
                </a:spcAft>
              </a:pPr>
              <a:r>
                <a:rPr lang="en-US" altLang="es-AR" sz="2300">
                  <a:latin typeface="Lucida Sans Unicode" charset="0"/>
                </a:rPr>
                <a:t>Estandarizar las tareas de gestión de las UE</a:t>
              </a:r>
            </a:p>
          </p:txBody>
        </p:sp>
        <p:sp>
          <p:nvSpPr>
            <p:cNvPr id="10" name="Rectangle 4"/>
            <p:cNvSpPr>
              <a:spLocks noChangeArrowheads="1"/>
            </p:cNvSpPr>
            <p:nvPr/>
          </p:nvSpPr>
          <p:spPr bwMode="auto">
            <a:xfrm>
              <a:off x="2017" y="1829"/>
              <a:ext cx="1725" cy="1795"/>
            </a:xfrm>
            <a:prstGeom prst="rect">
              <a:avLst/>
            </a:prstGeom>
            <a:solidFill>
              <a:srgbClr val="A6DDEA"/>
            </a:solidFill>
            <a:ln w="55080" cap="flat">
              <a:solidFill>
                <a:srgbClr val="FFFFFF"/>
              </a:solidFill>
              <a:round/>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87480" tIns="87480" rIns="87480" bIns="8748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813"/>
                </a:spcAft>
              </a:pPr>
              <a:r>
                <a:rPr lang="en-US" altLang="es-AR" sz="2300">
                  <a:latin typeface="Lucida Sans Unicode" charset="0"/>
                </a:rPr>
                <a:t>Lograr la unicidad de criterios en el registro de las transacciones</a:t>
              </a:r>
            </a:p>
          </p:txBody>
        </p:sp>
        <p:sp>
          <p:nvSpPr>
            <p:cNvPr id="11" name="Rectangle 5"/>
            <p:cNvSpPr>
              <a:spLocks noChangeArrowheads="1"/>
            </p:cNvSpPr>
            <p:nvPr/>
          </p:nvSpPr>
          <p:spPr bwMode="auto">
            <a:xfrm>
              <a:off x="3743" y="1829"/>
              <a:ext cx="1725" cy="1795"/>
            </a:xfrm>
            <a:prstGeom prst="rect">
              <a:avLst/>
            </a:prstGeom>
            <a:solidFill>
              <a:srgbClr val="A6DDEA"/>
            </a:solidFill>
            <a:ln w="55080" cap="flat">
              <a:solidFill>
                <a:srgbClr val="FFFFFF"/>
              </a:solidFill>
              <a:round/>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87480" tIns="87480" rIns="87480" bIns="8748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813"/>
                </a:spcAft>
              </a:pPr>
              <a:r>
                <a:rPr lang="en-US" altLang="es-AR" sz="2300">
                  <a:latin typeface="Lucida Sans Unicode" charset="0"/>
                </a:rPr>
                <a:t>Disponer de información oportuna en diferentes formatos y para distintos usuarios</a:t>
              </a:r>
            </a:p>
          </p:txBody>
        </p:sp>
        <p:sp>
          <p:nvSpPr>
            <p:cNvPr id="13" name="Rectangle 6"/>
            <p:cNvSpPr>
              <a:spLocks noChangeArrowheads="1"/>
            </p:cNvSpPr>
            <p:nvPr/>
          </p:nvSpPr>
          <p:spPr bwMode="auto">
            <a:xfrm flipV="1">
              <a:off x="288" y="3707"/>
              <a:ext cx="5183" cy="35"/>
            </a:xfrm>
            <a:prstGeom prst="rect">
              <a:avLst/>
            </a:prstGeom>
            <a:solidFill>
              <a:srgbClr val="A6DDEA"/>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wrap="none" anchor="ctr"/>
            <a:lstStyle/>
            <a:p>
              <a:endParaRPr lang="es-AR"/>
            </a:p>
          </p:txBody>
        </p:sp>
      </p:grpSp>
    </p:spTree>
    <p:extLst>
      <p:ext uri="{BB962C8B-B14F-4D97-AF65-F5344CB8AC3E}">
        <p14:creationId xmlns="" xmlns:p14="http://schemas.microsoft.com/office/powerpoint/2010/main" val="321277813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1"/>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AE719A7D-50D3-4F04-B86A-9990F5214B30}" type="slidenum">
              <a:rPr lang="en-US" altLang="es-AR" sz="1000">
                <a:ea typeface="DejaVu Sans" charset="0"/>
                <a:cs typeface="DejaVu Sans" charset="0"/>
              </a:rPr>
              <a:pPr algn="ctr" hangingPunct="1">
                <a:lnSpc>
                  <a:spcPct val="100000"/>
                </a:lnSpc>
              </a:pPr>
              <a:t>10</a:t>
            </a:fld>
            <a:endParaRPr lang="en-US" altLang="es-AR" sz="1000">
              <a:ea typeface="DejaVu Sans" charset="0"/>
              <a:cs typeface="DejaVu Sans" charset="0"/>
            </a:endParaRPr>
          </a:p>
        </p:txBody>
      </p:sp>
      <p:pic>
        <p:nvPicPr>
          <p:cNvPr id="17410"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200153" y="722672"/>
            <a:ext cx="10367433" cy="6135329"/>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pic>
      <p:sp>
        <p:nvSpPr>
          <p:cNvPr id="5" name="2 Título"/>
          <p:cNvSpPr txBox="1">
            <a:spLocks/>
          </p:cNvSpPr>
          <p:nvPr/>
        </p:nvSpPr>
        <p:spPr>
          <a:xfrm>
            <a:off x="861662" y="-1"/>
            <a:ext cx="10574965" cy="111318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UEPEX</a:t>
            </a:r>
          </a:p>
        </p:txBody>
      </p:sp>
    </p:spTree>
    <p:extLst>
      <p:ext uri="{BB962C8B-B14F-4D97-AF65-F5344CB8AC3E}">
        <p14:creationId xmlns="" xmlns:p14="http://schemas.microsoft.com/office/powerpoint/2010/main" val="66085691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Text Box 6"/>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4C1C1F87-ED82-44B7-B5B8-CD321BA514A1}" type="slidenum">
              <a:rPr lang="en-US" altLang="es-AR" sz="1000">
                <a:ea typeface="DejaVu Sans" charset="0"/>
                <a:cs typeface="DejaVu Sans" charset="0"/>
              </a:rPr>
              <a:pPr algn="ctr" hangingPunct="1">
                <a:lnSpc>
                  <a:spcPct val="100000"/>
                </a:lnSpc>
              </a:pPr>
              <a:t>11</a:t>
            </a:fld>
            <a:endParaRPr lang="en-US" altLang="es-AR" sz="1000">
              <a:ea typeface="DejaVu Sans" charset="0"/>
              <a:cs typeface="DejaVu Sans" charset="0"/>
            </a:endParaRPr>
          </a:p>
        </p:txBody>
      </p:sp>
      <p:sp>
        <p:nvSpPr>
          <p:cNvPr id="10" name="2 Título"/>
          <p:cNvSpPr txBox="1">
            <a:spLocks/>
          </p:cNvSpPr>
          <p:nvPr/>
        </p:nvSpPr>
        <p:spPr>
          <a:xfrm>
            <a:off x="707972" y="331185"/>
            <a:ext cx="10574965" cy="80187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SEPA</a:t>
            </a:r>
          </a:p>
        </p:txBody>
      </p:sp>
      <p:graphicFrame>
        <p:nvGraphicFramePr>
          <p:cNvPr id="11" name="4 Marcador de contenido"/>
          <p:cNvGraphicFramePr>
            <a:graphicFrameLocks noGrp="1"/>
          </p:cNvGraphicFramePr>
          <p:nvPr>
            <p:ph idx="1"/>
            <p:extLst>
              <p:ext uri="{D42A27DB-BD31-4B8C-83A1-F6EECF244321}">
                <p14:modId xmlns="" xmlns:p14="http://schemas.microsoft.com/office/powerpoint/2010/main" val="1964971348"/>
              </p:ext>
            </p:extLst>
          </p:nvPr>
        </p:nvGraphicFramePr>
        <p:xfrm>
          <a:off x="2475059" y="1078589"/>
          <a:ext cx="822960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04173493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endParaRPr lang="es-AR" altLang="es-AR" sz="2400">
              <a:latin typeface="Lucida Sans Unicode" charset="0"/>
            </a:endParaRPr>
          </a:p>
          <a:p>
            <a:pPr marL="109538" hangingPunct="1">
              <a:lnSpc>
                <a:spcPct val="100000"/>
              </a:lnSpc>
              <a:spcBef>
                <a:spcPts val="400"/>
              </a:spcBef>
            </a:pPr>
            <a:r>
              <a:rPr lang="es-AR" altLang="es-AR" sz="2400">
                <a:latin typeface="Lucida Sans Unicode" charset="0"/>
              </a:rPr>
              <a:t>Ley 24.156  </a:t>
            </a:r>
          </a:p>
          <a:p>
            <a:pPr marL="109538" hangingPunct="1">
              <a:lnSpc>
                <a:spcPct val="100000"/>
              </a:lnSpc>
              <a:spcBef>
                <a:spcPts val="400"/>
              </a:spcBef>
            </a:pPr>
            <a:endParaRPr lang="es-AR" altLang="es-AR" sz="2400">
              <a:latin typeface="Lucida Sans Unicode" charset="0"/>
            </a:endParaRPr>
          </a:p>
          <a:p>
            <a:pPr marL="109538" hangingPunct="1">
              <a:lnSpc>
                <a:spcPct val="100000"/>
              </a:lnSpc>
              <a:spcBef>
                <a:spcPts val="400"/>
              </a:spcBef>
            </a:pPr>
            <a:r>
              <a:rPr lang="es-AR" altLang="es-AR" sz="2400">
                <a:latin typeface="Lucida Sans Unicode" charset="0"/>
              </a:rPr>
              <a:t>Art 69 – En el marco del artículo anterior la Oficina Nacional de Crédito Público tendrá  competencia para:</a:t>
            </a:r>
          </a:p>
          <a:p>
            <a:pPr marL="109538" hangingPunct="1">
              <a:lnSpc>
                <a:spcPct val="100000"/>
              </a:lnSpc>
              <a:spcBef>
                <a:spcPts val="400"/>
              </a:spcBef>
            </a:pPr>
            <a:endParaRPr lang="es-AR" altLang="es-AR" sz="2400">
              <a:latin typeface="Lucida Sans Unicode" charset="0"/>
            </a:endParaRPr>
          </a:p>
          <a:p>
            <a:pPr marL="109538" hangingPunct="1">
              <a:lnSpc>
                <a:spcPct val="100000"/>
              </a:lnSpc>
              <a:spcBef>
                <a:spcPts val="400"/>
              </a:spcBef>
            </a:pPr>
            <a:r>
              <a:rPr lang="es-AR" altLang="es-AR" sz="2400">
                <a:latin typeface="Lucida Sans Unicode" charset="0"/>
              </a:rPr>
              <a:t>h) Mantener un registro actualizado sobre el endeudamiento público, debidamente integrado al sistema de contabilidad gubernamental</a:t>
            </a:r>
          </a:p>
          <a:p>
            <a:pPr hangingPunct="1">
              <a:lnSpc>
                <a:spcPct val="100000"/>
              </a:lnSpc>
              <a:spcBef>
                <a:spcPts val="400"/>
              </a:spcBef>
            </a:pPr>
            <a:endParaRPr lang="es-AR" altLang="es-AR" sz="2700">
              <a:latin typeface="Lucida Sans Unicode" charset="0"/>
            </a:endParaRPr>
          </a:p>
        </p:txBody>
      </p:sp>
      <p:sp>
        <p:nvSpPr>
          <p:cNvPr id="21507"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97E11ABC-5C01-4610-8441-A2DF4C3065F5}" type="slidenum">
              <a:rPr lang="en-US" altLang="es-AR" sz="1000">
                <a:ea typeface="DejaVu Sans" charset="0"/>
                <a:cs typeface="DejaVu Sans" charset="0"/>
              </a:rPr>
              <a:pPr algn="ctr" hangingPunct="1">
                <a:lnSpc>
                  <a:spcPct val="100000"/>
                </a:lnSpc>
              </a:pPr>
              <a:t>12</a:t>
            </a:fld>
            <a:endParaRPr lang="en-US" altLang="es-AR" sz="1000">
              <a:ea typeface="DejaVu Sans" charset="0"/>
              <a:cs typeface="DejaVu Sans" charset="0"/>
            </a:endParaRPr>
          </a:p>
        </p:txBody>
      </p:sp>
      <p:sp>
        <p:nvSpPr>
          <p:cNvPr id="7" name="2 Título"/>
          <p:cNvSpPr txBox="1">
            <a:spLocks/>
          </p:cNvSpPr>
          <p:nvPr/>
        </p:nvSpPr>
        <p:spPr>
          <a:xfrm>
            <a:off x="755374" y="370942"/>
            <a:ext cx="11263059" cy="9807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SIGADE</a:t>
            </a:r>
          </a:p>
        </p:txBody>
      </p:sp>
    </p:spTree>
    <p:extLst>
      <p:ext uri="{BB962C8B-B14F-4D97-AF65-F5344CB8AC3E}">
        <p14:creationId xmlns="" xmlns:p14="http://schemas.microsoft.com/office/powerpoint/2010/main" val="142892263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7" name="Text Box 9"/>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D5A7C484-4218-4797-9478-319ECBE19065}" type="slidenum">
              <a:rPr lang="en-US" altLang="es-AR" sz="1000">
                <a:ea typeface="DejaVu Sans" charset="0"/>
                <a:cs typeface="DejaVu Sans" charset="0"/>
              </a:rPr>
              <a:pPr algn="ctr" hangingPunct="1">
                <a:lnSpc>
                  <a:spcPct val="100000"/>
                </a:lnSpc>
              </a:pPr>
              <a:t>13</a:t>
            </a:fld>
            <a:endParaRPr lang="en-US" altLang="es-AR" sz="1000">
              <a:ea typeface="DejaVu Sans" charset="0"/>
              <a:cs typeface="DejaVu Sans" charset="0"/>
            </a:endParaRPr>
          </a:p>
        </p:txBody>
      </p:sp>
      <p:sp>
        <p:nvSpPr>
          <p:cNvPr id="13" name="2 Título"/>
          <p:cNvSpPr txBox="1">
            <a:spLocks/>
          </p:cNvSpPr>
          <p:nvPr/>
        </p:nvSpPr>
        <p:spPr>
          <a:xfrm>
            <a:off x="1013792" y="193961"/>
            <a:ext cx="11178210" cy="9788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 SIGADE</a:t>
            </a:r>
          </a:p>
        </p:txBody>
      </p:sp>
      <p:graphicFrame>
        <p:nvGraphicFramePr>
          <p:cNvPr id="14" name="4 Marcador de contenido"/>
          <p:cNvGraphicFramePr>
            <a:graphicFrameLocks noGrp="1"/>
          </p:cNvGraphicFramePr>
          <p:nvPr>
            <p:ph idx="1"/>
            <p:extLst>
              <p:ext uri="{D42A27DB-BD31-4B8C-83A1-F6EECF244321}">
                <p14:modId xmlns="" xmlns:p14="http://schemas.microsoft.com/office/powerpoint/2010/main" val="322210206"/>
              </p:ext>
            </p:extLst>
          </p:nvPr>
        </p:nvGraphicFramePr>
        <p:xfrm>
          <a:off x="1617035" y="1436893"/>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207659601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3" name="Group 1"/>
          <p:cNvGrpSpPr>
            <a:grpSpLocks/>
          </p:cNvGrpSpPr>
          <p:nvPr/>
        </p:nvGrpSpPr>
        <p:grpSpPr bwMode="auto">
          <a:xfrm>
            <a:off x="1071036" y="1482725"/>
            <a:ext cx="10047817" cy="4521200"/>
            <a:chOff x="506" y="934"/>
            <a:chExt cx="4747" cy="2848"/>
          </a:xfrm>
        </p:grpSpPr>
        <p:sp>
          <p:nvSpPr>
            <p:cNvPr id="23554" name="Rectangle 2"/>
            <p:cNvSpPr>
              <a:spLocks noChangeArrowheads="1"/>
            </p:cNvSpPr>
            <p:nvPr/>
          </p:nvSpPr>
          <p:spPr bwMode="auto">
            <a:xfrm>
              <a:off x="506" y="934"/>
              <a:ext cx="4747" cy="2848"/>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tIns="91440" bIns="91440" anchor="ctr"/>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Lst>
                <a:defRPr>
                  <a:solidFill>
                    <a:srgbClr val="000000"/>
                  </a:solidFill>
                  <a:latin typeface="Arial" charset="0"/>
                  <a:ea typeface="AR PL SungtiL GB" charset="0"/>
                  <a:cs typeface="AR PL SungtiL GB" charset="0"/>
                </a:defRPr>
              </a:lvl9pPr>
            </a:lstStyle>
            <a:p>
              <a:pPr algn="just">
                <a:lnSpc>
                  <a:spcPct val="90000"/>
                </a:lnSpc>
                <a:spcAft>
                  <a:spcPts val="838"/>
                </a:spcAft>
              </a:pPr>
              <a:r>
                <a:rPr lang="en-US" altLang="es-AR" sz="2400">
                  <a:latin typeface="Lucida Sans Unicode" charset="0"/>
                </a:rPr>
                <a:t>El Aporte Local del financiamiento de los Proyectos se realiza a través del SAF, en el caso del MSN  es el SAF 310, según lo publicado en la Cuenta de Inversión 2015 dentro de este SAF se desarrollaban seis Proyectos con financiamiento externo. Esto se ve reflejado en el Cuadro 4.8 de la Separata I de la Cuenta Inversión</a:t>
              </a:r>
            </a:p>
          </p:txBody>
        </p:sp>
      </p:grpSp>
      <p:sp>
        <p:nvSpPr>
          <p:cNvPr id="23556" name="Text Box 4"/>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D5094F68-6FD2-4989-B0CE-61B92B3B175B}" type="slidenum">
              <a:rPr lang="en-US" altLang="es-AR" sz="1000">
                <a:ea typeface="DejaVu Sans" charset="0"/>
                <a:cs typeface="DejaVu Sans" charset="0"/>
              </a:rPr>
              <a:pPr algn="ctr" hangingPunct="1">
                <a:lnSpc>
                  <a:spcPct val="100000"/>
                </a:lnSpc>
              </a:pPr>
              <a:t>14</a:t>
            </a:fld>
            <a:endParaRPr lang="en-US" altLang="es-AR" sz="1000">
              <a:ea typeface="DejaVu Sans" charset="0"/>
              <a:cs typeface="DejaVu Sans" charset="0"/>
            </a:endParaRPr>
          </a:p>
        </p:txBody>
      </p:sp>
      <p:sp>
        <p:nvSpPr>
          <p:cNvPr id="8" name="2 Título"/>
          <p:cNvSpPr txBox="1">
            <a:spLocks noGrp="1"/>
          </p:cNvSpPr>
          <p:nvPr>
            <p:ph type="title"/>
          </p:nvPr>
        </p:nvSpPr>
        <p:spPr>
          <a:xfrm>
            <a:off x="834887" y="361155"/>
            <a:ext cx="11183546" cy="89117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sistemas se encuentran involucrados?. SAF</a:t>
            </a:r>
          </a:p>
        </p:txBody>
      </p:sp>
    </p:spTree>
    <p:extLst>
      <p:ext uri="{BB962C8B-B14F-4D97-AF65-F5344CB8AC3E}">
        <p14:creationId xmlns="" xmlns:p14="http://schemas.microsoft.com/office/powerpoint/2010/main" val="371063770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1"/>
          <p:cNvSpPr txBox="1">
            <a:spLocks noChangeArrowheads="1"/>
          </p:cNvSpPr>
          <p:nvPr/>
        </p:nvSpPr>
        <p:spPr bwMode="auto">
          <a:xfrm>
            <a:off x="609600" y="1481138"/>
            <a:ext cx="11115368"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endParaRPr lang="es-AR" altLang="es-AR" sz="2700" dirty="0">
              <a:latin typeface="Lucida Sans Unicode" charset="0"/>
            </a:endParaRPr>
          </a:p>
          <a:p>
            <a:pPr marL="109538" hangingPunct="1">
              <a:lnSpc>
                <a:spcPct val="100000"/>
              </a:lnSpc>
              <a:spcBef>
                <a:spcPts val="400"/>
              </a:spcBef>
            </a:pPr>
            <a:endParaRPr lang="es-AR" altLang="es-AR" sz="2800" dirty="0">
              <a:latin typeface="Lucida Sans Unicode" charset="0"/>
            </a:endParaRPr>
          </a:p>
          <a:p>
            <a:pPr marL="109538" algn="just" hangingPunct="1">
              <a:lnSpc>
                <a:spcPct val="100000"/>
              </a:lnSpc>
              <a:spcBef>
                <a:spcPts val="400"/>
              </a:spcBef>
            </a:pPr>
            <a:r>
              <a:rPr lang="es-AR" altLang="es-AR" sz="2800" dirty="0" smtClean="0">
                <a:latin typeface="Lucida Sans Unicode" charset="0"/>
              </a:rPr>
              <a:t>La </a:t>
            </a:r>
            <a:r>
              <a:rPr lang="es-AR" altLang="es-AR" sz="2800" dirty="0">
                <a:latin typeface="Lucida Sans Unicode" charset="0"/>
              </a:rPr>
              <a:t>Gerencia de Control de la Deuda Pública </a:t>
            </a:r>
            <a:r>
              <a:rPr lang="es-AR" altLang="es-AR" sz="2800" dirty="0" smtClean="0">
                <a:latin typeface="Lucida Sans Unicode" charset="0"/>
              </a:rPr>
              <a:t>realiza </a:t>
            </a:r>
            <a:r>
              <a:rPr lang="es-AR" altLang="es-AR" sz="2800" dirty="0">
                <a:latin typeface="Lucida Sans Unicode" charset="0"/>
              </a:rPr>
              <a:t>dos tipos de </a:t>
            </a:r>
            <a:r>
              <a:rPr lang="es-AR" altLang="es-AR" sz="2800" dirty="0" smtClean="0">
                <a:latin typeface="Lucida Sans Unicode" charset="0"/>
              </a:rPr>
              <a:t>controles sobre </a:t>
            </a:r>
            <a:r>
              <a:rPr lang="es-AR" altLang="es-AR" sz="2800" dirty="0">
                <a:latin typeface="Lucida Sans Unicode" charset="0"/>
              </a:rPr>
              <a:t>los Proyectos financiados por Organismos Internacionales de </a:t>
            </a:r>
            <a:r>
              <a:rPr lang="es-AR" altLang="es-AR" sz="2800" dirty="0" smtClean="0">
                <a:latin typeface="Lucida Sans Unicode" charset="0"/>
              </a:rPr>
              <a:t>Crédito: auditorías financieras y combinadas (gestión más cumplimiento).</a:t>
            </a:r>
            <a:endParaRPr lang="es-AR" altLang="es-AR" sz="2800" dirty="0">
              <a:latin typeface="Lucida Sans Unicode" charset="0"/>
            </a:endParaRPr>
          </a:p>
        </p:txBody>
      </p:sp>
      <p:sp>
        <p:nvSpPr>
          <p:cNvPr id="25603"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42B86FAB-994C-47A0-ABC0-B26D8CF113CB}" type="slidenum">
              <a:rPr lang="en-US" altLang="es-AR" sz="1000">
                <a:ea typeface="DejaVu Sans" charset="0"/>
                <a:cs typeface="DejaVu Sans" charset="0"/>
              </a:rPr>
              <a:pPr algn="ctr" hangingPunct="1">
                <a:lnSpc>
                  <a:spcPct val="100000"/>
                </a:lnSpc>
              </a:pPr>
              <a:t>15</a:t>
            </a:fld>
            <a:endParaRPr lang="en-US" altLang="es-AR" sz="1000">
              <a:ea typeface="DejaVu Sans" charset="0"/>
              <a:cs typeface="DejaVu Sans" charset="0"/>
            </a:endParaRPr>
          </a:p>
        </p:txBody>
      </p:sp>
      <p:sp>
        <p:nvSpPr>
          <p:cNvPr id="7" name="2 Título"/>
          <p:cNvSpPr txBox="1">
            <a:spLocks noGrp="1"/>
          </p:cNvSpPr>
          <p:nvPr>
            <p:ph type="title"/>
          </p:nvPr>
        </p:nvSpPr>
        <p:spPr>
          <a:xfrm>
            <a:off x="795130" y="361155"/>
            <a:ext cx="11223303" cy="13086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a:t>
            </a:r>
          </a:p>
        </p:txBody>
      </p:sp>
    </p:spTree>
    <p:extLst>
      <p:ext uri="{BB962C8B-B14F-4D97-AF65-F5344CB8AC3E}">
        <p14:creationId xmlns="" xmlns:p14="http://schemas.microsoft.com/office/powerpoint/2010/main" val="128557337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85ED3A2-78CB-413A-84B6-FB3A3601F293}" type="slidenum">
              <a:rPr lang="en-US" altLang="es-AR" sz="1000">
                <a:ea typeface="DejaVu Sans" charset="0"/>
                <a:cs typeface="DejaVu Sans" charset="0"/>
              </a:rPr>
              <a:pPr algn="ctr" hangingPunct="1">
                <a:lnSpc>
                  <a:spcPct val="100000"/>
                </a:lnSpc>
              </a:pPr>
              <a:t>16</a:t>
            </a:fld>
            <a:endParaRPr lang="en-US" altLang="es-AR" sz="1000">
              <a:ea typeface="DejaVu Sans" charset="0"/>
              <a:cs typeface="DejaVu Sans" charset="0"/>
            </a:endParaRPr>
          </a:p>
        </p:txBody>
      </p:sp>
      <p:sp>
        <p:nvSpPr>
          <p:cNvPr id="12" name="2 Título"/>
          <p:cNvSpPr txBox="1">
            <a:spLocks/>
          </p:cNvSpPr>
          <p:nvPr/>
        </p:nvSpPr>
        <p:spPr>
          <a:xfrm>
            <a:off x="1443468" y="547922"/>
            <a:ext cx="10574965" cy="5620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¿Quién efectúa una auditoría de un Proyecto con financiamiento externo?</a:t>
            </a:r>
          </a:p>
        </p:txBody>
      </p:sp>
      <p:graphicFrame>
        <p:nvGraphicFramePr>
          <p:cNvPr id="13" name="4 Marcador de contenido"/>
          <p:cNvGraphicFramePr>
            <a:graphicFrameLocks noGrp="1"/>
          </p:cNvGraphicFramePr>
          <p:nvPr>
            <p:ph idx="1"/>
            <p:extLst/>
          </p:nvPr>
        </p:nvGraphicFramePr>
        <p:xfrm>
          <a:off x="2194839" y="1496386"/>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95284769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p:cNvSpPr txBox="1">
            <a:spLocks noChangeArrowheads="1"/>
          </p:cNvSpPr>
          <p:nvPr/>
        </p:nvSpPr>
        <p:spPr bwMode="auto">
          <a:xfrm>
            <a:off x="757084" y="1882777"/>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marL="363538" indent="-2540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hangingPunct="1">
              <a:lnSpc>
                <a:spcPct val="100000"/>
              </a:lnSpc>
              <a:spcBef>
                <a:spcPts val="400"/>
              </a:spcBef>
              <a:buClr>
                <a:srgbClr val="2DA2BF"/>
              </a:buClr>
              <a:buSzPct val="68000"/>
              <a:buFont typeface="Wingdings 3" pitchFamily="16" charset="2"/>
              <a:buChar char=""/>
            </a:pPr>
            <a:r>
              <a:rPr lang="es-AR" altLang="es-AR" sz="2700" b="1">
                <a:latin typeface="Lucida Sans Unicode" charset="0"/>
              </a:rPr>
              <a:t>Resolución 185/16 – AGN -  Normas de Control Externo Financiero Gubernamental.</a:t>
            </a:r>
          </a:p>
          <a:p>
            <a:pPr hangingPunct="1">
              <a:lnSpc>
                <a:spcPct val="100000"/>
              </a:lnSpc>
              <a:spcBef>
                <a:spcPts val="400"/>
              </a:spcBef>
              <a:buClr>
                <a:srgbClr val="2DA2BF"/>
              </a:buClr>
              <a:buSzPct val="68000"/>
              <a:buFont typeface="Wingdings 3" pitchFamily="16" charset="2"/>
              <a:buChar char=""/>
            </a:pPr>
            <a:r>
              <a:rPr lang="es-AR" altLang="es-AR" sz="2700" b="1">
                <a:latin typeface="Lucida Sans Unicode" charset="0"/>
              </a:rPr>
              <a:t>Resolución 186/16 – AGN -  Normas de Control Externo de la Gestión Gubernamental</a:t>
            </a:r>
            <a:r>
              <a:rPr lang="es-AR" altLang="es-AR" sz="2700">
                <a:latin typeface="Lucida Sans Unicode" charset="0"/>
              </a:rPr>
              <a:t>.</a:t>
            </a:r>
          </a:p>
          <a:p>
            <a:pPr hangingPunct="1">
              <a:lnSpc>
                <a:spcPct val="100000"/>
              </a:lnSpc>
              <a:spcBef>
                <a:spcPts val="400"/>
              </a:spcBef>
              <a:buClr>
                <a:srgbClr val="2DA2BF"/>
              </a:buClr>
              <a:buSzPct val="68000"/>
              <a:buFont typeface="Wingdings 3" pitchFamily="16" charset="2"/>
              <a:buChar char=""/>
            </a:pPr>
            <a:r>
              <a:rPr lang="es-AR" altLang="es-AR" sz="2700">
                <a:latin typeface="Lucida Sans Unicode" charset="0"/>
              </a:rPr>
              <a:t>Resolución 187/16 – AGN -  Normas de Control de Cumplimento Gubernamental.</a:t>
            </a:r>
          </a:p>
          <a:p>
            <a:pPr hangingPunct="1">
              <a:lnSpc>
                <a:spcPct val="100000"/>
              </a:lnSpc>
              <a:spcBef>
                <a:spcPts val="400"/>
              </a:spcBef>
              <a:buClr>
                <a:srgbClr val="2DA2BF"/>
              </a:buClr>
              <a:buSzPct val="68000"/>
              <a:buFont typeface="Wingdings 3" pitchFamily="16" charset="2"/>
              <a:buChar char=""/>
            </a:pPr>
            <a:r>
              <a:rPr lang="es-AR" altLang="es-AR" sz="2700">
                <a:latin typeface="Lucida Sans Unicode" charset="0"/>
              </a:rPr>
              <a:t>Resolución 188/16 – AGN -  Normas de Auditoría Especializada “Guía de Auditoría de Deuda Pública”.</a:t>
            </a:r>
          </a:p>
          <a:p>
            <a:pPr hangingPunct="1">
              <a:lnSpc>
                <a:spcPct val="100000"/>
              </a:lnSpc>
              <a:spcBef>
                <a:spcPts val="400"/>
              </a:spcBef>
              <a:buClrTx/>
              <a:buSzTx/>
              <a:buFontTx/>
              <a:buNone/>
            </a:pPr>
            <a:endParaRPr lang="es-AR" altLang="es-AR" sz="2700">
              <a:latin typeface="Lucida Sans Unicode" charset="0"/>
            </a:endParaRPr>
          </a:p>
        </p:txBody>
      </p:sp>
      <p:sp>
        <p:nvSpPr>
          <p:cNvPr id="7171"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0312C03-7CEE-46E5-B0CD-14BA1FAC735C}" type="slidenum">
              <a:rPr lang="en-US" altLang="es-AR" sz="1000">
                <a:ea typeface="DejaVu Sans" charset="0"/>
                <a:cs typeface="DejaVu Sans" charset="0"/>
              </a:rPr>
              <a:pPr algn="ctr" hangingPunct="1">
                <a:lnSpc>
                  <a:spcPct val="100000"/>
                </a:lnSpc>
              </a:pPr>
              <a:t>17</a:t>
            </a:fld>
            <a:endParaRPr lang="en-US" altLang="es-AR" sz="1000">
              <a:ea typeface="DejaVu Sans" charset="0"/>
              <a:cs typeface="DejaVu Sans" charset="0"/>
            </a:endParaRPr>
          </a:p>
        </p:txBody>
      </p:sp>
      <p:sp>
        <p:nvSpPr>
          <p:cNvPr id="7" name="2 Título"/>
          <p:cNvSpPr txBox="1">
            <a:spLocks noGrp="1"/>
          </p:cNvSpPr>
          <p:nvPr>
            <p:ph type="title"/>
          </p:nvPr>
        </p:nvSpPr>
        <p:spPr>
          <a:xfrm>
            <a:off x="609600" y="-106824"/>
            <a:ext cx="115824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600" b="1" dirty="0" smtClean="0">
                <a:effectLst>
                  <a:outerShdw blurRad="38100" dist="38100" dir="2700000" algn="tl">
                    <a:srgbClr val="000000">
                      <a:alpha val="43137"/>
                    </a:srgbClr>
                  </a:outerShdw>
                </a:effectLst>
              </a:rPr>
              <a:t>Normativa de control aplicable a un Proyecto con </a:t>
            </a:r>
            <a:br>
              <a:rPr lang="es-AR" sz="3600" b="1" dirty="0" smtClean="0">
                <a:effectLst>
                  <a:outerShdw blurRad="38100" dist="38100" dir="2700000" algn="tl">
                    <a:srgbClr val="000000">
                      <a:alpha val="43137"/>
                    </a:srgbClr>
                  </a:outerShdw>
                </a:effectLst>
              </a:rPr>
            </a:br>
            <a:r>
              <a:rPr lang="es-AR" sz="3600" b="1" dirty="0" smtClean="0">
                <a:effectLst>
                  <a:outerShdw blurRad="38100" dist="38100" dir="2700000" algn="tl">
                    <a:srgbClr val="000000">
                      <a:alpha val="43137"/>
                    </a:srgbClr>
                  </a:outerShdw>
                </a:effectLst>
              </a:rPr>
              <a:t>financiamiento externo</a:t>
            </a:r>
            <a:endParaRPr lang="en-US" sz="3600" b="1" dirty="0">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14537872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algn="just" hangingPunct="1">
              <a:lnSpc>
                <a:spcPct val="100000"/>
              </a:lnSpc>
              <a:spcBef>
                <a:spcPts val="400"/>
              </a:spcBef>
            </a:pPr>
            <a:endParaRPr lang="es-AR" altLang="es-AR" sz="2400" dirty="0">
              <a:latin typeface="Lucida Sans Unicode" charset="0"/>
            </a:endParaRPr>
          </a:p>
          <a:p>
            <a:pPr marL="109538" algn="just" hangingPunct="1">
              <a:lnSpc>
                <a:spcPct val="100000"/>
              </a:lnSpc>
              <a:spcBef>
                <a:spcPts val="400"/>
              </a:spcBef>
            </a:pPr>
            <a:r>
              <a:rPr lang="es-AR" altLang="es-AR" sz="2400" b="1" dirty="0">
                <a:latin typeface="Lucida Sans Unicode" charset="0"/>
              </a:rPr>
              <a:t>Resolución 26/15. </a:t>
            </a:r>
            <a:r>
              <a:rPr lang="es-AR" altLang="es-AR" sz="2400" dirty="0">
                <a:latin typeface="Lucida Sans Unicode" charset="0"/>
              </a:rPr>
              <a:t>La </a:t>
            </a:r>
            <a:r>
              <a:rPr lang="es-AR" altLang="es-AR" sz="2400" b="1" dirty="0">
                <a:latin typeface="Lucida Sans Unicode" charset="0"/>
              </a:rPr>
              <a:t>Auditoría Financiera</a:t>
            </a:r>
            <a:r>
              <a:rPr lang="es-AR" altLang="es-AR" sz="2400" dirty="0">
                <a:latin typeface="Lucida Sans Unicode" charset="0"/>
              </a:rPr>
              <a:t> está destinada a determinar si la información financiera de una entidad se presenta de conformidad con el marco de referencia y regulatorio aplicable. El objetivo se alcanza reuniendo evidencia válida y suficiente que permita expresar una opinión sobre si la información financiera reflejada en los estados financieros bajo análisis carecen de errores o fraudes que alteren significativamente esa información.</a:t>
            </a:r>
          </a:p>
          <a:p>
            <a:pPr algn="just" hangingPunct="1">
              <a:lnSpc>
                <a:spcPct val="100000"/>
              </a:lnSpc>
              <a:spcBef>
                <a:spcPts val="400"/>
              </a:spcBef>
            </a:pPr>
            <a:endParaRPr lang="es-AR" altLang="es-AR" sz="2400" dirty="0">
              <a:latin typeface="Lucida Sans Unicode" charset="0"/>
            </a:endParaRPr>
          </a:p>
        </p:txBody>
      </p:sp>
      <p:sp>
        <p:nvSpPr>
          <p:cNvPr id="26627"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382F2480-4879-4A9E-83C0-157D4DDAE3A3}" type="slidenum">
              <a:rPr lang="en-US" altLang="es-AR" sz="1000">
                <a:ea typeface="DejaVu Sans" charset="0"/>
                <a:cs typeface="DejaVu Sans" charset="0"/>
              </a:rPr>
              <a:pPr algn="ctr" hangingPunct="1">
                <a:lnSpc>
                  <a:spcPct val="100000"/>
                </a:lnSpc>
              </a:pPr>
              <a:t>18</a:t>
            </a:fld>
            <a:endParaRPr lang="en-US" altLang="es-AR" sz="1000">
              <a:ea typeface="DejaVu Sans" charset="0"/>
              <a:cs typeface="DejaVu Sans" charset="0"/>
            </a:endParaRPr>
          </a:p>
        </p:txBody>
      </p:sp>
      <p:sp>
        <p:nvSpPr>
          <p:cNvPr id="7" name="2 Título"/>
          <p:cNvSpPr txBox="1">
            <a:spLocks noGrp="1"/>
          </p:cNvSpPr>
          <p:nvPr>
            <p:ph type="title"/>
          </p:nvPr>
        </p:nvSpPr>
        <p:spPr>
          <a:xfrm>
            <a:off x="695739" y="667543"/>
            <a:ext cx="11322694" cy="114137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72311155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1"/>
          <p:cNvSpPr txBox="1">
            <a:spLocks noChangeArrowheads="1"/>
          </p:cNvSpPr>
          <p:nvPr/>
        </p:nvSpPr>
        <p:spPr bwMode="auto">
          <a:xfrm>
            <a:off x="698091" y="2065339"/>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algn="just" hangingPunct="1">
              <a:lnSpc>
                <a:spcPct val="100000"/>
              </a:lnSpc>
              <a:spcBef>
                <a:spcPts val="400"/>
              </a:spcBef>
            </a:pPr>
            <a:r>
              <a:rPr lang="es-AR" altLang="es-AR" sz="2200" b="1" dirty="0">
                <a:latin typeface="Lucida Sans Unicode" charset="0"/>
              </a:rPr>
              <a:t>Resolución 26/15. </a:t>
            </a:r>
            <a:r>
              <a:rPr lang="es-AR" altLang="es-AR" sz="2200" dirty="0">
                <a:latin typeface="Lucida Sans Unicode" charset="0"/>
              </a:rPr>
              <a:t>La </a:t>
            </a:r>
            <a:r>
              <a:rPr lang="es-AR" altLang="es-AR" sz="2200" b="1" dirty="0">
                <a:latin typeface="Lucida Sans Unicode" charset="0"/>
              </a:rPr>
              <a:t>Auditoría de Gestión</a:t>
            </a:r>
            <a:r>
              <a:rPr lang="es-AR" altLang="es-AR" sz="2200" dirty="0">
                <a:latin typeface="Lucida Sans Unicode" charset="0"/>
              </a:rPr>
              <a:t> está orientada a determinar si los proyectos, programas y/o entidades se desempeñan de conformidad con los principios de economía, eficiencia, eficacia y efectividad y si existen aspectos pasibles de mejora. La gestión deberá examinarse contra el marco de criterios adecuados, los desvíos en relación a tales criterios determinarán los hallazgos. El trabajo de auditoría incluirá el análisis de las causas que originan las desviaciones respecto de estos criterios. Las tareas deben tener como objetivo concluir sobre las cuestiones críticas auditadas y la posibilidad de introducir mejoras en las cuestiones revisadas.</a:t>
            </a:r>
          </a:p>
          <a:p>
            <a:pPr marL="109538" hangingPunct="1">
              <a:lnSpc>
                <a:spcPct val="100000"/>
              </a:lnSpc>
              <a:spcBef>
                <a:spcPts val="400"/>
              </a:spcBef>
            </a:pPr>
            <a:endParaRPr lang="es-AR" altLang="es-AR" sz="2700" dirty="0">
              <a:latin typeface="Lucida Sans Unicode" charset="0"/>
            </a:endParaRPr>
          </a:p>
        </p:txBody>
      </p:sp>
      <p:sp>
        <p:nvSpPr>
          <p:cNvPr id="27651"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65A51C16-A5B9-4907-AD2C-F883501D03BF}" type="slidenum">
              <a:rPr lang="en-US" altLang="es-AR" sz="1000">
                <a:ea typeface="DejaVu Sans" charset="0"/>
                <a:cs typeface="DejaVu Sans" charset="0"/>
              </a:rPr>
              <a:pPr algn="ctr" hangingPunct="1">
                <a:lnSpc>
                  <a:spcPct val="100000"/>
                </a:lnSpc>
              </a:pPr>
              <a:t>19</a:t>
            </a:fld>
            <a:endParaRPr lang="en-US" altLang="es-AR" sz="1000">
              <a:ea typeface="DejaVu Sans" charset="0"/>
              <a:cs typeface="DejaVu Sans" charset="0"/>
            </a:endParaRPr>
          </a:p>
        </p:txBody>
      </p:sp>
      <p:sp>
        <p:nvSpPr>
          <p:cNvPr id="7" name="2 Título"/>
          <p:cNvSpPr txBox="1">
            <a:spLocks noGrp="1"/>
          </p:cNvSpPr>
          <p:nvPr>
            <p:ph type="title"/>
          </p:nvPr>
        </p:nvSpPr>
        <p:spPr>
          <a:xfrm>
            <a:off x="655983" y="667543"/>
            <a:ext cx="11362450" cy="104198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06013596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02" name="Text Box 30"/>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61C529C5-5F17-4683-93F5-E225A88BA6C9}" type="slidenum">
              <a:rPr lang="en-US" altLang="es-AR" sz="1000">
                <a:ea typeface="DejaVu Sans" charset="0"/>
                <a:cs typeface="DejaVu Sans" charset="0"/>
              </a:rPr>
              <a:pPr algn="ctr" hangingPunct="1">
                <a:lnSpc>
                  <a:spcPct val="100000"/>
                </a:lnSpc>
              </a:pPr>
              <a:t>20</a:t>
            </a:fld>
            <a:endParaRPr lang="en-US" altLang="es-AR" sz="1000">
              <a:ea typeface="DejaVu Sans" charset="0"/>
              <a:cs typeface="DejaVu Sans" charset="0"/>
            </a:endParaRPr>
          </a:p>
        </p:txBody>
      </p:sp>
      <p:graphicFrame>
        <p:nvGraphicFramePr>
          <p:cNvPr id="35" name="4 Marcador de contenido"/>
          <p:cNvGraphicFramePr>
            <a:graphicFrameLocks noGrp="1"/>
          </p:cNvGraphicFramePr>
          <p:nvPr>
            <p:ph idx="1"/>
            <p:extLst>
              <p:ext uri="{D42A27DB-BD31-4B8C-83A1-F6EECF244321}">
                <p14:modId xmlns="" xmlns:p14="http://schemas.microsoft.com/office/powerpoint/2010/main" val="2375195300"/>
              </p:ext>
            </p:extLst>
          </p:nvPr>
        </p:nvGraphicFramePr>
        <p:xfrm>
          <a:off x="2266848" y="1637469"/>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4" name="2 Título"/>
          <p:cNvSpPr txBox="1">
            <a:spLocks noGrp="1"/>
          </p:cNvSpPr>
          <p:nvPr>
            <p:ph type="title"/>
          </p:nvPr>
        </p:nvSpPr>
        <p:spPr>
          <a:xfrm>
            <a:off x="636104" y="490563"/>
            <a:ext cx="11555896" cy="96055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27589844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7" name="Group 1"/>
          <p:cNvGrpSpPr>
            <a:grpSpLocks/>
          </p:cNvGrpSpPr>
          <p:nvPr/>
        </p:nvGrpSpPr>
        <p:grpSpPr bwMode="auto">
          <a:xfrm>
            <a:off x="609602" y="2073275"/>
            <a:ext cx="10970684" cy="3341688"/>
            <a:chOff x="288" y="1306"/>
            <a:chExt cx="5183" cy="2105"/>
          </a:xfrm>
        </p:grpSpPr>
        <p:sp>
          <p:nvSpPr>
            <p:cNvPr id="29698" name="Rectangle 2"/>
            <p:cNvSpPr>
              <a:spLocks noChangeArrowheads="1"/>
            </p:cNvSpPr>
            <p:nvPr/>
          </p:nvSpPr>
          <p:spPr bwMode="auto">
            <a:xfrm>
              <a:off x="288" y="1306"/>
              <a:ext cx="1619" cy="971"/>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lIns="68760" tIns="68760" rIns="68760" bIns="6876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638"/>
                </a:spcAft>
              </a:pPr>
              <a:r>
                <a:rPr lang="en-US" altLang="es-AR">
                  <a:latin typeface="Lucida Sans Unicode" charset="0"/>
                </a:rPr>
                <a:t>Informe de Auditoría Independiente sobre los Estados Financieros.</a:t>
              </a:r>
            </a:p>
          </p:txBody>
        </p:sp>
        <p:sp>
          <p:nvSpPr>
            <p:cNvPr id="29699" name="Rectangle 3"/>
            <p:cNvSpPr>
              <a:spLocks noChangeArrowheads="1"/>
            </p:cNvSpPr>
            <p:nvPr/>
          </p:nvSpPr>
          <p:spPr bwMode="auto">
            <a:xfrm>
              <a:off x="2070" y="1306"/>
              <a:ext cx="1619" cy="971"/>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lIns="68760" tIns="68760" rIns="68760" bIns="6876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638"/>
                </a:spcAft>
              </a:pPr>
              <a:r>
                <a:rPr lang="en-US" altLang="es-AR">
                  <a:latin typeface="Lucida Sans Unicode" charset="0"/>
                </a:rPr>
                <a:t>Informe de Auditoría sobre los Certificados de Gastos (SOE’s).</a:t>
              </a:r>
            </a:p>
          </p:txBody>
        </p:sp>
        <p:sp>
          <p:nvSpPr>
            <p:cNvPr id="29700" name="Rectangle 4"/>
            <p:cNvSpPr>
              <a:spLocks noChangeArrowheads="1"/>
            </p:cNvSpPr>
            <p:nvPr/>
          </p:nvSpPr>
          <p:spPr bwMode="auto">
            <a:xfrm>
              <a:off x="3852" y="1306"/>
              <a:ext cx="1619" cy="971"/>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lIns="68760" tIns="68760" rIns="68760" bIns="6876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638"/>
                </a:spcAft>
              </a:pPr>
              <a:r>
                <a:rPr lang="en-US" altLang="es-AR">
                  <a:latin typeface="Lucida Sans Unicode" charset="0"/>
                </a:rPr>
                <a:t>Informe de Auditoría sobre el Estado de la Cuenta Especial.</a:t>
              </a:r>
            </a:p>
          </p:txBody>
        </p:sp>
        <p:sp>
          <p:nvSpPr>
            <p:cNvPr id="29701" name="Rectangle 5"/>
            <p:cNvSpPr>
              <a:spLocks noChangeArrowheads="1"/>
            </p:cNvSpPr>
            <p:nvPr/>
          </p:nvSpPr>
          <p:spPr bwMode="auto">
            <a:xfrm>
              <a:off x="1179" y="2440"/>
              <a:ext cx="1619" cy="971"/>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lIns="68760" tIns="68760" rIns="68760" bIns="6876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638"/>
                </a:spcAft>
              </a:pPr>
              <a:r>
                <a:rPr lang="en-US" altLang="es-AR">
                  <a:latin typeface="Lucida Sans Unicode" charset="0"/>
                </a:rPr>
                <a:t>Memorando a la Dirección del Proyecto.</a:t>
              </a:r>
            </a:p>
          </p:txBody>
        </p:sp>
        <p:sp>
          <p:nvSpPr>
            <p:cNvPr id="29702" name="Rectangle 6"/>
            <p:cNvSpPr>
              <a:spLocks noChangeArrowheads="1"/>
            </p:cNvSpPr>
            <p:nvPr/>
          </p:nvSpPr>
          <p:spPr bwMode="auto">
            <a:xfrm>
              <a:off x="2961" y="2440"/>
              <a:ext cx="1619" cy="971"/>
            </a:xfrm>
            <a:prstGeom prst="rect">
              <a:avLst/>
            </a:prstGeom>
            <a:gradFill rotWithShape="0">
              <a:gsLst>
                <a:gs pos="0">
                  <a:srgbClr val="C9ECFB"/>
                </a:gs>
                <a:gs pos="100000">
                  <a:srgbClr val="95D3EE"/>
                </a:gs>
              </a:gsLst>
              <a:lin ang="5400000" scaled="1"/>
            </a:gradFill>
            <a:ln>
              <a:noFill/>
            </a:ln>
            <a:effectLst>
              <a:outerShdw dist="38160" dir="5400000" algn="ctr" rotWithShape="0">
                <a:srgbClr val="000000">
                  <a:alpha val="35036"/>
                </a:srgbClr>
              </a:outerShdw>
            </a:effectLst>
            <a:extLst>
              <a:ext uri="{91240B29-F687-4F45-9708-019B960494DF}">
                <a14:hiddenLine xmlns="" xmlns:a14="http://schemas.microsoft.com/office/drawing/2010/main" w="9525" cap="flat">
                  <a:solidFill>
                    <a:srgbClr val="3465A4"/>
                  </a:solidFill>
                  <a:round/>
                  <a:headEnd/>
                  <a:tailEnd/>
                </a14:hiddenLine>
              </a:ext>
            </a:extLst>
          </p:spPr>
          <p:txBody>
            <a:bodyPr lIns="68760" tIns="68760" rIns="68760" bIns="68760" anchor="ctr"/>
            <a:lstStyle>
              <a:lvl1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Lst>
                <a:defRPr>
                  <a:solidFill>
                    <a:srgbClr val="000000"/>
                  </a:solidFill>
                  <a:latin typeface="Arial" charset="0"/>
                  <a:ea typeface="AR PL SungtiL GB" charset="0"/>
                  <a:cs typeface="AR PL SungtiL GB" charset="0"/>
                </a:defRPr>
              </a:lvl9pPr>
            </a:lstStyle>
            <a:p>
              <a:pPr algn="ctr">
                <a:lnSpc>
                  <a:spcPct val="90000"/>
                </a:lnSpc>
                <a:spcAft>
                  <a:spcPts val="638"/>
                </a:spcAft>
              </a:pPr>
              <a:r>
                <a:rPr lang="en-US" altLang="es-AR">
                  <a:latin typeface="Lucida Sans Unicode" charset="0"/>
                </a:rPr>
                <a:t>Declaración de Procedimientos de Auditoría.</a:t>
              </a:r>
            </a:p>
          </p:txBody>
        </p:sp>
      </p:grpSp>
      <p:sp>
        <p:nvSpPr>
          <p:cNvPr id="29704" name="Text Box 8"/>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6D707959-0421-4947-969D-9E84F5EDD771}" type="slidenum">
              <a:rPr lang="en-US" altLang="es-AR" sz="1000">
                <a:ea typeface="DejaVu Sans" charset="0"/>
                <a:cs typeface="DejaVu Sans" charset="0"/>
              </a:rPr>
              <a:pPr algn="ctr" hangingPunct="1">
                <a:lnSpc>
                  <a:spcPct val="100000"/>
                </a:lnSpc>
              </a:pPr>
              <a:t>21</a:t>
            </a:fld>
            <a:endParaRPr lang="en-US" altLang="es-AR" sz="1000">
              <a:ea typeface="DejaVu Sans" charset="0"/>
              <a:cs typeface="DejaVu Sans" charset="0"/>
            </a:endParaRPr>
          </a:p>
        </p:txBody>
      </p:sp>
      <p:sp>
        <p:nvSpPr>
          <p:cNvPr id="29705" name="Rectangle 9"/>
          <p:cNvSpPr>
            <a:spLocks noChangeArrowheads="1"/>
          </p:cNvSpPr>
          <p:nvPr/>
        </p:nvSpPr>
        <p:spPr bwMode="auto">
          <a:xfrm>
            <a:off x="812800" y="1268413"/>
            <a:ext cx="10670117" cy="7048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Arial" charset="0"/>
                <a:ea typeface="AR PL SungtiL GB" charset="0"/>
                <a:cs typeface="AR PL SungtiL GB" charset="0"/>
              </a:defRPr>
            </a:lvl9pPr>
          </a:lstStyle>
          <a:p>
            <a:pPr algn="ctr" hangingPunct="1">
              <a:lnSpc>
                <a:spcPct val="100000"/>
              </a:lnSpc>
            </a:pPr>
            <a:r>
              <a:rPr lang="en-US" altLang="es-AR" sz="2000" b="1">
                <a:solidFill>
                  <a:srgbClr val="464646"/>
                </a:solidFill>
                <a:latin typeface="Lucida Sans Unicode" charset="0"/>
              </a:rPr>
              <a:t>Contenido del Informe Financiera</a:t>
            </a:r>
          </a:p>
        </p:txBody>
      </p:sp>
      <p:sp>
        <p:nvSpPr>
          <p:cNvPr id="13" name="2 Título"/>
          <p:cNvSpPr txBox="1">
            <a:spLocks noGrp="1"/>
          </p:cNvSpPr>
          <p:nvPr>
            <p:ph type="title"/>
          </p:nvPr>
        </p:nvSpPr>
        <p:spPr>
          <a:xfrm>
            <a:off x="397565" y="258417"/>
            <a:ext cx="11620868" cy="111318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375891319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r>
              <a:rPr lang="es-AR" altLang="es-AR" sz="2700" dirty="0">
                <a:latin typeface="Lucida Sans Unicode" charset="0"/>
              </a:rPr>
              <a:t>Estructura general del Informe:</a:t>
            </a:r>
          </a:p>
          <a:p>
            <a:pPr marL="109538" hangingPunct="1">
              <a:lnSpc>
                <a:spcPct val="100000"/>
              </a:lnSpc>
              <a:spcBef>
                <a:spcPts val="400"/>
              </a:spcBef>
            </a:pPr>
            <a:endParaRPr lang="es-AR" altLang="es-AR" sz="2000" dirty="0" smtClean="0">
              <a:latin typeface="Lucida Sans Unicode" charset="0"/>
            </a:endParaRPr>
          </a:p>
          <a:p>
            <a:pPr marL="109538" hangingPunct="1">
              <a:lnSpc>
                <a:spcPct val="100000"/>
              </a:lnSpc>
              <a:spcBef>
                <a:spcPts val="400"/>
              </a:spcBef>
            </a:pPr>
            <a:r>
              <a:rPr lang="es-AR" altLang="es-AR" sz="2000" dirty="0" smtClean="0">
                <a:latin typeface="Lucida Sans Unicode" charset="0"/>
              </a:rPr>
              <a:t>Receptor</a:t>
            </a:r>
            <a:r>
              <a:rPr lang="es-AR" altLang="es-AR" sz="2000" dirty="0">
                <a:latin typeface="Lucida Sans Unicode" charset="0"/>
              </a:rPr>
              <a:t>: salvo el Memorando a la Dirección, el resto de los informes está dirigido al Señor Subsecretario de Relaciones Financieras Internacionales de la Secretaria de Finanzas del Ministerio de Hacienda y Finanzas Públicas.</a:t>
            </a:r>
          </a:p>
          <a:p>
            <a:pPr marL="109538" hangingPunct="1">
              <a:lnSpc>
                <a:spcPct val="100000"/>
              </a:lnSpc>
              <a:spcBef>
                <a:spcPts val="400"/>
              </a:spcBef>
            </a:pPr>
            <a:r>
              <a:rPr lang="es-AR" altLang="es-AR" sz="2000" dirty="0">
                <a:latin typeface="Lucida Sans Unicode" charset="0"/>
              </a:rPr>
              <a:t>El contenido básico de los tres informes esta estructurado de la siguiente manera:</a:t>
            </a:r>
          </a:p>
          <a:p>
            <a:pPr marL="109538" hangingPunct="1">
              <a:lnSpc>
                <a:spcPct val="100000"/>
              </a:lnSpc>
              <a:spcBef>
                <a:spcPts val="400"/>
              </a:spcBef>
            </a:pPr>
            <a:endParaRPr lang="es-AR" altLang="es-AR" sz="2000" dirty="0">
              <a:latin typeface="Lucida Sans Unicode" charset="0"/>
            </a:endParaRPr>
          </a:p>
          <a:p>
            <a:pPr marL="109538" hangingPunct="1">
              <a:lnSpc>
                <a:spcPct val="100000"/>
              </a:lnSpc>
              <a:spcBef>
                <a:spcPts val="400"/>
              </a:spcBef>
            </a:pPr>
            <a:r>
              <a:rPr lang="es-AR" altLang="es-AR" sz="2000" dirty="0">
                <a:latin typeface="Lucida Sans Unicode" charset="0"/>
              </a:rPr>
              <a:t>I.    Estados Auditados.</a:t>
            </a:r>
          </a:p>
          <a:p>
            <a:pPr marL="109538" hangingPunct="1">
              <a:lnSpc>
                <a:spcPct val="100000"/>
              </a:lnSpc>
              <a:spcBef>
                <a:spcPts val="400"/>
              </a:spcBef>
            </a:pPr>
            <a:r>
              <a:rPr lang="es-AR" altLang="es-AR" sz="2000" dirty="0">
                <a:latin typeface="Lucida Sans Unicode" charset="0"/>
              </a:rPr>
              <a:t>II.   Alcance del trabajo de Auditoría.</a:t>
            </a:r>
          </a:p>
          <a:p>
            <a:pPr marL="109538" hangingPunct="1">
              <a:lnSpc>
                <a:spcPct val="100000"/>
              </a:lnSpc>
              <a:spcBef>
                <a:spcPts val="400"/>
              </a:spcBef>
            </a:pPr>
            <a:r>
              <a:rPr lang="es-AR" altLang="es-AR" sz="2000" dirty="0">
                <a:latin typeface="Lucida Sans Unicode" charset="0"/>
              </a:rPr>
              <a:t>III.  Opinión.</a:t>
            </a:r>
          </a:p>
          <a:p>
            <a:pPr marL="109538" hangingPunct="1">
              <a:lnSpc>
                <a:spcPct val="100000"/>
              </a:lnSpc>
              <a:spcBef>
                <a:spcPts val="400"/>
              </a:spcBef>
            </a:pPr>
            <a:r>
              <a:rPr lang="es-AR" altLang="es-AR" sz="2000" dirty="0">
                <a:latin typeface="Lucida Sans Unicode" charset="0"/>
              </a:rPr>
              <a:t>IV.  Otras Cuestiones.</a:t>
            </a:r>
          </a:p>
          <a:p>
            <a:pPr marL="109538" hangingPunct="1">
              <a:lnSpc>
                <a:spcPct val="100000"/>
              </a:lnSpc>
              <a:spcBef>
                <a:spcPts val="400"/>
              </a:spcBef>
            </a:pPr>
            <a:endParaRPr lang="es-AR" altLang="es-AR" sz="2700" dirty="0">
              <a:latin typeface="Lucida Sans Unicode" charset="0"/>
            </a:endParaRPr>
          </a:p>
          <a:p>
            <a:pPr marL="109538" hangingPunct="1">
              <a:lnSpc>
                <a:spcPct val="100000"/>
              </a:lnSpc>
              <a:spcBef>
                <a:spcPts val="400"/>
              </a:spcBef>
            </a:pPr>
            <a:endParaRPr lang="es-AR" altLang="es-AR" sz="2700" dirty="0">
              <a:latin typeface="Lucida Sans Unicode" charset="0"/>
            </a:endParaRPr>
          </a:p>
        </p:txBody>
      </p:sp>
      <p:sp>
        <p:nvSpPr>
          <p:cNvPr id="30723"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43631A4D-583B-4807-9EAC-308DD5297C39}" type="slidenum">
              <a:rPr lang="en-US" altLang="es-AR" sz="1000">
                <a:ea typeface="DejaVu Sans" charset="0"/>
                <a:cs typeface="DejaVu Sans" charset="0"/>
              </a:rPr>
              <a:pPr algn="ctr" hangingPunct="1">
                <a:lnSpc>
                  <a:spcPct val="100000"/>
                </a:lnSpc>
              </a:pPr>
              <a:t>22</a:t>
            </a:fld>
            <a:endParaRPr lang="en-US" altLang="es-AR" sz="1000">
              <a:ea typeface="DejaVu Sans" charset="0"/>
              <a:cs typeface="DejaVu Sans" charset="0"/>
            </a:endParaRPr>
          </a:p>
        </p:txBody>
      </p:sp>
      <p:sp>
        <p:nvSpPr>
          <p:cNvPr id="7" name="2 Título"/>
          <p:cNvSpPr txBox="1">
            <a:spLocks noGrp="1"/>
          </p:cNvSpPr>
          <p:nvPr>
            <p:ph type="title"/>
          </p:nvPr>
        </p:nvSpPr>
        <p:spPr>
          <a:xfrm>
            <a:off x="556591" y="667543"/>
            <a:ext cx="11461842"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26625378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6" name="Text Box 12"/>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59D5E0D5-3D95-429C-896F-DE0ECC2EB5F1}" type="slidenum">
              <a:rPr lang="en-US" altLang="es-AR" sz="1000">
                <a:ea typeface="DejaVu Sans" charset="0"/>
                <a:cs typeface="DejaVu Sans" charset="0"/>
              </a:rPr>
              <a:pPr algn="ctr" hangingPunct="1">
                <a:lnSpc>
                  <a:spcPct val="100000"/>
                </a:lnSpc>
              </a:pPr>
              <a:t>23</a:t>
            </a:fld>
            <a:endParaRPr lang="en-US" altLang="es-AR" sz="1000">
              <a:ea typeface="DejaVu Sans" charset="0"/>
              <a:cs typeface="DejaVu Sans" charset="0"/>
            </a:endParaRPr>
          </a:p>
        </p:txBody>
      </p:sp>
      <p:graphicFrame>
        <p:nvGraphicFramePr>
          <p:cNvPr id="17" name="5 Marcador de contenido"/>
          <p:cNvGraphicFramePr>
            <a:graphicFrameLocks noGrp="1"/>
          </p:cNvGraphicFramePr>
          <p:nvPr>
            <p:ph idx="1"/>
            <p:extLst>
              <p:ext uri="{D42A27DB-BD31-4B8C-83A1-F6EECF244321}">
                <p14:modId xmlns="" xmlns:p14="http://schemas.microsoft.com/office/powerpoint/2010/main" val="816376218"/>
              </p:ext>
            </p:extLst>
          </p:nvPr>
        </p:nvGraphicFramePr>
        <p:xfrm>
          <a:off x="1092179" y="1383806"/>
          <a:ext cx="8568952" cy="53900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2 Título"/>
          <p:cNvSpPr txBox="1">
            <a:spLocks noGrp="1"/>
          </p:cNvSpPr>
          <p:nvPr>
            <p:ph type="title"/>
          </p:nvPr>
        </p:nvSpPr>
        <p:spPr>
          <a:xfrm>
            <a:off x="0" y="667543"/>
            <a:ext cx="12018433"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401921732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endParaRPr lang="es-AR" altLang="es-AR" sz="2000" dirty="0">
              <a:latin typeface="Lucida Sans Unicode" charset="0"/>
            </a:endParaRPr>
          </a:p>
          <a:p>
            <a:pPr marL="109538" hangingPunct="1">
              <a:lnSpc>
                <a:spcPct val="100000"/>
              </a:lnSpc>
              <a:spcBef>
                <a:spcPts val="400"/>
              </a:spcBef>
            </a:pPr>
            <a:r>
              <a:rPr lang="es-AR" altLang="es-AR" sz="2000" dirty="0">
                <a:latin typeface="Lucida Sans Unicode" charset="0"/>
              </a:rPr>
              <a:t>II. Alcance del trabajo de Auditoría.</a:t>
            </a:r>
          </a:p>
          <a:p>
            <a:pPr marL="109538" hangingPunct="1">
              <a:lnSpc>
                <a:spcPct val="100000"/>
              </a:lnSpc>
              <a:spcBef>
                <a:spcPts val="400"/>
              </a:spcBef>
            </a:pPr>
            <a:endParaRPr lang="es-AR" altLang="es-AR" sz="2000" dirty="0">
              <a:latin typeface="Lucida Sans Unicode" charset="0"/>
            </a:endParaRPr>
          </a:p>
          <a:p>
            <a:pPr marL="109538" algn="just" hangingPunct="1">
              <a:lnSpc>
                <a:spcPct val="100000"/>
              </a:lnSpc>
              <a:spcBef>
                <a:spcPts val="400"/>
              </a:spcBef>
            </a:pPr>
            <a:r>
              <a:rPr lang="es-AR" altLang="es-AR" sz="2000" dirty="0">
                <a:latin typeface="Lucida Sans Unicode" charset="0"/>
              </a:rPr>
              <a:t>El Alcance de los Informes de Auditoría establece que el examen fue realizado de conformidad con Normas de Auditoría Externa emitidas por la Auditoría General de la Nación, las cuales son compatibles con las de aceptación general en la República Argentina para la profesión contable y con las recomendadas por la Organización Internacional de Entidades Fiscalizadoras Superiores (INTOSAI), requerimientos específicos del BIRF, incluyendo las pruebas de los registros contables y demás procedimientos de auditoría que se consideraron necesarios. </a:t>
            </a:r>
          </a:p>
          <a:p>
            <a:pPr marL="109538" hangingPunct="1">
              <a:lnSpc>
                <a:spcPct val="100000"/>
              </a:lnSpc>
              <a:spcBef>
                <a:spcPts val="400"/>
              </a:spcBef>
            </a:pPr>
            <a:endParaRPr lang="es-AR" altLang="es-AR" sz="2700" dirty="0">
              <a:latin typeface="Lucida Sans Unicode" charset="0"/>
            </a:endParaRPr>
          </a:p>
        </p:txBody>
      </p:sp>
      <p:sp>
        <p:nvSpPr>
          <p:cNvPr id="32771"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9306BEC5-51A3-4619-ABD1-F459777E1202}" type="slidenum">
              <a:rPr lang="en-US" altLang="es-AR" sz="1000">
                <a:ea typeface="DejaVu Sans" charset="0"/>
                <a:cs typeface="DejaVu Sans" charset="0"/>
              </a:rPr>
              <a:pPr algn="ctr" hangingPunct="1">
                <a:lnSpc>
                  <a:spcPct val="100000"/>
                </a:lnSpc>
              </a:pPr>
              <a:t>24</a:t>
            </a:fld>
            <a:endParaRPr lang="en-US" altLang="es-AR" sz="1000">
              <a:ea typeface="DejaVu Sans" charset="0"/>
              <a:cs typeface="DejaVu Sans" charset="0"/>
            </a:endParaRPr>
          </a:p>
        </p:txBody>
      </p:sp>
      <p:sp>
        <p:nvSpPr>
          <p:cNvPr id="9" name="2 Título"/>
          <p:cNvSpPr txBox="1">
            <a:spLocks noGrp="1"/>
          </p:cNvSpPr>
          <p:nvPr>
            <p:ph type="title"/>
          </p:nvPr>
        </p:nvSpPr>
        <p:spPr>
          <a:xfrm>
            <a:off x="417443" y="667543"/>
            <a:ext cx="1160099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3370070372"/>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marL="363538" indent="-25400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indent="0" hangingPunct="1">
              <a:lnSpc>
                <a:spcPct val="100000"/>
              </a:lnSpc>
              <a:spcBef>
                <a:spcPts val="400"/>
              </a:spcBef>
            </a:pPr>
            <a:endParaRPr lang="es-AR" altLang="es-AR" sz="2700" dirty="0">
              <a:latin typeface="Lucida Sans Unicode" charset="0"/>
            </a:endParaRPr>
          </a:p>
          <a:p>
            <a:pPr marL="109538" indent="0" hangingPunct="1">
              <a:lnSpc>
                <a:spcPct val="100000"/>
              </a:lnSpc>
              <a:spcBef>
                <a:spcPts val="400"/>
              </a:spcBef>
            </a:pPr>
            <a:r>
              <a:rPr lang="es-AR" altLang="es-AR" sz="2700" dirty="0">
                <a:latin typeface="Lucida Sans Unicode" charset="0"/>
              </a:rPr>
              <a:t>III. Dictamen / Opinión.</a:t>
            </a:r>
          </a:p>
          <a:p>
            <a:pPr marL="109538" indent="0" hangingPunct="1">
              <a:lnSpc>
                <a:spcPct val="100000"/>
              </a:lnSpc>
              <a:spcBef>
                <a:spcPts val="400"/>
              </a:spcBef>
            </a:pPr>
            <a:endParaRPr lang="es-AR" altLang="es-AR" sz="2000" dirty="0">
              <a:latin typeface="Lucida Sans Unicode" charset="0"/>
            </a:endParaRPr>
          </a:p>
          <a:p>
            <a:pPr hangingPunct="1">
              <a:lnSpc>
                <a:spcPct val="100000"/>
              </a:lnSpc>
              <a:spcBef>
                <a:spcPts val="400"/>
              </a:spcBef>
              <a:buClr>
                <a:srgbClr val="2DA2BF"/>
              </a:buClr>
              <a:buSzPct val="68000"/>
              <a:buFont typeface="Wingdings" charset="2"/>
              <a:buChar char=""/>
            </a:pPr>
            <a:r>
              <a:rPr lang="es-AR" altLang="es-AR" sz="2800" dirty="0" smtClean="0">
                <a:latin typeface="Lucida Sans Unicode" charset="0"/>
              </a:rPr>
              <a:t>Opinión </a:t>
            </a:r>
            <a:r>
              <a:rPr lang="es-AR" altLang="es-AR" sz="2800" dirty="0">
                <a:latin typeface="Lucida Sans Unicode" charset="0"/>
              </a:rPr>
              <a:t>no modificada o favorable sin salvedades.</a:t>
            </a:r>
          </a:p>
          <a:p>
            <a:pPr hangingPunct="1">
              <a:lnSpc>
                <a:spcPct val="100000"/>
              </a:lnSpc>
              <a:spcBef>
                <a:spcPts val="400"/>
              </a:spcBef>
              <a:buClr>
                <a:srgbClr val="2DA2BF"/>
              </a:buClr>
              <a:buSzPct val="68000"/>
              <a:buFont typeface="Wingdings" charset="2"/>
              <a:buChar char=""/>
            </a:pPr>
            <a:r>
              <a:rPr lang="es-AR" altLang="es-AR" sz="2800" dirty="0" smtClean="0">
                <a:latin typeface="Lucida Sans Unicode" charset="0"/>
              </a:rPr>
              <a:t>Opinión </a:t>
            </a:r>
            <a:r>
              <a:rPr lang="es-AR" altLang="es-AR" sz="2800" dirty="0">
                <a:latin typeface="Lucida Sans Unicode" charset="0"/>
              </a:rPr>
              <a:t>modificada. Opinión favorable con salvedades.  </a:t>
            </a:r>
          </a:p>
          <a:p>
            <a:pPr hangingPunct="1">
              <a:lnSpc>
                <a:spcPct val="100000"/>
              </a:lnSpc>
              <a:spcBef>
                <a:spcPts val="400"/>
              </a:spcBef>
              <a:buClr>
                <a:srgbClr val="2DA2BF"/>
              </a:buClr>
              <a:buSzPct val="68000"/>
              <a:buFont typeface="Wingdings" charset="2"/>
              <a:buChar char=""/>
            </a:pPr>
            <a:r>
              <a:rPr lang="es-AR" altLang="es-AR" sz="2800" dirty="0" smtClean="0">
                <a:latin typeface="Lucida Sans Unicode" charset="0"/>
              </a:rPr>
              <a:t>Opinión </a:t>
            </a:r>
            <a:r>
              <a:rPr lang="es-AR" altLang="es-AR" sz="2800" dirty="0">
                <a:latin typeface="Lucida Sans Unicode" charset="0"/>
              </a:rPr>
              <a:t>adversa.</a:t>
            </a:r>
          </a:p>
          <a:p>
            <a:pPr hangingPunct="1">
              <a:lnSpc>
                <a:spcPct val="100000"/>
              </a:lnSpc>
              <a:spcBef>
                <a:spcPts val="400"/>
              </a:spcBef>
              <a:buClr>
                <a:srgbClr val="2DA2BF"/>
              </a:buClr>
              <a:buSzPct val="68000"/>
              <a:buFont typeface="Wingdings" charset="2"/>
              <a:buChar char=""/>
            </a:pPr>
            <a:r>
              <a:rPr lang="es-AR" altLang="es-AR" sz="2800" dirty="0">
                <a:latin typeface="Lucida Sans Unicode" charset="0"/>
              </a:rPr>
              <a:t>Abstención de opinión.</a:t>
            </a:r>
          </a:p>
          <a:p>
            <a:pPr hangingPunct="1">
              <a:lnSpc>
                <a:spcPct val="100000"/>
              </a:lnSpc>
              <a:spcBef>
                <a:spcPts val="400"/>
              </a:spcBef>
              <a:buClrTx/>
              <a:buSzTx/>
              <a:buFontTx/>
              <a:buNone/>
            </a:pPr>
            <a:endParaRPr lang="es-AR" altLang="es-AR" sz="2700" dirty="0">
              <a:latin typeface="Lucida Sans Unicode" charset="0"/>
            </a:endParaRPr>
          </a:p>
        </p:txBody>
      </p:sp>
      <p:sp>
        <p:nvSpPr>
          <p:cNvPr id="33795"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22CC4283-91A8-4157-AF0B-C58524809AD6}" type="slidenum">
              <a:rPr lang="en-US" altLang="es-AR" sz="1000">
                <a:ea typeface="DejaVu Sans" charset="0"/>
                <a:cs typeface="DejaVu Sans" charset="0"/>
              </a:rPr>
              <a:pPr algn="ctr" hangingPunct="1">
                <a:lnSpc>
                  <a:spcPct val="100000"/>
                </a:lnSpc>
              </a:pPr>
              <a:t>25</a:t>
            </a:fld>
            <a:endParaRPr lang="en-US" altLang="es-AR" sz="1000">
              <a:ea typeface="DejaVu Sans" charset="0"/>
              <a:cs typeface="DejaVu Sans" charset="0"/>
            </a:endParaRPr>
          </a:p>
        </p:txBody>
      </p:sp>
      <p:sp>
        <p:nvSpPr>
          <p:cNvPr id="7" name="2 Título"/>
          <p:cNvSpPr txBox="1">
            <a:spLocks noGrp="1"/>
          </p:cNvSpPr>
          <p:nvPr>
            <p:ph type="title"/>
          </p:nvPr>
        </p:nvSpPr>
        <p:spPr>
          <a:xfrm>
            <a:off x="377687" y="667543"/>
            <a:ext cx="11640746"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29477446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endParaRPr lang="es-AR" altLang="es-AR" sz="2700" dirty="0">
              <a:latin typeface="Lucida Sans Unicode" charset="0"/>
            </a:endParaRPr>
          </a:p>
          <a:p>
            <a:pPr marL="109538" hangingPunct="1">
              <a:lnSpc>
                <a:spcPct val="100000"/>
              </a:lnSpc>
              <a:spcBef>
                <a:spcPts val="400"/>
              </a:spcBef>
            </a:pPr>
            <a:r>
              <a:rPr lang="es-AR" altLang="es-AR" sz="2700" dirty="0">
                <a:latin typeface="Lucida Sans Unicode" charset="0"/>
              </a:rPr>
              <a:t>M</a:t>
            </a:r>
            <a:r>
              <a:rPr lang="es-AR" altLang="es-AR" sz="2000" dirty="0">
                <a:latin typeface="Lucida Sans Unicode" charset="0"/>
              </a:rPr>
              <a:t>emorando a la Dirección del Proyecto.</a:t>
            </a:r>
          </a:p>
          <a:p>
            <a:pPr marL="109538" hangingPunct="1">
              <a:lnSpc>
                <a:spcPct val="100000"/>
              </a:lnSpc>
              <a:spcBef>
                <a:spcPts val="400"/>
              </a:spcBef>
            </a:pPr>
            <a:endParaRPr lang="es-AR" altLang="es-AR" sz="2000" dirty="0">
              <a:latin typeface="Lucida Sans Unicode" charset="0"/>
            </a:endParaRPr>
          </a:p>
          <a:p>
            <a:pPr marL="109538" algn="just" hangingPunct="1">
              <a:lnSpc>
                <a:spcPct val="100000"/>
              </a:lnSpc>
              <a:spcBef>
                <a:spcPts val="400"/>
              </a:spcBef>
            </a:pPr>
            <a:r>
              <a:rPr lang="es-AR" altLang="es-AR" sz="2000" dirty="0">
                <a:latin typeface="Lucida Sans Unicode" charset="0"/>
              </a:rPr>
              <a:t>Como resultado de la revisión practicada sobre los estados financieros han surgen observaciones y consecuentes recomendaciones sobre aspectos relativos a procedimientos administrativo-contables y del sistema de control interno existentes, que se considera necesario comentar a la dirección del Proyecto para su conocimiento y acción futura.</a:t>
            </a:r>
          </a:p>
          <a:p>
            <a:pPr marL="109538" hangingPunct="1">
              <a:lnSpc>
                <a:spcPct val="100000"/>
              </a:lnSpc>
              <a:spcBef>
                <a:spcPts val="400"/>
              </a:spcBef>
            </a:pPr>
            <a:endParaRPr lang="es-AR" altLang="es-AR" sz="2000" dirty="0">
              <a:latin typeface="Lucida Sans Unicode" charset="0"/>
            </a:endParaRPr>
          </a:p>
        </p:txBody>
      </p:sp>
      <p:sp>
        <p:nvSpPr>
          <p:cNvPr id="34819"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2E67D491-7934-4202-B4F7-6BB2C830C216}" type="slidenum">
              <a:rPr lang="en-US" altLang="es-AR" sz="1000">
                <a:ea typeface="DejaVu Sans" charset="0"/>
                <a:cs typeface="DejaVu Sans" charset="0"/>
              </a:rPr>
              <a:pPr algn="ctr" hangingPunct="1">
                <a:lnSpc>
                  <a:spcPct val="100000"/>
                </a:lnSpc>
              </a:pPr>
              <a:t>26</a:t>
            </a:fld>
            <a:endParaRPr lang="en-US" altLang="es-AR" sz="1000">
              <a:ea typeface="DejaVu Sans" charset="0"/>
              <a:cs typeface="DejaVu Sans" charset="0"/>
            </a:endParaRPr>
          </a:p>
        </p:txBody>
      </p:sp>
      <p:sp>
        <p:nvSpPr>
          <p:cNvPr id="7" name="2 Título"/>
          <p:cNvSpPr txBox="1">
            <a:spLocks noGrp="1"/>
          </p:cNvSpPr>
          <p:nvPr>
            <p:ph type="title"/>
          </p:nvPr>
        </p:nvSpPr>
        <p:spPr>
          <a:xfrm>
            <a:off x="636104" y="667543"/>
            <a:ext cx="11382329"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8724712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 Box 1"/>
          <p:cNvSpPr txBox="1">
            <a:spLocks noChangeArrowheads="1"/>
          </p:cNvSpPr>
          <p:nvPr/>
        </p:nvSpPr>
        <p:spPr bwMode="auto">
          <a:xfrm>
            <a:off x="609600" y="1052514"/>
            <a:ext cx="10972800" cy="49545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marL="363538" indent="-25400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indent="0" hangingPunct="1">
              <a:lnSpc>
                <a:spcPct val="100000"/>
              </a:lnSpc>
              <a:spcBef>
                <a:spcPts val="400"/>
              </a:spcBef>
            </a:pPr>
            <a:endParaRPr lang="es-AR" altLang="es-AR" sz="2000" dirty="0">
              <a:latin typeface="Lucida Sans Unicode" charset="0"/>
            </a:endParaRPr>
          </a:p>
          <a:p>
            <a:pPr marL="109538" indent="0" hangingPunct="1">
              <a:lnSpc>
                <a:spcPct val="100000"/>
              </a:lnSpc>
              <a:spcBef>
                <a:spcPts val="400"/>
              </a:spcBef>
            </a:pPr>
            <a:r>
              <a:rPr lang="es-AR" altLang="es-AR" sz="2000" dirty="0">
                <a:latin typeface="Lucida Sans Unicode" charset="0"/>
              </a:rPr>
              <a:t>Procedimientos de las </a:t>
            </a:r>
            <a:r>
              <a:rPr lang="es-AR" altLang="es-AR" sz="2000" dirty="0" smtClean="0">
                <a:latin typeface="Lucida Sans Unicode" charset="0"/>
              </a:rPr>
              <a:t>Auditorías:</a:t>
            </a:r>
          </a:p>
          <a:p>
            <a:pPr marL="109538" indent="0" hangingPunct="1">
              <a:lnSpc>
                <a:spcPct val="100000"/>
              </a:lnSpc>
              <a:spcBef>
                <a:spcPts val="400"/>
              </a:spcBef>
            </a:pPr>
            <a:endParaRPr lang="es-AR" altLang="es-AR" sz="2000" dirty="0">
              <a:latin typeface="Lucida Sans Unicode" charset="0"/>
            </a:endParaRPr>
          </a:p>
          <a:p>
            <a:pPr hangingPunct="1">
              <a:lnSpc>
                <a:spcPct val="100000"/>
              </a:lnSpc>
              <a:spcBef>
                <a:spcPts val="400"/>
              </a:spcBef>
              <a:buClr>
                <a:srgbClr val="2DA2BF"/>
              </a:buClr>
              <a:buSzPct val="68000"/>
              <a:buFont typeface="Wingdings" charset="2"/>
              <a:buChar char=""/>
            </a:pPr>
            <a:r>
              <a:rPr lang="es-AR" altLang="es-AR" sz="2000" dirty="0">
                <a:latin typeface="Lucida Sans Unicode" charset="0"/>
              </a:rPr>
              <a:t>Cotejo de las cifras expuestas en los estados financieros con las imputaciones efectuadas en los registros contables y auxiliares y contra documentación </a:t>
            </a:r>
            <a:r>
              <a:rPr lang="es-AR" altLang="es-AR" sz="2000" dirty="0" err="1">
                <a:latin typeface="Lucida Sans Unicode" charset="0"/>
              </a:rPr>
              <a:t>respaldatoria</a:t>
            </a:r>
            <a:r>
              <a:rPr lang="es-AR" altLang="es-AR" sz="2000" dirty="0">
                <a:latin typeface="Lucida Sans Unicode" charset="0"/>
              </a:rPr>
              <a:t>.</a:t>
            </a:r>
          </a:p>
          <a:p>
            <a:pPr hangingPunct="1">
              <a:lnSpc>
                <a:spcPct val="100000"/>
              </a:lnSpc>
              <a:spcBef>
                <a:spcPts val="400"/>
              </a:spcBef>
              <a:buClr>
                <a:srgbClr val="2DA2BF"/>
              </a:buClr>
              <a:buSzPct val="68000"/>
              <a:buFont typeface="Wingdings" charset="2"/>
              <a:buChar char=""/>
            </a:pPr>
            <a:r>
              <a:rPr lang="es-AR" altLang="es-AR" sz="2000" dirty="0">
                <a:latin typeface="Lucida Sans Unicode" charset="0"/>
              </a:rPr>
              <a:t>Análisis de los antecedentes de adquisiciones.</a:t>
            </a:r>
          </a:p>
          <a:p>
            <a:pPr hangingPunct="1">
              <a:lnSpc>
                <a:spcPct val="100000"/>
              </a:lnSpc>
              <a:spcBef>
                <a:spcPts val="400"/>
              </a:spcBef>
              <a:buClr>
                <a:srgbClr val="2DA2BF"/>
              </a:buClr>
              <a:buSzPct val="68000"/>
              <a:buFont typeface="Wingdings" charset="2"/>
              <a:buChar char=""/>
            </a:pPr>
            <a:r>
              <a:rPr lang="es-AR" altLang="es-AR" sz="2000" dirty="0">
                <a:latin typeface="Lucida Sans Unicode" charset="0"/>
              </a:rPr>
              <a:t>Análisis de la naturaleza, elegibilidad y justificación de los desembolsos.</a:t>
            </a:r>
          </a:p>
          <a:p>
            <a:pPr hangingPunct="1">
              <a:lnSpc>
                <a:spcPct val="100000"/>
              </a:lnSpc>
              <a:spcBef>
                <a:spcPts val="400"/>
              </a:spcBef>
              <a:buClr>
                <a:srgbClr val="2DA2BF"/>
              </a:buClr>
              <a:buSzPct val="68000"/>
              <a:buFont typeface="Wingdings" charset="2"/>
              <a:buChar char=""/>
            </a:pPr>
            <a:r>
              <a:rPr lang="es-AR" altLang="es-AR" sz="2000" dirty="0">
                <a:latin typeface="Lucida Sans Unicode" charset="0"/>
              </a:rPr>
              <a:t>Análisis de los ingresos y egresos efectuados a través de la cuenta especial del Convenio de Préstamo.</a:t>
            </a:r>
          </a:p>
          <a:p>
            <a:pPr hangingPunct="1">
              <a:lnSpc>
                <a:spcPct val="100000"/>
              </a:lnSpc>
              <a:spcBef>
                <a:spcPts val="400"/>
              </a:spcBef>
              <a:buClr>
                <a:srgbClr val="2DA2BF"/>
              </a:buClr>
              <a:buSzPct val="68000"/>
              <a:buFont typeface="Wingdings" charset="2"/>
              <a:buChar char=""/>
            </a:pPr>
            <a:r>
              <a:rPr lang="es-AR" altLang="es-AR" sz="2000" dirty="0" err="1">
                <a:latin typeface="Lucida Sans Unicode" charset="0"/>
              </a:rPr>
              <a:t>Circularizaciones</a:t>
            </a:r>
            <a:r>
              <a:rPr lang="es-AR" altLang="es-AR" sz="2000" dirty="0">
                <a:latin typeface="Lucida Sans Unicode" charset="0"/>
              </a:rPr>
              <a:t> y reconciliaciones bancarias.</a:t>
            </a:r>
          </a:p>
          <a:p>
            <a:pPr hangingPunct="1">
              <a:lnSpc>
                <a:spcPct val="100000"/>
              </a:lnSpc>
              <a:spcBef>
                <a:spcPts val="400"/>
              </a:spcBef>
              <a:buClr>
                <a:srgbClr val="2DA2BF"/>
              </a:buClr>
              <a:buSzPct val="68000"/>
              <a:buFont typeface="Wingdings" charset="2"/>
              <a:buChar char=""/>
            </a:pPr>
            <a:r>
              <a:rPr lang="es-AR" altLang="es-AR" sz="2000" dirty="0">
                <a:latin typeface="Lucida Sans Unicode" charset="0"/>
              </a:rPr>
              <a:t>Verificación, para las Provincias que recibieron </a:t>
            </a:r>
            <a:r>
              <a:rPr lang="es-AR" altLang="es-AR" sz="2000" dirty="0" smtClean="0">
                <a:latin typeface="Lucida Sans Unicode" charset="0"/>
              </a:rPr>
              <a:t>transferencias, del cumplimiento de la normativa </a:t>
            </a:r>
            <a:r>
              <a:rPr lang="es-AR" altLang="es-AR" sz="2000" dirty="0">
                <a:latin typeface="Lucida Sans Unicode" charset="0"/>
              </a:rPr>
              <a:t>establecida en el Convenio y / o Manual Operativo.</a:t>
            </a:r>
          </a:p>
          <a:p>
            <a:pPr hangingPunct="1">
              <a:lnSpc>
                <a:spcPct val="100000"/>
              </a:lnSpc>
              <a:spcBef>
                <a:spcPts val="400"/>
              </a:spcBef>
              <a:buClrTx/>
              <a:buSzTx/>
              <a:buFontTx/>
              <a:buNone/>
            </a:pPr>
            <a:endParaRPr lang="es-AR" altLang="es-AR" sz="2700" dirty="0">
              <a:latin typeface="Lucida Sans Unicode" charset="0"/>
            </a:endParaRPr>
          </a:p>
        </p:txBody>
      </p:sp>
      <p:sp>
        <p:nvSpPr>
          <p:cNvPr id="35843"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13E8BADD-8545-4D92-9E8B-86548CD19589}" type="slidenum">
              <a:rPr lang="en-US" altLang="es-AR" sz="1000">
                <a:ea typeface="DejaVu Sans" charset="0"/>
                <a:cs typeface="DejaVu Sans" charset="0"/>
              </a:rPr>
              <a:pPr algn="ctr" hangingPunct="1">
                <a:lnSpc>
                  <a:spcPct val="100000"/>
                </a:lnSpc>
              </a:pPr>
              <a:t>27</a:t>
            </a:fld>
            <a:endParaRPr lang="en-US" altLang="es-AR" sz="1000">
              <a:ea typeface="DejaVu Sans" charset="0"/>
              <a:cs typeface="DejaVu Sans" charset="0"/>
            </a:endParaRPr>
          </a:p>
        </p:txBody>
      </p:sp>
      <p:sp>
        <p:nvSpPr>
          <p:cNvPr id="7" name="2 Título"/>
          <p:cNvSpPr txBox="1">
            <a:spLocks noGrp="1"/>
          </p:cNvSpPr>
          <p:nvPr>
            <p:ph type="title"/>
          </p:nvPr>
        </p:nvSpPr>
        <p:spPr>
          <a:xfrm>
            <a:off x="516835" y="667543"/>
            <a:ext cx="11501598"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214011112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ext Box 1"/>
          <p:cNvSpPr txBox="1">
            <a:spLocks noChangeArrowheads="1"/>
          </p:cNvSpPr>
          <p:nvPr/>
        </p:nvSpPr>
        <p:spPr bwMode="auto">
          <a:xfrm>
            <a:off x="609600" y="1052514"/>
            <a:ext cx="10972800" cy="49545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marL="363538" indent="-25400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indent="0" hangingPunct="1">
              <a:lnSpc>
                <a:spcPct val="100000"/>
              </a:lnSpc>
              <a:spcBef>
                <a:spcPts val="400"/>
              </a:spcBef>
            </a:pPr>
            <a:endParaRPr lang="es-AR" altLang="es-AR" sz="2000" dirty="0">
              <a:latin typeface="Lucida Sans Unicode" charset="0"/>
            </a:endParaRPr>
          </a:p>
          <a:p>
            <a:pPr marL="109538" indent="0" hangingPunct="1">
              <a:lnSpc>
                <a:spcPct val="100000"/>
              </a:lnSpc>
              <a:spcBef>
                <a:spcPts val="400"/>
              </a:spcBef>
            </a:pPr>
            <a:r>
              <a:rPr lang="es-AR" altLang="es-AR" sz="2400" dirty="0" smtClean="0">
                <a:latin typeface="Lucida Sans Unicode" charset="0"/>
              </a:rPr>
              <a:t>Ejemplos de hallazgos recurrentes:</a:t>
            </a:r>
          </a:p>
          <a:p>
            <a:pPr marL="109538" indent="0" hangingPunct="1">
              <a:lnSpc>
                <a:spcPct val="100000"/>
              </a:lnSpc>
              <a:spcBef>
                <a:spcPts val="400"/>
              </a:spcBef>
            </a:pPr>
            <a:endParaRPr lang="es-AR" altLang="es-AR" sz="2000" dirty="0">
              <a:latin typeface="Lucida Sans Unicode" charset="0"/>
            </a:endParaRPr>
          </a:p>
          <a:p>
            <a:pPr hangingPunct="1">
              <a:lnSpc>
                <a:spcPct val="150000"/>
              </a:lnSpc>
              <a:spcBef>
                <a:spcPts val="600"/>
              </a:spcBef>
              <a:spcAft>
                <a:spcPts val="600"/>
              </a:spcAft>
              <a:buClr>
                <a:srgbClr val="2DA2BF"/>
              </a:buClr>
              <a:buSzPct val="68000"/>
              <a:buFont typeface="Wingdings" charset="2"/>
              <a:buChar char=""/>
            </a:pPr>
            <a:r>
              <a:rPr lang="es-AR" altLang="es-AR" sz="2000" dirty="0" smtClean="0">
                <a:solidFill>
                  <a:schemeClr val="tx1"/>
                </a:solidFill>
                <a:latin typeface="Lucida Sans Unicode" charset="0"/>
              </a:rPr>
              <a:t>Servicios de consultores incompletos;</a:t>
            </a:r>
            <a:endParaRPr lang="es-AR" altLang="es-AR" sz="2000" dirty="0">
              <a:solidFill>
                <a:schemeClr val="tx1"/>
              </a:solidFill>
              <a:latin typeface="Lucida Sans Unicode" charset="0"/>
            </a:endParaRPr>
          </a:p>
          <a:p>
            <a:pPr hangingPunct="1">
              <a:lnSpc>
                <a:spcPct val="150000"/>
              </a:lnSpc>
              <a:spcBef>
                <a:spcPts val="600"/>
              </a:spcBef>
              <a:spcAft>
                <a:spcPts val="600"/>
              </a:spcAft>
              <a:buClr>
                <a:srgbClr val="2DA2BF"/>
              </a:buClr>
              <a:buSzPct val="68000"/>
              <a:buFont typeface="Wingdings" charset="2"/>
              <a:buChar char=""/>
            </a:pPr>
            <a:r>
              <a:rPr lang="es-AR" altLang="es-AR" sz="2000" dirty="0" smtClean="0">
                <a:solidFill>
                  <a:schemeClr val="tx1"/>
                </a:solidFill>
                <a:latin typeface="Lucida Sans Unicode" charset="0"/>
              </a:rPr>
              <a:t>Procedimientos de licitación incompletos;</a:t>
            </a:r>
            <a:endParaRPr lang="es-AR" altLang="es-AR" sz="2000" dirty="0">
              <a:solidFill>
                <a:schemeClr val="tx1"/>
              </a:solidFill>
              <a:latin typeface="Lucida Sans Unicode" charset="0"/>
            </a:endParaRPr>
          </a:p>
          <a:p>
            <a:pPr hangingPunct="1">
              <a:lnSpc>
                <a:spcPct val="150000"/>
              </a:lnSpc>
              <a:spcBef>
                <a:spcPts val="600"/>
              </a:spcBef>
              <a:spcAft>
                <a:spcPts val="600"/>
              </a:spcAft>
              <a:buClr>
                <a:srgbClr val="2DA2BF"/>
              </a:buClr>
              <a:buSzPct val="68000"/>
              <a:buFont typeface="Wingdings" charset="2"/>
              <a:buChar char=""/>
            </a:pPr>
            <a:r>
              <a:rPr lang="es-AR" altLang="es-AR" sz="2000" dirty="0" smtClean="0">
                <a:solidFill>
                  <a:schemeClr val="tx1"/>
                </a:solidFill>
                <a:latin typeface="Lucida Sans Unicode" charset="0"/>
              </a:rPr>
              <a:t>Faltante de documentación en los expedientes de compras;</a:t>
            </a:r>
          </a:p>
          <a:p>
            <a:pPr hangingPunct="1">
              <a:lnSpc>
                <a:spcPct val="150000"/>
              </a:lnSpc>
              <a:spcBef>
                <a:spcPts val="600"/>
              </a:spcBef>
              <a:spcAft>
                <a:spcPts val="600"/>
              </a:spcAft>
              <a:buClr>
                <a:srgbClr val="2DA2BF"/>
              </a:buClr>
              <a:buSzPct val="68000"/>
              <a:buFont typeface="Wingdings" charset="2"/>
              <a:buChar char=""/>
            </a:pPr>
            <a:r>
              <a:rPr lang="es-AR" altLang="es-AR" sz="2000" dirty="0" smtClean="0">
                <a:solidFill>
                  <a:schemeClr val="tx1"/>
                </a:solidFill>
                <a:latin typeface="Lucida Sans Unicode" charset="0"/>
              </a:rPr>
              <a:t>Diferencias de cambios no contabilizadas en los EECC; </a:t>
            </a:r>
          </a:p>
          <a:p>
            <a:pPr hangingPunct="1">
              <a:lnSpc>
                <a:spcPct val="150000"/>
              </a:lnSpc>
              <a:spcBef>
                <a:spcPts val="600"/>
              </a:spcBef>
              <a:spcAft>
                <a:spcPts val="600"/>
              </a:spcAft>
              <a:buClr>
                <a:srgbClr val="2DA2BF"/>
              </a:buClr>
              <a:buSzPct val="68000"/>
              <a:buFont typeface="Wingdings" charset="2"/>
              <a:buChar char=""/>
            </a:pPr>
            <a:r>
              <a:rPr lang="es-AR" altLang="es-AR" sz="2000" dirty="0" smtClean="0">
                <a:solidFill>
                  <a:schemeClr val="tx1"/>
                </a:solidFill>
                <a:latin typeface="Lucida Sans Unicode" charset="0"/>
              </a:rPr>
              <a:t>Transferencias patrimoniales  observadas, etc.</a:t>
            </a:r>
          </a:p>
          <a:p>
            <a:pPr hangingPunct="1">
              <a:lnSpc>
                <a:spcPct val="100000"/>
              </a:lnSpc>
              <a:spcBef>
                <a:spcPts val="400"/>
              </a:spcBef>
              <a:buClrTx/>
              <a:buSzTx/>
              <a:buFontTx/>
              <a:buNone/>
            </a:pPr>
            <a:endParaRPr lang="es-AR" altLang="es-AR" sz="2700" dirty="0">
              <a:solidFill>
                <a:srgbClr val="FF0000"/>
              </a:solidFill>
              <a:latin typeface="Lucida Sans Unicode" charset="0"/>
            </a:endParaRPr>
          </a:p>
        </p:txBody>
      </p:sp>
      <p:sp>
        <p:nvSpPr>
          <p:cNvPr id="35843"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13E8BADD-8545-4D92-9E8B-86548CD19589}" type="slidenum">
              <a:rPr lang="en-US" altLang="es-AR" sz="1000">
                <a:ea typeface="DejaVu Sans" charset="0"/>
                <a:cs typeface="DejaVu Sans" charset="0"/>
              </a:rPr>
              <a:pPr algn="ctr" hangingPunct="1">
                <a:lnSpc>
                  <a:spcPct val="100000"/>
                </a:lnSpc>
              </a:pPr>
              <a:t>28</a:t>
            </a:fld>
            <a:endParaRPr lang="en-US" altLang="es-AR" sz="1000">
              <a:ea typeface="DejaVu Sans" charset="0"/>
              <a:cs typeface="DejaVu Sans" charset="0"/>
            </a:endParaRPr>
          </a:p>
        </p:txBody>
      </p:sp>
      <p:sp>
        <p:nvSpPr>
          <p:cNvPr id="7" name="2 Título"/>
          <p:cNvSpPr txBox="1">
            <a:spLocks noGrp="1"/>
          </p:cNvSpPr>
          <p:nvPr>
            <p:ph type="title"/>
          </p:nvPr>
        </p:nvSpPr>
        <p:spPr>
          <a:xfrm>
            <a:off x="556591" y="667543"/>
            <a:ext cx="11461842"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Financiera</a:t>
            </a:r>
          </a:p>
        </p:txBody>
      </p:sp>
    </p:spTree>
    <p:extLst>
      <p:ext uri="{BB962C8B-B14F-4D97-AF65-F5344CB8AC3E}">
        <p14:creationId xmlns="" xmlns:p14="http://schemas.microsoft.com/office/powerpoint/2010/main" val="1593902714"/>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94" name="Text Box 30"/>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CB92C1CC-0D31-4998-8888-2C74AE3B4EF6}" type="slidenum">
              <a:rPr lang="en-US" altLang="es-AR" sz="1000">
                <a:ea typeface="DejaVu Sans" charset="0"/>
                <a:cs typeface="DejaVu Sans" charset="0"/>
              </a:rPr>
              <a:pPr algn="ctr" hangingPunct="1">
                <a:lnSpc>
                  <a:spcPct val="100000"/>
                </a:lnSpc>
              </a:pPr>
              <a:t>29</a:t>
            </a:fld>
            <a:endParaRPr lang="en-US" altLang="es-AR" sz="1000">
              <a:ea typeface="DejaVu Sans" charset="0"/>
              <a:cs typeface="DejaVu Sans" charset="0"/>
            </a:endParaRPr>
          </a:p>
        </p:txBody>
      </p:sp>
      <p:graphicFrame>
        <p:nvGraphicFramePr>
          <p:cNvPr id="35" name="4 Marcador de contenido"/>
          <p:cNvGraphicFramePr>
            <a:graphicFrameLocks noGrp="1"/>
          </p:cNvGraphicFramePr>
          <p:nvPr>
            <p:ph idx="1"/>
            <p:extLst>
              <p:ext uri="{D42A27DB-BD31-4B8C-83A1-F6EECF244321}">
                <p14:modId xmlns="" xmlns:p14="http://schemas.microsoft.com/office/powerpoint/2010/main" val="2628737455"/>
              </p:ext>
            </p:extLst>
          </p:nvPr>
        </p:nvGraphicFramePr>
        <p:xfrm>
          <a:off x="2414331" y="1593504"/>
          <a:ext cx="8229600" cy="452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4" name="2 Título"/>
          <p:cNvSpPr txBox="1">
            <a:spLocks noGrp="1"/>
          </p:cNvSpPr>
          <p:nvPr>
            <p:ph type="title"/>
          </p:nvPr>
        </p:nvSpPr>
        <p:spPr>
          <a:xfrm>
            <a:off x="695739" y="667543"/>
            <a:ext cx="11322694"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189727552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ext Box 1"/>
          <p:cNvSpPr txBox="1">
            <a:spLocks noChangeArrowheads="1"/>
          </p:cNvSpPr>
          <p:nvPr/>
        </p:nvSpPr>
        <p:spPr bwMode="auto">
          <a:xfrm>
            <a:off x="594851" y="1312863"/>
            <a:ext cx="11150600" cy="554513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r>
              <a:rPr lang="es-AR" altLang="es-AR" sz="2000" dirty="0">
                <a:latin typeface="Lucida Sans Unicode" charset="0"/>
              </a:rPr>
              <a:t>Procedimientos </a:t>
            </a:r>
            <a:r>
              <a:rPr lang="es-AR" altLang="es-AR" sz="2000" dirty="0" smtClean="0">
                <a:latin typeface="Lucida Sans Unicode" charset="0"/>
              </a:rPr>
              <a:t>aplicados:</a:t>
            </a:r>
          </a:p>
          <a:p>
            <a:pPr marL="109538" hangingPunct="1">
              <a:lnSpc>
                <a:spcPct val="100000"/>
              </a:lnSpc>
              <a:spcBef>
                <a:spcPts val="400"/>
              </a:spcBef>
            </a:pPr>
            <a:endParaRPr lang="es-AR" altLang="es-AR" sz="2000" dirty="0">
              <a:latin typeface="Lucida Sans Unicode" charset="0"/>
            </a:endParaRPr>
          </a:p>
          <a:p>
            <a:pPr marL="109538" hangingPunct="1">
              <a:lnSpc>
                <a:spcPct val="100000"/>
              </a:lnSpc>
              <a:spcBef>
                <a:spcPts val="400"/>
              </a:spcBef>
            </a:pPr>
            <a:r>
              <a:rPr lang="es-AR" altLang="es-AR" sz="2000" dirty="0">
                <a:latin typeface="Lucida Sans Unicode" charset="0"/>
              </a:rPr>
              <a:t>Análisis </a:t>
            </a:r>
            <a:r>
              <a:rPr lang="es-AR" altLang="es-AR" sz="2000" dirty="0" smtClean="0">
                <a:latin typeface="Lucida Sans Unicode" charset="0"/>
              </a:rPr>
              <a:t>documental:</a:t>
            </a:r>
            <a:endParaRPr lang="es-AR" altLang="es-AR" sz="2000" dirty="0">
              <a:latin typeface="Lucida Sans Unicode" charset="0"/>
            </a:endParaRP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Documento preliminar (PAD), Contrato y Convenio de Préstamo con el Banco.</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Manuales Operativos y normativas internas del préstamo.</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Marco normativo (leyes, decretos y resoluciones vinculadas) e información del contexto en que se desenvolvió el Programa.</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Estados Contables del Préstamo</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Informes de Auditoría Financiera, elaborados por la AGN.</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Informes elaborados por otros ámbitos de control (Auditoría Interna, Auditoría Externa Concurrente y SIGEN).</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Informes elaborados por el proyecto.</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Páginas web del Programa y otros organismos especializados y vinculados a las actividades desarrolladas (OPS, OMS, CEPAT, entre otras)</a:t>
            </a:r>
          </a:p>
          <a:p>
            <a:pPr marL="735013" indent="-342900" hangingPunct="1">
              <a:lnSpc>
                <a:spcPct val="100000"/>
              </a:lnSpc>
              <a:spcBef>
                <a:spcPts val="325"/>
              </a:spcBef>
              <a:buFont typeface="Wingdings" panose="05000000000000000000" pitchFamily="2" charset="2"/>
              <a:buChar char="§"/>
            </a:pPr>
            <a:r>
              <a:rPr lang="es-AR" altLang="es-AR" sz="2000" dirty="0">
                <a:latin typeface="Lucida Sans Unicode" charset="0"/>
              </a:rPr>
              <a:t>Documentación de Proyectos precedentes</a:t>
            </a:r>
          </a:p>
          <a:p>
            <a:pPr marL="109538" hangingPunct="1">
              <a:lnSpc>
                <a:spcPct val="100000"/>
              </a:lnSpc>
              <a:spcBef>
                <a:spcPts val="400"/>
              </a:spcBef>
            </a:pPr>
            <a:endParaRPr lang="es-AR" altLang="es-AR" sz="2000" dirty="0">
              <a:latin typeface="Lucida Sans Unicode" charset="0"/>
            </a:endParaRPr>
          </a:p>
        </p:txBody>
      </p:sp>
      <p:sp>
        <p:nvSpPr>
          <p:cNvPr id="37891"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BFAD6E51-9835-45C1-BF97-B7D3E945B0FB}" type="slidenum">
              <a:rPr lang="en-US" altLang="es-AR" sz="1000">
                <a:ea typeface="DejaVu Sans" charset="0"/>
                <a:cs typeface="DejaVu Sans" charset="0"/>
              </a:rPr>
              <a:pPr algn="ctr" hangingPunct="1">
                <a:lnSpc>
                  <a:spcPct val="100000"/>
                </a:lnSpc>
              </a:pPr>
              <a:t>30</a:t>
            </a:fld>
            <a:endParaRPr lang="en-US" altLang="es-AR" sz="1000">
              <a:ea typeface="DejaVu Sans" charset="0"/>
              <a:cs typeface="DejaVu Sans" charset="0"/>
            </a:endParaRPr>
          </a:p>
        </p:txBody>
      </p:sp>
      <p:sp>
        <p:nvSpPr>
          <p:cNvPr id="7" name="2 Título"/>
          <p:cNvSpPr txBox="1">
            <a:spLocks noGrp="1"/>
          </p:cNvSpPr>
          <p:nvPr>
            <p:ph type="title"/>
          </p:nvPr>
        </p:nvSpPr>
        <p:spPr>
          <a:xfrm>
            <a:off x="477078" y="667543"/>
            <a:ext cx="11541355"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452231306"/>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r>
              <a:rPr lang="es-AR" altLang="es-AR" sz="2000" dirty="0">
                <a:latin typeface="Lucida Sans Unicode" charset="0"/>
              </a:rPr>
              <a:t>Procedimientos aplicados (Continuación)</a:t>
            </a:r>
          </a:p>
          <a:p>
            <a:pPr marL="109538" hangingPunct="1">
              <a:lnSpc>
                <a:spcPct val="100000"/>
              </a:lnSpc>
              <a:spcBef>
                <a:spcPts val="400"/>
              </a:spcBef>
            </a:pPr>
            <a:endParaRPr lang="es-AR" altLang="es-AR" sz="2000" dirty="0">
              <a:latin typeface="Lucida Sans Unicode" charset="0"/>
            </a:endParaRPr>
          </a:p>
          <a:p>
            <a:pPr marL="109538" hangingPunct="1">
              <a:lnSpc>
                <a:spcPct val="100000"/>
              </a:lnSpc>
              <a:spcBef>
                <a:spcPts val="400"/>
              </a:spcBef>
            </a:pPr>
            <a:r>
              <a:rPr lang="es-AR" altLang="es-AR" sz="2000" dirty="0">
                <a:latin typeface="Lucida Sans Unicode" charset="0"/>
              </a:rPr>
              <a:t>Entrevistas con los funcionarios del programa y con grupos de </a:t>
            </a:r>
            <a:r>
              <a:rPr lang="es-AR" altLang="es-AR" sz="2000" dirty="0" smtClean="0">
                <a:latin typeface="Lucida Sans Unicode" charset="0"/>
              </a:rPr>
              <a:t>interés.</a:t>
            </a:r>
            <a:endParaRPr lang="es-AR" altLang="es-AR" sz="2000" dirty="0">
              <a:latin typeface="Lucida Sans Unicode" charset="0"/>
            </a:endParaRPr>
          </a:p>
          <a:p>
            <a:pPr marL="109538" hangingPunct="1">
              <a:lnSpc>
                <a:spcPct val="100000"/>
              </a:lnSpc>
              <a:spcBef>
                <a:spcPts val="400"/>
              </a:spcBef>
            </a:pPr>
            <a:endParaRPr lang="es-AR" altLang="es-AR" sz="2000" dirty="0" smtClean="0">
              <a:latin typeface="Lucida Sans Unicode" charset="0"/>
            </a:endParaRPr>
          </a:p>
          <a:p>
            <a:pPr marL="109538" hangingPunct="1">
              <a:lnSpc>
                <a:spcPct val="100000"/>
              </a:lnSpc>
              <a:spcBef>
                <a:spcPts val="400"/>
              </a:spcBef>
            </a:pPr>
            <a:r>
              <a:rPr lang="es-AR" altLang="es-AR" sz="2000" dirty="0" smtClean="0">
                <a:latin typeface="Lucida Sans Unicode" charset="0"/>
              </a:rPr>
              <a:t>Validación </a:t>
            </a:r>
            <a:r>
              <a:rPr lang="es-AR" altLang="es-AR" sz="2000" dirty="0">
                <a:latin typeface="Lucida Sans Unicode" charset="0"/>
              </a:rPr>
              <a:t>de datos y cruce de información</a:t>
            </a:r>
          </a:p>
          <a:p>
            <a:pPr marL="735013" indent="-342900" hangingPunct="1">
              <a:lnSpc>
                <a:spcPct val="100000"/>
              </a:lnSpc>
              <a:spcBef>
                <a:spcPts val="325"/>
              </a:spcBef>
              <a:buFont typeface="Arial" panose="020B0604020202020204" pitchFamily="34" charset="0"/>
              <a:buChar char="•"/>
            </a:pPr>
            <a:r>
              <a:rPr lang="es-AR" altLang="es-AR" sz="2000" dirty="0">
                <a:latin typeface="Lucida Sans Unicode" charset="0"/>
              </a:rPr>
              <a:t>Bases de datos elaboradas por el Programa.</a:t>
            </a:r>
          </a:p>
          <a:p>
            <a:pPr marL="735013" indent="-342900" hangingPunct="1">
              <a:lnSpc>
                <a:spcPct val="100000"/>
              </a:lnSpc>
              <a:spcBef>
                <a:spcPts val="325"/>
              </a:spcBef>
              <a:buFont typeface="Arial" panose="020B0604020202020204" pitchFamily="34" charset="0"/>
              <a:buChar char="•"/>
            </a:pPr>
            <a:r>
              <a:rPr lang="es-AR" altLang="es-AR" sz="2000" dirty="0">
                <a:latin typeface="Lucida Sans Unicode" charset="0"/>
              </a:rPr>
              <a:t>Informes y publicaciones de la página Web del Programa.</a:t>
            </a:r>
          </a:p>
          <a:p>
            <a:pPr marL="735013" indent="-342900" hangingPunct="1">
              <a:lnSpc>
                <a:spcPct val="100000"/>
              </a:lnSpc>
              <a:spcBef>
                <a:spcPts val="325"/>
              </a:spcBef>
              <a:buFont typeface="Arial" panose="020B0604020202020204" pitchFamily="34" charset="0"/>
              <a:buChar char="•"/>
            </a:pPr>
            <a:r>
              <a:rPr lang="es-AR" altLang="es-AR" sz="2000" dirty="0">
                <a:latin typeface="Lucida Sans Unicode" charset="0"/>
              </a:rPr>
              <a:t>Información solicitada al Programa.</a:t>
            </a:r>
          </a:p>
          <a:p>
            <a:pPr marL="735013" indent="-342900" hangingPunct="1">
              <a:lnSpc>
                <a:spcPct val="100000"/>
              </a:lnSpc>
              <a:spcBef>
                <a:spcPts val="325"/>
              </a:spcBef>
              <a:buFont typeface="Arial" panose="020B0604020202020204" pitchFamily="34" charset="0"/>
              <a:buChar char="•"/>
            </a:pPr>
            <a:r>
              <a:rPr lang="es-AR" altLang="es-AR" sz="2000" dirty="0">
                <a:latin typeface="Lucida Sans Unicode" charset="0"/>
              </a:rPr>
              <a:t>Informes elaborados por el Programa y la AEC.</a:t>
            </a:r>
          </a:p>
          <a:p>
            <a:pPr marL="735013" indent="-342900" hangingPunct="1">
              <a:lnSpc>
                <a:spcPct val="100000"/>
              </a:lnSpc>
              <a:spcBef>
                <a:spcPts val="325"/>
              </a:spcBef>
              <a:buFont typeface="Arial" panose="020B0604020202020204" pitchFamily="34" charset="0"/>
              <a:buChar char="•"/>
            </a:pPr>
            <a:r>
              <a:rPr lang="es-AR" altLang="es-AR" sz="2000" dirty="0">
                <a:latin typeface="Lucida Sans Unicode" charset="0"/>
              </a:rPr>
              <a:t>Información proveniente de la Web del SEPA Argentina.</a:t>
            </a:r>
          </a:p>
          <a:p>
            <a:pPr hangingPunct="1">
              <a:lnSpc>
                <a:spcPct val="100000"/>
              </a:lnSpc>
              <a:spcBef>
                <a:spcPts val="400"/>
              </a:spcBef>
            </a:pPr>
            <a:endParaRPr lang="es-AR" altLang="es-AR" sz="2700" dirty="0">
              <a:latin typeface="Lucida Sans Unicode" charset="0"/>
            </a:endParaRPr>
          </a:p>
        </p:txBody>
      </p:sp>
      <p:sp>
        <p:nvSpPr>
          <p:cNvPr id="38915"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B2DB652A-9AA3-4DFA-B316-24D819F59FA5}" type="slidenum">
              <a:rPr lang="en-US" altLang="es-AR" sz="1000">
                <a:ea typeface="DejaVu Sans" charset="0"/>
                <a:cs typeface="DejaVu Sans" charset="0"/>
              </a:rPr>
              <a:pPr algn="ctr" hangingPunct="1">
                <a:lnSpc>
                  <a:spcPct val="100000"/>
                </a:lnSpc>
              </a:pPr>
              <a:t>31</a:t>
            </a:fld>
            <a:endParaRPr lang="en-US" altLang="es-AR" sz="1000">
              <a:ea typeface="DejaVu Sans" charset="0"/>
              <a:cs typeface="DejaVu Sans" charset="0"/>
            </a:endParaRPr>
          </a:p>
        </p:txBody>
      </p:sp>
      <p:sp>
        <p:nvSpPr>
          <p:cNvPr id="7" name="2 Título"/>
          <p:cNvSpPr txBox="1">
            <a:spLocks noGrp="1"/>
          </p:cNvSpPr>
          <p:nvPr>
            <p:ph type="title"/>
          </p:nvPr>
        </p:nvSpPr>
        <p:spPr>
          <a:xfrm>
            <a:off x="655983" y="667543"/>
            <a:ext cx="1136245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428821536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ext Box 1"/>
          <p:cNvSpPr txBox="1">
            <a:spLocks noChangeArrowheads="1"/>
          </p:cNvSpPr>
          <p:nvPr/>
        </p:nvSpPr>
        <p:spPr bwMode="auto">
          <a:xfrm>
            <a:off x="609600" y="1481138"/>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hangingPunct="1">
              <a:lnSpc>
                <a:spcPct val="100000"/>
              </a:lnSpc>
              <a:spcBef>
                <a:spcPts val="400"/>
              </a:spcBef>
            </a:pPr>
            <a:endParaRPr lang="es-AR" altLang="es-AR" sz="2700" dirty="0">
              <a:latin typeface="Lucida Sans Unicode" charset="0"/>
            </a:endParaRPr>
          </a:p>
          <a:p>
            <a:pPr marL="109538" hangingPunct="1">
              <a:lnSpc>
                <a:spcPct val="100000"/>
              </a:lnSpc>
              <a:spcBef>
                <a:spcPts val="400"/>
              </a:spcBef>
            </a:pPr>
            <a:endParaRPr lang="es-AR" altLang="es-AR" sz="2700" dirty="0">
              <a:latin typeface="Lucida Sans Unicode" charset="0"/>
            </a:endParaRPr>
          </a:p>
          <a:p>
            <a:pPr marL="109538" algn="just" hangingPunct="1">
              <a:lnSpc>
                <a:spcPct val="100000"/>
              </a:lnSpc>
              <a:spcBef>
                <a:spcPts val="400"/>
              </a:spcBef>
            </a:pPr>
            <a:r>
              <a:rPr lang="es-AR" altLang="es-AR" sz="2700" dirty="0">
                <a:latin typeface="Lucida Sans Unicode" charset="0"/>
              </a:rPr>
              <a:t>Matriz de Planificación: es una herramienta de auditoría que contribuye a obtener una planificación mas sistemática, que permitirá determinar qué y cómo auditar.</a:t>
            </a:r>
          </a:p>
        </p:txBody>
      </p:sp>
      <p:sp>
        <p:nvSpPr>
          <p:cNvPr id="39939"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5B8479DD-E196-442F-8F78-C5517CB6B05B}" type="slidenum">
              <a:rPr lang="en-US" altLang="es-AR" sz="1000">
                <a:ea typeface="DejaVu Sans" charset="0"/>
                <a:cs typeface="DejaVu Sans" charset="0"/>
              </a:rPr>
              <a:pPr algn="ctr" hangingPunct="1">
                <a:lnSpc>
                  <a:spcPct val="100000"/>
                </a:lnSpc>
              </a:pPr>
              <a:t>32</a:t>
            </a:fld>
            <a:endParaRPr lang="en-US" altLang="es-AR" sz="1000">
              <a:ea typeface="DejaVu Sans" charset="0"/>
              <a:cs typeface="DejaVu Sans" charset="0"/>
            </a:endParaRPr>
          </a:p>
        </p:txBody>
      </p:sp>
      <p:sp>
        <p:nvSpPr>
          <p:cNvPr id="7" name="2 Título"/>
          <p:cNvSpPr txBox="1">
            <a:spLocks noGrp="1"/>
          </p:cNvSpPr>
          <p:nvPr>
            <p:ph type="title"/>
          </p:nvPr>
        </p:nvSpPr>
        <p:spPr>
          <a:xfrm>
            <a:off x="536713" y="667543"/>
            <a:ext cx="1148172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69781715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1" name="Group 1"/>
          <p:cNvGrpSpPr>
            <a:grpSpLocks/>
          </p:cNvGrpSpPr>
          <p:nvPr/>
        </p:nvGrpSpPr>
        <p:grpSpPr bwMode="auto">
          <a:xfrm>
            <a:off x="609602" y="1481141"/>
            <a:ext cx="10970684" cy="4524375"/>
            <a:chOff x="288" y="933"/>
            <a:chExt cx="5183" cy="2850"/>
          </a:xfrm>
        </p:grpSpPr>
        <p:sp>
          <p:nvSpPr>
            <p:cNvPr id="40962" name="Line 2"/>
            <p:cNvSpPr>
              <a:spLocks noChangeShapeType="1"/>
            </p:cNvSpPr>
            <p:nvPr/>
          </p:nvSpPr>
          <p:spPr bwMode="auto">
            <a:xfrm>
              <a:off x="288" y="933"/>
              <a:ext cx="5183" cy="0"/>
            </a:xfrm>
            <a:prstGeom prst="line">
              <a:avLst/>
            </a:prstGeom>
            <a:noFill/>
            <a:ln w="55080" cap="flat">
              <a:solidFill>
                <a:srgbClr val="2DA2BF"/>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p>
              <a:endParaRPr lang="es-AR"/>
            </a:p>
          </p:txBody>
        </p:sp>
        <p:sp>
          <p:nvSpPr>
            <p:cNvPr id="40963" name="Rectangle 3"/>
            <p:cNvSpPr>
              <a:spLocks noChangeArrowheads="1"/>
            </p:cNvSpPr>
            <p:nvPr/>
          </p:nvSpPr>
          <p:spPr bwMode="auto">
            <a:xfrm>
              <a:off x="288" y="933"/>
              <a:ext cx="1036" cy="28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83880" tIns="83880" rIns="83880" bIns="83880"/>
            <a:lstStyle>
              <a:lvl1pPr>
                <a:tabLst>
                  <a:tab pos="457200" algn="l"/>
                  <a:tab pos="914400" algn="l"/>
                  <a:tab pos="1371600" algn="l"/>
                </a:tabLst>
                <a:defRPr>
                  <a:solidFill>
                    <a:srgbClr val="000000"/>
                  </a:solidFill>
                  <a:latin typeface="Arial" charset="0"/>
                  <a:ea typeface="AR PL SungtiL GB" charset="0"/>
                  <a:cs typeface="AR PL SungtiL GB" charset="0"/>
                </a:defRPr>
              </a:lvl1pPr>
              <a:lvl2pPr>
                <a:tabLst>
                  <a:tab pos="457200" algn="l"/>
                  <a:tab pos="914400" algn="l"/>
                  <a:tab pos="1371600" algn="l"/>
                </a:tabLst>
                <a:defRPr>
                  <a:solidFill>
                    <a:srgbClr val="000000"/>
                  </a:solidFill>
                  <a:latin typeface="Arial" charset="0"/>
                  <a:ea typeface="AR PL SungtiL GB" charset="0"/>
                  <a:cs typeface="AR PL SungtiL GB" charset="0"/>
                </a:defRPr>
              </a:lvl2pPr>
              <a:lvl3pPr>
                <a:tabLst>
                  <a:tab pos="457200" algn="l"/>
                  <a:tab pos="914400" algn="l"/>
                  <a:tab pos="1371600" algn="l"/>
                </a:tabLst>
                <a:defRPr>
                  <a:solidFill>
                    <a:srgbClr val="000000"/>
                  </a:solidFill>
                  <a:latin typeface="Arial" charset="0"/>
                  <a:ea typeface="AR PL SungtiL GB" charset="0"/>
                  <a:cs typeface="AR PL SungtiL GB" charset="0"/>
                </a:defRPr>
              </a:lvl3pPr>
              <a:lvl4pPr>
                <a:tabLst>
                  <a:tab pos="457200" algn="l"/>
                  <a:tab pos="914400" algn="l"/>
                  <a:tab pos="1371600" algn="l"/>
                </a:tabLst>
                <a:defRPr>
                  <a:solidFill>
                    <a:srgbClr val="000000"/>
                  </a:solidFill>
                  <a:latin typeface="Arial" charset="0"/>
                  <a:ea typeface="AR PL SungtiL GB" charset="0"/>
                  <a:cs typeface="AR PL SungtiL GB" charset="0"/>
                </a:defRPr>
              </a:lvl4pPr>
              <a:lvl5pPr>
                <a:tabLst>
                  <a:tab pos="457200" algn="l"/>
                  <a:tab pos="914400" algn="l"/>
                  <a:tab pos="1371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Lst>
                <a:defRPr>
                  <a:solidFill>
                    <a:srgbClr val="000000"/>
                  </a:solidFill>
                  <a:latin typeface="Arial" charset="0"/>
                  <a:ea typeface="AR PL SungtiL GB" charset="0"/>
                  <a:cs typeface="AR PL SungtiL GB" charset="0"/>
                </a:defRPr>
              </a:lvl9pPr>
            </a:lstStyle>
            <a:p>
              <a:pPr>
                <a:lnSpc>
                  <a:spcPct val="90000"/>
                </a:lnSpc>
                <a:spcAft>
                  <a:spcPts val="775"/>
                </a:spcAft>
              </a:pPr>
              <a:r>
                <a:rPr lang="en-US" altLang="es-AR" sz="2200">
                  <a:latin typeface="Lucida Sans Unicode" charset="0"/>
                </a:rPr>
                <a:t>Principales Objetivos</a:t>
              </a:r>
            </a:p>
          </p:txBody>
        </p:sp>
        <p:sp>
          <p:nvSpPr>
            <p:cNvPr id="40964" name="Rectangle 4"/>
            <p:cNvSpPr>
              <a:spLocks noChangeArrowheads="1"/>
            </p:cNvSpPr>
            <p:nvPr/>
          </p:nvSpPr>
          <p:spPr bwMode="auto">
            <a:xfrm>
              <a:off x="1403" y="978"/>
              <a:ext cx="4068" cy="89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76320" tIns="76320" rIns="76320" bIns="76320"/>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9pPr>
            </a:lstStyle>
            <a:p>
              <a:pPr>
                <a:lnSpc>
                  <a:spcPct val="90000"/>
                </a:lnSpc>
                <a:spcAft>
                  <a:spcPts val="700"/>
                </a:spcAft>
              </a:pPr>
              <a:r>
                <a:rPr lang="en-US" altLang="es-AR" sz="2000">
                  <a:latin typeface="Lucida Sans Unicode" charset="0"/>
                </a:rPr>
                <a:t>Establecer una relación lógica entre los objetivos, la información requerida, y procedimientos de auditoría y trabajo de campo.</a:t>
              </a:r>
            </a:p>
          </p:txBody>
        </p:sp>
        <p:sp>
          <p:nvSpPr>
            <p:cNvPr id="40965" name="Line 5"/>
            <p:cNvSpPr>
              <a:spLocks noChangeShapeType="1"/>
            </p:cNvSpPr>
            <p:nvPr/>
          </p:nvSpPr>
          <p:spPr bwMode="auto">
            <a:xfrm>
              <a:off x="1325" y="1868"/>
              <a:ext cx="4146" cy="0"/>
            </a:xfrm>
            <a:prstGeom prst="line">
              <a:avLst/>
            </a:prstGeom>
            <a:noFill/>
            <a:ln w="55080" cap="flat">
              <a:solidFill>
                <a:srgbClr val="BED7E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p>
              <a:endParaRPr lang="es-AR"/>
            </a:p>
          </p:txBody>
        </p:sp>
        <p:sp>
          <p:nvSpPr>
            <p:cNvPr id="40966" name="Rectangle 6"/>
            <p:cNvSpPr>
              <a:spLocks noChangeArrowheads="1"/>
            </p:cNvSpPr>
            <p:nvPr/>
          </p:nvSpPr>
          <p:spPr bwMode="auto">
            <a:xfrm>
              <a:off x="1403" y="1913"/>
              <a:ext cx="4068" cy="89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76320" tIns="76320" rIns="76320" bIns="76320"/>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9pPr>
            </a:lstStyle>
            <a:p>
              <a:pPr>
                <a:lnSpc>
                  <a:spcPct val="90000"/>
                </a:lnSpc>
                <a:spcAft>
                  <a:spcPts val="700"/>
                </a:spcAft>
              </a:pPr>
              <a:r>
                <a:rPr lang="en-US" altLang="es-AR" sz="2000">
                  <a:latin typeface="Lucida Sans Unicode" charset="0"/>
                </a:rPr>
                <a:t>Identificar, exponer y documentar las decisiones de planificación</a:t>
              </a:r>
            </a:p>
          </p:txBody>
        </p:sp>
        <p:sp>
          <p:nvSpPr>
            <p:cNvPr id="40967" name="Line 7"/>
            <p:cNvSpPr>
              <a:spLocks noChangeShapeType="1"/>
            </p:cNvSpPr>
            <p:nvPr/>
          </p:nvSpPr>
          <p:spPr bwMode="auto">
            <a:xfrm>
              <a:off x="1325" y="2804"/>
              <a:ext cx="4146" cy="0"/>
            </a:xfrm>
            <a:prstGeom prst="line">
              <a:avLst/>
            </a:prstGeom>
            <a:noFill/>
            <a:ln w="55080" cap="flat">
              <a:solidFill>
                <a:srgbClr val="BED7E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p>
              <a:endParaRPr lang="es-AR"/>
            </a:p>
          </p:txBody>
        </p:sp>
        <p:sp>
          <p:nvSpPr>
            <p:cNvPr id="40968" name="Rectangle 8"/>
            <p:cNvSpPr>
              <a:spLocks noChangeArrowheads="1"/>
            </p:cNvSpPr>
            <p:nvPr/>
          </p:nvSpPr>
          <p:spPr bwMode="auto">
            <a:xfrm>
              <a:off x="1403" y="2848"/>
              <a:ext cx="4068" cy="89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lIns="76320" tIns="76320" rIns="76320" bIns="76320"/>
            <a:lstStyle>
              <a:lvl1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Arial" charset="0"/>
                  <a:ea typeface="AR PL SungtiL GB" charset="0"/>
                  <a:cs typeface="AR PL SungtiL GB" charset="0"/>
                </a:defRPr>
              </a:lvl9pPr>
            </a:lstStyle>
            <a:p>
              <a:pPr>
                <a:lnSpc>
                  <a:spcPct val="90000"/>
                </a:lnSpc>
                <a:spcAft>
                  <a:spcPts val="700"/>
                </a:spcAft>
              </a:pPr>
              <a:r>
                <a:rPr lang="en-US" altLang="es-AR" sz="2000">
                  <a:latin typeface="Lucida Sans Unicode" charset="0"/>
                </a:rPr>
                <a:t>Facilitar la supervisión durante todo el proceso y la revisión</a:t>
              </a:r>
            </a:p>
          </p:txBody>
        </p:sp>
        <p:sp>
          <p:nvSpPr>
            <p:cNvPr id="40969" name="Line 9"/>
            <p:cNvSpPr>
              <a:spLocks noChangeShapeType="1"/>
            </p:cNvSpPr>
            <p:nvPr/>
          </p:nvSpPr>
          <p:spPr bwMode="auto">
            <a:xfrm>
              <a:off x="1325" y="3739"/>
              <a:ext cx="4146" cy="0"/>
            </a:xfrm>
            <a:prstGeom prst="line">
              <a:avLst/>
            </a:prstGeom>
            <a:noFill/>
            <a:ln w="55080" cap="flat">
              <a:solidFill>
                <a:srgbClr val="BED7E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p>
              <a:endParaRPr lang="es-AR"/>
            </a:p>
          </p:txBody>
        </p:sp>
      </p:grpSp>
      <p:sp>
        <p:nvSpPr>
          <p:cNvPr id="40971" name="Text Box 11"/>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2B6BB358-D268-4ABA-8445-7BE95E958012}" type="slidenum">
              <a:rPr lang="en-US" altLang="es-AR" sz="1000">
                <a:ea typeface="DejaVu Sans" charset="0"/>
                <a:cs typeface="DejaVu Sans" charset="0"/>
              </a:rPr>
              <a:pPr algn="ctr" hangingPunct="1">
                <a:lnSpc>
                  <a:spcPct val="100000"/>
                </a:lnSpc>
              </a:pPr>
              <a:t>33</a:t>
            </a:fld>
            <a:endParaRPr lang="en-US" altLang="es-AR" sz="1000">
              <a:ea typeface="DejaVu Sans" charset="0"/>
              <a:cs typeface="DejaVu Sans" charset="0"/>
            </a:endParaRPr>
          </a:p>
        </p:txBody>
      </p:sp>
      <p:sp>
        <p:nvSpPr>
          <p:cNvPr id="15" name="2 Título"/>
          <p:cNvSpPr txBox="1">
            <a:spLocks noGrp="1"/>
          </p:cNvSpPr>
          <p:nvPr>
            <p:ph type="title"/>
          </p:nvPr>
        </p:nvSpPr>
        <p:spPr>
          <a:xfrm>
            <a:off x="357809" y="667543"/>
            <a:ext cx="11660624"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58486308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5" name="Group 1"/>
          <p:cNvGraphicFramePr>
            <a:graphicFrameLocks noGrp="1"/>
          </p:cNvGraphicFramePr>
          <p:nvPr/>
        </p:nvGraphicFramePr>
        <p:xfrm>
          <a:off x="2133600" y="1196977"/>
          <a:ext cx="9052984" cy="4897439"/>
        </p:xfrm>
        <a:graphic>
          <a:graphicData uri="http://schemas.openxmlformats.org/drawingml/2006/table">
            <a:tbl>
              <a:tblPr/>
              <a:tblGrid>
                <a:gridCol w="1104900">
                  <a:extLst>
                    <a:ext uri="{9D8B030D-6E8A-4147-A177-3AD203B41FA5}">
                      <a16:colId xmlns="" xmlns:a16="http://schemas.microsoft.com/office/drawing/2014/main" val="20000"/>
                    </a:ext>
                  </a:extLst>
                </a:gridCol>
                <a:gridCol w="1104900">
                  <a:extLst>
                    <a:ext uri="{9D8B030D-6E8A-4147-A177-3AD203B41FA5}">
                      <a16:colId xmlns="" xmlns:a16="http://schemas.microsoft.com/office/drawing/2014/main" val="20001"/>
                    </a:ext>
                  </a:extLst>
                </a:gridCol>
                <a:gridCol w="1344084">
                  <a:extLst>
                    <a:ext uri="{9D8B030D-6E8A-4147-A177-3AD203B41FA5}">
                      <a16:colId xmlns="" xmlns:a16="http://schemas.microsoft.com/office/drawing/2014/main" val="20002"/>
                    </a:ext>
                  </a:extLst>
                </a:gridCol>
                <a:gridCol w="1530349">
                  <a:extLst>
                    <a:ext uri="{9D8B030D-6E8A-4147-A177-3AD203B41FA5}">
                      <a16:colId xmlns="" xmlns:a16="http://schemas.microsoft.com/office/drawing/2014/main" val="20003"/>
                    </a:ext>
                  </a:extLst>
                </a:gridCol>
                <a:gridCol w="1532467">
                  <a:extLst>
                    <a:ext uri="{9D8B030D-6E8A-4147-A177-3AD203B41FA5}">
                      <a16:colId xmlns="" xmlns:a16="http://schemas.microsoft.com/office/drawing/2014/main" val="20004"/>
                    </a:ext>
                  </a:extLst>
                </a:gridCol>
                <a:gridCol w="1234017">
                  <a:extLst>
                    <a:ext uri="{9D8B030D-6E8A-4147-A177-3AD203B41FA5}">
                      <a16:colId xmlns="" xmlns:a16="http://schemas.microsoft.com/office/drawing/2014/main" val="20005"/>
                    </a:ext>
                  </a:extLst>
                </a:gridCol>
                <a:gridCol w="1202267">
                  <a:extLst>
                    <a:ext uri="{9D8B030D-6E8A-4147-A177-3AD203B41FA5}">
                      <a16:colId xmlns="" xmlns:a16="http://schemas.microsoft.com/office/drawing/2014/main" val="20006"/>
                    </a:ext>
                  </a:extLst>
                </a:gridCol>
              </a:tblGrid>
              <a:tr h="233363">
                <a:tc gridSpan="7">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l"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Pregunta y Subpregunta de Auditoría</a:t>
                      </a:r>
                    </a:p>
                  </a:txBody>
                  <a:tcPr marL="12480" marR="12480" marT="33109" marB="0" anchor="b" horzOverflow="overflow">
                    <a:lnL>
                      <a:noFill/>
                    </a:lnL>
                    <a:lnR>
                      <a:noFill/>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s-AR"/>
                    </a:p>
                  </a:txBody>
                  <a:tcPr/>
                </a:tc>
                <a:tc hMerge="1">
                  <a:txBody>
                    <a:bodyPr/>
                    <a:lstStyle/>
                    <a:p>
                      <a:endParaRPr lang="es-AR"/>
                    </a:p>
                  </a:txBody>
                  <a:tcPr/>
                </a:tc>
                <a:tc hMerge="1">
                  <a:txBody>
                    <a:bodyPr/>
                    <a:lstStyle/>
                    <a:p>
                      <a:endParaRPr lang="es-AR"/>
                    </a:p>
                  </a:txBody>
                  <a:tcPr/>
                </a:tc>
                <a:tc hMerge="1">
                  <a:txBody>
                    <a:bodyPr/>
                    <a:lstStyle/>
                    <a:p>
                      <a:endParaRPr lang="es-AR"/>
                    </a:p>
                  </a:txBody>
                  <a:tcPr/>
                </a:tc>
                <a:tc hMerge="1">
                  <a:txBody>
                    <a:bodyPr/>
                    <a:lstStyle/>
                    <a:p>
                      <a:endParaRPr lang="es-AR"/>
                    </a:p>
                  </a:txBody>
                  <a:tcPr/>
                </a:tc>
                <a:tc hMerge="1">
                  <a:txBody>
                    <a:bodyPr/>
                    <a:lstStyle/>
                    <a:p>
                      <a:endParaRPr lang="es-AR"/>
                    </a:p>
                  </a:txBody>
                  <a:tcPr/>
                </a:tc>
                <a:extLst>
                  <a:ext uri="{0D108BD9-81ED-4DB2-BD59-A6C34878D82A}">
                    <a16:rowId xmlns="" xmlns:a16="http://schemas.microsoft.com/office/drawing/2014/main" val="10000"/>
                  </a:ext>
                </a:extLst>
              </a:tr>
              <a:tr h="1165225">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Criterios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Información requerida</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Fuentes de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Procedimientos para la recopilación de la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Procedimiento para el análisis de la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Restricción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Que nos permitirá decir el análisis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 xmlns:a16="http://schemas.microsoft.com/office/drawing/2014/main" val="10001"/>
                  </a:ext>
                </a:extLst>
              </a:tr>
              <a:tr h="2332038">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Describir los parámetros de desempeño del deber ser respecto de lo que se examina</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Identificar la información necesaria para responder a la pregunta de auditoría</a:t>
                      </a:r>
                    </a:p>
                  </a:txBody>
                  <a:tcPr marL="12480" marR="12480" marT="33109" marB="0"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Identificar origen de la información necesaria</a:t>
                      </a:r>
                    </a:p>
                  </a:txBody>
                  <a:tcPr marL="12480" marR="12480" marT="33109" marB="0"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Identificar y describir los métodos que se van a usar</a:t>
                      </a:r>
                    </a:p>
                  </a:txBody>
                  <a:tcPr marL="12480" marR="12480" marT="33109" marB="0"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Identificar las técnicas que se van a usar en el análisis de la información y describir los respectivos procedimientos</a:t>
                      </a:r>
                    </a:p>
                  </a:txBody>
                  <a:tcPr marL="12480" marR="12480" marT="33109" marB="0"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 Especificar las restricciones en cuanto a: problemas en el acceso a las personas y a la información, calidad de la información, condiciones operativas para desempeñar el trabajo.</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Precisar que conclusiones o resultados pueden alcanzarse.</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 xmlns:a16="http://schemas.microsoft.com/office/drawing/2014/main" val="10002"/>
                  </a:ext>
                </a:extLst>
              </a:tr>
              <a:tr h="1166813">
                <a:tc vMerge="1">
                  <a:txBody>
                    <a:bodyPr/>
                    <a:lstStyle/>
                    <a:p>
                      <a:endParaRPr lang="es-AR"/>
                    </a:p>
                  </a:txBody>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Es ¿Qué? Información es necesaria</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a:noFill/>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Es ¿Dónde? Voy a buscar la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a:noFill/>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Es ¿Cómo Obtener? La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a:noFill/>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Es ¿Cómo analizar? La información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a:noFill/>
                    </a:lnT>
                    <a:lnB w="6480" cap="flat" cmpd="sng" algn="ctr">
                      <a:solidFill>
                        <a:srgbClr val="000000"/>
                      </a:solidFill>
                      <a:prstDash val="solid"/>
                      <a:round/>
                      <a:headEnd type="none" w="med" len="med"/>
                      <a:tailEnd type="none" w="med" len="med"/>
                    </a:lnB>
                    <a:lnTlToBr>
                      <a:noFill/>
                    </a:lnTlToBr>
                    <a:lnBlToTr>
                      <a:noFill/>
                    </a:lnBlToTr>
                    <a:solidFill>
                      <a:srgbClr val="FFFFFF"/>
                    </a:solidFill>
                  </a:tcPr>
                </a:tc>
                <a:tc vMerge="1">
                  <a:txBody>
                    <a:bodyPr/>
                    <a:lstStyle/>
                    <a:p>
                      <a:endParaRPr lang="es-AR"/>
                    </a:p>
                  </a:txBody>
                  <a:tcPr/>
                </a:tc>
                <a:tc vMerge="1">
                  <a:txBody>
                    <a:bodyPr/>
                    <a:lstStyle/>
                    <a:p>
                      <a:endParaRPr lang="es-AR"/>
                    </a:p>
                  </a:txBody>
                  <a:tcPr/>
                </a:tc>
                <a:extLst>
                  <a:ext uri="{0D108BD9-81ED-4DB2-BD59-A6C34878D82A}">
                    <a16:rowId xmlns="" xmlns:a16="http://schemas.microsoft.com/office/drawing/2014/main" val="10003"/>
                  </a:ext>
                </a:extLst>
              </a:tr>
            </a:tbl>
          </a:graphicData>
        </a:graphic>
      </p:graphicFrame>
      <p:sp>
        <p:nvSpPr>
          <p:cNvPr id="42049" name="Text Box 65"/>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F24AAA0B-67CC-469A-8879-B00E88A5B3FA}" type="slidenum">
              <a:rPr lang="en-US" altLang="es-AR" sz="1000">
                <a:ea typeface="DejaVu Sans" charset="0"/>
                <a:cs typeface="DejaVu Sans" charset="0"/>
              </a:rPr>
              <a:pPr algn="ctr" hangingPunct="1">
                <a:lnSpc>
                  <a:spcPct val="100000"/>
                </a:lnSpc>
              </a:pPr>
              <a:t>34</a:t>
            </a:fld>
            <a:endParaRPr lang="en-US" altLang="es-AR" sz="1000">
              <a:ea typeface="DejaVu Sans" charset="0"/>
              <a:cs typeface="DejaVu Sans" charset="0"/>
            </a:endParaRPr>
          </a:p>
        </p:txBody>
      </p:sp>
      <p:sp>
        <p:nvSpPr>
          <p:cNvPr id="7" name="2 Título"/>
          <p:cNvSpPr txBox="1">
            <a:spLocks noGrp="1"/>
          </p:cNvSpPr>
          <p:nvPr>
            <p:ph type="title"/>
          </p:nvPr>
        </p:nvSpPr>
        <p:spPr>
          <a:xfrm>
            <a:off x="457200" y="667543"/>
            <a:ext cx="11561233"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967711237"/>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ext Box 1"/>
          <p:cNvSpPr txBox="1">
            <a:spLocks noChangeArrowheads="1"/>
          </p:cNvSpPr>
          <p:nvPr/>
        </p:nvSpPr>
        <p:spPr bwMode="auto">
          <a:xfrm>
            <a:off x="581025" y="2247902"/>
            <a:ext cx="10972800" cy="45259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lstStyle>
            <a:lvl1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1pPr>
            <a:lvl2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2pPr>
            <a:lvl3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3pPr>
            <a:lvl4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4pPr>
            <a:lvl5pPr>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10953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Lst>
              <a:defRPr>
                <a:solidFill>
                  <a:srgbClr val="000000"/>
                </a:solidFill>
                <a:latin typeface="Arial" charset="0"/>
                <a:ea typeface="AR PL SungtiL GB" charset="0"/>
                <a:cs typeface="AR PL SungtiL GB" charset="0"/>
              </a:defRPr>
            </a:lvl9pPr>
          </a:lstStyle>
          <a:p>
            <a:pPr marL="109538" algn="just" hangingPunct="1">
              <a:lnSpc>
                <a:spcPct val="100000"/>
              </a:lnSpc>
              <a:spcBef>
                <a:spcPts val="400"/>
              </a:spcBef>
            </a:pPr>
            <a:r>
              <a:rPr lang="es-AR" altLang="es-AR" sz="2700" dirty="0">
                <a:latin typeface="Lucida Sans Unicode" charset="0"/>
              </a:rPr>
              <a:t>Matriz de Hallazgos: es una herramienta útil como apoyo y orientación para la preparación del informe de auditoría, ya que permite reunir de manera estructurada los principales elementos que constituyen los capítulos centrales del informe. Además permite una comprensión homogénea de los hallazgos y sus componentes. </a:t>
            </a:r>
            <a:r>
              <a:rPr lang="es-AR" altLang="es-AR" sz="2700" b="1" dirty="0">
                <a:latin typeface="Lucida Sans Unicode" charset="0"/>
              </a:rPr>
              <a:t>(Resolución 186/16)</a:t>
            </a:r>
          </a:p>
        </p:txBody>
      </p:sp>
      <p:sp>
        <p:nvSpPr>
          <p:cNvPr id="43011" name="Text Box 3"/>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65AD7608-37BC-4636-8106-E0080BB9E9E5}" type="slidenum">
              <a:rPr lang="en-US" altLang="es-AR" sz="1000">
                <a:ea typeface="DejaVu Sans" charset="0"/>
                <a:cs typeface="DejaVu Sans" charset="0"/>
              </a:rPr>
              <a:pPr algn="ctr" hangingPunct="1">
                <a:lnSpc>
                  <a:spcPct val="100000"/>
                </a:lnSpc>
              </a:pPr>
              <a:t>35</a:t>
            </a:fld>
            <a:endParaRPr lang="en-US" altLang="es-AR" sz="1000">
              <a:ea typeface="DejaVu Sans" charset="0"/>
              <a:cs typeface="DejaVu Sans" charset="0"/>
            </a:endParaRPr>
          </a:p>
        </p:txBody>
      </p:sp>
      <p:sp>
        <p:nvSpPr>
          <p:cNvPr id="7" name="2 Título"/>
          <p:cNvSpPr txBox="1">
            <a:spLocks noGrp="1"/>
          </p:cNvSpPr>
          <p:nvPr>
            <p:ph type="title"/>
          </p:nvPr>
        </p:nvSpPr>
        <p:spPr>
          <a:xfrm>
            <a:off x="516835" y="667543"/>
            <a:ext cx="11501598"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87638312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3" name="Group 1"/>
          <p:cNvGraphicFramePr>
            <a:graphicFrameLocks noGrp="1"/>
          </p:cNvGraphicFramePr>
          <p:nvPr/>
        </p:nvGraphicFramePr>
        <p:xfrm>
          <a:off x="1102785" y="1339850"/>
          <a:ext cx="10371667" cy="4679950"/>
        </p:xfrm>
        <a:graphic>
          <a:graphicData uri="http://schemas.openxmlformats.org/drawingml/2006/table">
            <a:tbl>
              <a:tblPr/>
              <a:tblGrid>
                <a:gridCol w="1062567">
                  <a:extLst>
                    <a:ext uri="{9D8B030D-6E8A-4147-A177-3AD203B41FA5}">
                      <a16:colId xmlns="" xmlns:a16="http://schemas.microsoft.com/office/drawing/2014/main" val="20000"/>
                    </a:ext>
                  </a:extLst>
                </a:gridCol>
                <a:gridCol w="1062567">
                  <a:extLst>
                    <a:ext uri="{9D8B030D-6E8A-4147-A177-3AD203B41FA5}">
                      <a16:colId xmlns="" xmlns:a16="http://schemas.microsoft.com/office/drawing/2014/main" val="20001"/>
                    </a:ext>
                  </a:extLst>
                </a:gridCol>
                <a:gridCol w="1452033">
                  <a:extLst>
                    <a:ext uri="{9D8B030D-6E8A-4147-A177-3AD203B41FA5}">
                      <a16:colId xmlns="" xmlns:a16="http://schemas.microsoft.com/office/drawing/2014/main" val="20002"/>
                    </a:ext>
                  </a:extLst>
                </a:gridCol>
                <a:gridCol w="1742016">
                  <a:extLst>
                    <a:ext uri="{9D8B030D-6E8A-4147-A177-3AD203B41FA5}">
                      <a16:colId xmlns="" xmlns:a16="http://schemas.microsoft.com/office/drawing/2014/main" val="20003"/>
                    </a:ext>
                  </a:extLst>
                </a:gridCol>
                <a:gridCol w="1310217">
                  <a:extLst>
                    <a:ext uri="{9D8B030D-6E8A-4147-A177-3AD203B41FA5}">
                      <a16:colId xmlns="" xmlns:a16="http://schemas.microsoft.com/office/drawing/2014/main" val="20004"/>
                    </a:ext>
                  </a:extLst>
                </a:gridCol>
                <a:gridCol w="1240367">
                  <a:extLst>
                    <a:ext uri="{9D8B030D-6E8A-4147-A177-3AD203B41FA5}">
                      <a16:colId xmlns="" xmlns:a16="http://schemas.microsoft.com/office/drawing/2014/main" val="20005"/>
                    </a:ext>
                  </a:extLst>
                </a:gridCol>
                <a:gridCol w="1314449">
                  <a:extLst>
                    <a:ext uri="{9D8B030D-6E8A-4147-A177-3AD203B41FA5}">
                      <a16:colId xmlns="" xmlns:a16="http://schemas.microsoft.com/office/drawing/2014/main" val="20006"/>
                    </a:ext>
                  </a:extLst>
                </a:gridCol>
                <a:gridCol w="1187451">
                  <a:extLst>
                    <a:ext uri="{9D8B030D-6E8A-4147-A177-3AD203B41FA5}">
                      <a16:colId xmlns="" xmlns:a16="http://schemas.microsoft.com/office/drawing/2014/main" val="20007"/>
                    </a:ext>
                  </a:extLst>
                </a:gridCol>
              </a:tblGrid>
              <a:tr h="247650">
                <a:tc gridSpan="5">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Hallazgos</a:t>
                      </a:r>
                    </a:p>
                  </a:txBody>
                  <a:tcPr marL="12480" marR="12480" marT="33109" marB="0" anchor="b"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s-AR"/>
                    </a:p>
                  </a:txBody>
                  <a:tcPr/>
                </a:tc>
                <a:tc hMerge="1">
                  <a:txBody>
                    <a:bodyPr/>
                    <a:lstStyle/>
                    <a:p>
                      <a:endParaRPr lang="es-AR"/>
                    </a:p>
                  </a:txBody>
                  <a:tcPr/>
                </a:tc>
                <a:tc hMerge="1">
                  <a:txBody>
                    <a:bodyPr/>
                    <a:lstStyle/>
                    <a:p>
                      <a:endParaRPr lang="es-AR"/>
                    </a:p>
                  </a:txBody>
                  <a:tcPr/>
                </a:tc>
                <a:tc hMerge="1">
                  <a:txBody>
                    <a:bodyPr/>
                    <a:lstStyle/>
                    <a:p>
                      <a:endParaRPr lang="es-AR"/>
                    </a:p>
                  </a:txBody>
                  <a:tcPr/>
                </a:tc>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Buenas prácticas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Recomendaciones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Beneficios esperados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95300">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Situación encontrada</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Criterio </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Evidencia y análisis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Causa</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Efectos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es-AR"/>
                    </a:p>
                  </a:txBody>
                  <a:tcPr/>
                </a:tc>
                <a:tc vMerge="1">
                  <a:txBody>
                    <a:bodyPr/>
                    <a:lstStyle/>
                    <a:p>
                      <a:endParaRPr lang="es-AR"/>
                    </a:p>
                  </a:txBody>
                  <a:tcPr/>
                </a:tc>
                <a:tc vMerge="1">
                  <a:txBody>
                    <a:bodyPr/>
                    <a:lstStyle/>
                    <a:p>
                      <a:endParaRPr lang="es-AR"/>
                    </a:p>
                  </a:txBody>
                  <a:tcPr/>
                </a:tc>
                <a:extLst>
                  <a:ext uri="{0D108BD9-81ED-4DB2-BD59-A6C34878D82A}">
                    <a16:rowId xmlns="" xmlns:a16="http://schemas.microsoft.com/office/drawing/2014/main" val="10001"/>
                  </a:ext>
                </a:extLst>
              </a:tr>
              <a:tr h="3937000">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Constataciones de mayor relevancia, identificadas en la fase de ejecución.</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Estandar usado para determinar si el objeto auditado alcanza, excede o esta por debajo del desempeño esperado</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Resultado de la aplicación de los métodos de análisis de datos y su empleo en la producción de evidencias. De forma sucinta, deben ser indicadas las técnicas usadas para tratar la información recolectada durante la ejecución y los resultados obtenidos.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Pueden estar en el marco de las actividades administrativas y operativas del ente auditado, o estar fuera de su control o influencia. La identificacipon de causas deben estar sustentadas en evidencias. Deberán identificarse las posibles medidas que contribuyan a  corregir las causas de las debilidades de gestión detectadas.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Consecuencias relacionadas con las causas y con los correspondientes hallazgos. Puede ser una medida de la relevancia de los hallazgos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Acciones identificadas cuya comprobación lleva a buen desempeño. Esas acciones podrán sustentar la propuesta de recomendaciones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Deben ser elaboradas para tratar el origen de los problemas diagnosticados. Se debe dedicar el tiempo suficiente para las deliberaciones y la priorización para la solución de los principales problemas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ts val="142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2300">
                          <a:solidFill>
                            <a:srgbClr val="000000"/>
                          </a:solidFill>
                          <a:latin typeface="Lucida Sans Unicode" charset="0"/>
                          <a:ea typeface="AR PL SungtiL GB" charset="0"/>
                          <a:cs typeface="AR PL SungtiL GB" charset="0"/>
                        </a:defRPr>
                      </a:lvl1pPr>
                      <a:lvl2pPr>
                        <a:spcBef>
                          <a:spcPts val="113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900">
                          <a:solidFill>
                            <a:srgbClr val="000000"/>
                          </a:solidFill>
                          <a:latin typeface="Lucida Sans Unicode" charset="0"/>
                          <a:ea typeface="AR PL SungtiL GB" charset="0"/>
                          <a:cs typeface="AR PL SungtiL GB" charset="0"/>
                        </a:defRPr>
                      </a:lvl2pPr>
                      <a:lvl3pPr>
                        <a:spcBef>
                          <a:spcPts val="850"/>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sz="1700">
                          <a:solidFill>
                            <a:srgbClr val="000000"/>
                          </a:solidFill>
                          <a:latin typeface="Lucida Sans Unicode" charset="0"/>
                          <a:ea typeface="AR PL SungtiL GB" charset="0"/>
                          <a:cs typeface="AR PL SungtiL GB" charset="0"/>
                        </a:defRPr>
                      </a:lvl3pPr>
                      <a:lvl4pPr>
                        <a:spcBef>
                          <a:spcPts val="575"/>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4pPr>
                      <a:lvl5pPr>
                        <a:spcBef>
                          <a:spcPts val="288"/>
                        </a:spcBef>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5pPr>
                      <a:lvl6pPr marL="25146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6pPr>
                      <a:lvl7pPr marL="29718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7pPr>
                      <a:lvl8pPr marL="34290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8pPr>
                      <a:lvl9pPr marL="3886200" indent="-228600" defTabSz="457200" fontAlgn="base">
                        <a:lnSpc>
                          <a:spcPct val="93000"/>
                        </a:lnSpc>
                        <a:spcBef>
                          <a:spcPts val="288"/>
                        </a:spcBef>
                        <a:spcAft>
                          <a:spcPct val="0"/>
                        </a:spcAft>
                        <a:buClr>
                          <a:srgbClr val="000000"/>
                        </a:buClr>
                        <a:buSzPct val="100000"/>
                        <a:buFont typeface="Times New Roman" pitchFamily="16"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defRPr>
                          <a:solidFill>
                            <a:srgbClr val="000000"/>
                          </a:solidFill>
                          <a:latin typeface="Lucida Sans Unicode" charset="0"/>
                          <a:ea typeface="AR PL SungtiL GB" charset="0"/>
                          <a:cs typeface="AR PL SungtiL GB" charset="0"/>
                        </a:defRPr>
                      </a:lvl9pPr>
                    </a:lstStyle>
                    <a:p>
                      <a:pPr marL="0" marR="0" lvl="0" indent="0" algn="ctr" defTabSz="457200" rtl="0" eaLnBrk="1" fontAlgn="base" latinLnBrk="0" hangingPunct="1">
                        <a:lnSpc>
                          <a:spcPct val="83000"/>
                        </a:lnSpc>
                        <a:spcBef>
                          <a:spcPct val="0"/>
                        </a:spcBef>
                        <a:spcAft>
                          <a:spcPct val="0"/>
                        </a:spcAft>
                        <a:buClr>
                          <a:srgbClr val="000000"/>
                        </a:buClr>
                        <a:buSzPct val="100000"/>
                        <a:buFont typeface="Times New Roman" pitchFamily="16" charset="0"/>
                        <a:buNone/>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Lst>
                      </a:pPr>
                      <a:r>
                        <a:rPr kumimoji="0" lang="en-US" altLang="es-AR" sz="1100" b="0" i="0" u="none" strike="noStrike" cap="none" normalizeH="0" baseline="0" smtClean="0">
                          <a:ln>
                            <a:noFill/>
                          </a:ln>
                          <a:solidFill>
                            <a:srgbClr val="000000"/>
                          </a:solidFill>
                          <a:effectLst/>
                          <a:latin typeface="Calibri" charset="0"/>
                          <a:ea typeface="AR PL SungtiL GB" charset="0"/>
                          <a:cs typeface="AR PL SungtiL GB" charset="0"/>
                        </a:rPr>
                        <a:t>Mejoras que se esperan alcanzar con la implementación de las recomendaciones. Los beneficios pueden ser cuantitativos y cualitativos</a:t>
                      </a:r>
                    </a:p>
                  </a:txBody>
                  <a:tcPr marL="12480" marR="12480" marT="33109" marB="0" anchor="ctr" horzOverflow="overflow">
                    <a:lnL w="6480" cap="flat" cmpd="sng" algn="ctr">
                      <a:solidFill>
                        <a:srgbClr val="000000"/>
                      </a:solidFill>
                      <a:prstDash val="solid"/>
                      <a:round/>
                      <a:headEnd type="none" w="med" len="med"/>
                      <a:tailEnd type="none" w="med" len="med"/>
                    </a:lnL>
                    <a:lnR w="6480" cap="flat" cmpd="sng" algn="ctr">
                      <a:solidFill>
                        <a:srgbClr val="000000"/>
                      </a:solidFill>
                      <a:prstDash val="solid"/>
                      <a:round/>
                      <a:headEnd type="none" w="med" len="med"/>
                      <a:tailEnd type="none" w="med" len="med"/>
                    </a:lnR>
                    <a:lnT w="6480" cap="flat" cmpd="sng" algn="ctr">
                      <a:solidFill>
                        <a:srgbClr val="000000"/>
                      </a:solidFill>
                      <a:prstDash val="solid"/>
                      <a:round/>
                      <a:headEnd type="none" w="med" len="med"/>
                      <a:tailEnd type="none" w="med" len="med"/>
                    </a:lnT>
                    <a:lnB w="648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44097" name="Text Box 65"/>
          <p:cNvSpPr txBox="1">
            <a:spLocks noChangeArrowheads="1"/>
          </p:cNvSpPr>
          <p:nvPr/>
        </p:nvSpPr>
        <p:spPr bwMode="auto">
          <a:xfrm>
            <a:off x="11089217" y="6408741"/>
            <a:ext cx="929216" cy="3651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dist="35921" dir="2700000" algn="ctr" rotWithShape="0">
                    <a:srgbClr val="808080"/>
                  </a:outerShdw>
                </a:effectLst>
              </a14:hiddenEffects>
            </a:ext>
          </a:extLst>
        </p:spPr>
        <p:txBody>
          <a:bodyPr anchor="b"/>
          <a:lstStyle>
            <a:lvl1pPr>
              <a:tabLst>
                <a:tab pos="457200" algn="l"/>
              </a:tabLst>
              <a:defRPr>
                <a:solidFill>
                  <a:srgbClr val="000000"/>
                </a:solidFill>
                <a:latin typeface="Arial" charset="0"/>
                <a:ea typeface="AR PL SungtiL GB" charset="0"/>
                <a:cs typeface="AR PL SungtiL GB" charset="0"/>
              </a:defRPr>
            </a:lvl1pPr>
            <a:lvl2pPr>
              <a:tabLst>
                <a:tab pos="457200" algn="l"/>
              </a:tabLst>
              <a:defRPr>
                <a:solidFill>
                  <a:srgbClr val="000000"/>
                </a:solidFill>
                <a:latin typeface="Arial" charset="0"/>
                <a:ea typeface="AR PL SungtiL GB" charset="0"/>
                <a:cs typeface="AR PL SungtiL GB" charset="0"/>
              </a:defRPr>
            </a:lvl2pPr>
            <a:lvl3pPr>
              <a:tabLst>
                <a:tab pos="457200" algn="l"/>
              </a:tabLst>
              <a:defRPr>
                <a:solidFill>
                  <a:srgbClr val="000000"/>
                </a:solidFill>
                <a:latin typeface="Arial" charset="0"/>
                <a:ea typeface="AR PL SungtiL GB" charset="0"/>
                <a:cs typeface="AR PL SungtiL GB" charset="0"/>
              </a:defRPr>
            </a:lvl3pPr>
            <a:lvl4pPr>
              <a:tabLst>
                <a:tab pos="457200" algn="l"/>
              </a:tabLst>
              <a:defRPr>
                <a:solidFill>
                  <a:srgbClr val="000000"/>
                </a:solidFill>
                <a:latin typeface="Arial" charset="0"/>
                <a:ea typeface="AR PL SungtiL GB" charset="0"/>
                <a:cs typeface="AR PL SungtiL GB" charset="0"/>
              </a:defRPr>
            </a:lvl4pPr>
            <a:lvl5pPr>
              <a:tabLst>
                <a:tab pos="457200" algn="l"/>
              </a:tabLst>
              <a:defRPr>
                <a:solidFill>
                  <a:srgbClr val="000000"/>
                </a:solidFill>
                <a:latin typeface="Arial" charset="0"/>
                <a:ea typeface="AR PL SungtiL GB" charset="0"/>
                <a:cs typeface="AR PL SungtiL GB" charset="0"/>
              </a:defRPr>
            </a:lvl5pPr>
            <a:lvl6pPr marL="25146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6pPr>
            <a:lvl7pPr marL="29718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7pPr>
            <a:lvl8pPr marL="34290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8pPr>
            <a:lvl9pPr marL="3886200" indent="-228600" defTabSz="457200" fontAlgn="base" hangingPunct="0">
              <a:lnSpc>
                <a:spcPct val="93000"/>
              </a:lnSpc>
              <a:spcBef>
                <a:spcPct val="0"/>
              </a:spcBef>
              <a:spcAft>
                <a:spcPct val="0"/>
              </a:spcAft>
              <a:buClr>
                <a:srgbClr val="000000"/>
              </a:buClr>
              <a:buSzPct val="100000"/>
              <a:buFont typeface="Times New Roman" pitchFamily="16" charset="0"/>
              <a:tabLst>
                <a:tab pos="457200" algn="l"/>
              </a:tabLst>
              <a:defRPr>
                <a:solidFill>
                  <a:srgbClr val="000000"/>
                </a:solidFill>
                <a:latin typeface="Arial" charset="0"/>
                <a:ea typeface="AR PL SungtiL GB" charset="0"/>
                <a:cs typeface="AR PL SungtiL GB" charset="0"/>
              </a:defRPr>
            </a:lvl9pPr>
          </a:lstStyle>
          <a:p>
            <a:pPr algn="ctr" hangingPunct="1">
              <a:lnSpc>
                <a:spcPct val="100000"/>
              </a:lnSpc>
            </a:pPr>
            <a:fld id="{B89F3CED-C2C7-44E6-9C6C-8D8F0CDDD19A}" type="slidenum">
              <a:rPr lang="en-US" altLang="es-AR" sz="1000">
                <a:ea typeface="DejaVu Sans" charset="0"/>
                <a:cs typeface="DejaVu Sans" charset="0"/>
              </a:rPr>
              <a:pPr algn="ctr" hangingPunct="1">
                <a:lnSpc>
                  <a:spcPct val="100000"/>
                </a:lnSpc>
              </a:pPr>
              <a:t>36</a:t>
            </a:fld>
            <a:endParaRPr lang="en-US" altLang="es-AR" sz="1000">
              <a:ea typeface="DejaVu Sans" charset="0"/>
              <a:cs typeface="DejaVu Sans" charset="0"/>
            </a:endParaRPr>
          </a:p>
        </p:txBody>
      </p:sp>
      <p:sp>
        <p:nvSpPr>
          <p:cNvPr id="7" name="2 Título"/>
          <p:cNvSpPr txBox="1">
            <a:spLocks noGrp="1"/>
          </p:cNvSpPr>
          <p:nvPr>
            <p:ph type="title"/>
          </p:nvPr>
        </p:nvSpPr>
        <p:spPr>
          <a:xfrm>
            <a:off x="536713" y="667543"/>
            <a:ext cx="1148172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¿Qué </a:t>
            </a:r>
            <a:r>
              <a:rPr lang="es-AR" sz="3800" b="1" dirty="0">
                <a:effectLst>
                  <a:outerShdw blurRad="38100" dist="38100" dir="2700000" algn="tl">
                    <a:srgbClr val="000000">
                      <a:alpha val="43137"/>
                    </a:srgbClr>
                  </a:outerShdw>
                </a:effectLst>
              </a:rPr>
              <a:t>a</a:t>
            </a:r>
            <a:r>
              <a:rPr lang="es-AR" sz="3800" b="1" dirty="0" smtClean="0">
                <a:effectLst>
                  <a:outerShdw blurRad="38100" dist="38100" dir="2700000" algn="tl">
                    <a:srgbClr val="000000">
                      <a:alpha val="43137"/>
                    </a:srgbClr>
                  </a:outerShdw>
                </a:effectLst>
              </a:rPr>
              <a:t>uditorías se efectúan a los Proyectos? </a:t>
            </a:r>
            <a:br>
              <a:rPr lang="es-AR" sz="3800" b="1" dirty="0" smtClean="0">
                <a:effectLst>
                  <a:outerShdw blurRad="38100" dist="38100" dir="2700000" algn="tl">
                    <a:srgbClr val="000000">
                      <a:alpha val="43137"/>
                    </a:srgbClr>
                  </a:outerShdw>
                </a:effectLst>
              </a:rPr>
            </a:br>
            <a:r>
              <a:rPr lang="es-AR" sz="3800" b="1" dirty="0" smtClean="0">
                <a:effectLst>
                  <a:outerShdw blurRad="38100" dist="38100" dir="2700000" algn="tl">
                    <a:srgbClr val="000000">
                      <a:alpha val="43137"/>
                    </a:srgbClr>
                  </a:outerShdw>
                </a:effectLst>
              </a:rPr>
              <a:t>Auditorías de Gestión</a:t>
            </a:r>
          </a:p>
        </p:txBody>
      </p:sp>
    </p:spTree>
    <p:extLst>
      <p:ext uri="{BB962C8B-B14F-4D97-AF65-F5344CB8AC3E}">
        <p14:creationId xmlns="" xmlns:p14="http://schemas.microsoft.com/office/powerpoint/2010/main" val="283256802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920043"/>
            <a:ext cx="12192000" cy="55223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0" name="Título 1"/>
          <p:cNvSpPr>
            <a:spLocks noGrp="1"/>
          </p:cNvSpPr>
          <p:nvPr>
            <p:ph type="ctrTitle"/>
          </p:nvPr>
        </p:nvSpPr>
        <p:spPr>
          <a:xfrm>
            <a:off x="1312886" y="920043"/>
            <a:ext cx="9904367" cy="4771314"/>
          </a:xfrm>
        </p:spPr>
        <p:txBody>
          <a:bodyPr>
            <a:normAutofit/>
          </a:bodyPr>
          <a:lstStyle/>
          <a:p>
            <a:pPr eaLnBrk="1" hangingPunct="1"/>
            <a:r>
              <a:rPr lang="es-AR" altLang="es-AR" sz="4800" b="1" dirty="0" smtClean="0">
                <a:solidFill>
                  <a:schemeClr val="bg1">
                    <a:lumMod val="95000"/>
                  </a:schemeClr>
                </a:solidFill>
                <a:latin typeface="Arial" panose="020B0604020202020204" pitchFamily="34" charset="0"/>
                <a:cs typeface="Arial" panose="020B0604020202020204" pitchFamily="34" charset="0"/>
              </a:rPr>
              <a:t>Auditoría de Proyectos con Participación Pública Privada - PPP</a:t>
            </a:r>
            <a:r>
              <a:rPr lang="es-AR" altLang="es-AR" sz="4000" b="1" dirty="0" smtClean="0">
                <a:solidFill>
                  <a:schemeClr val="bg1">
                    <a:lumMod val="95000"/>
                  </a:schemeClr>
                </a:solidFill>
                <a:latin typeface="Arial" panose="020B0604020202020204" pitchFamily="34" charset="0"/>
                <a:cs typeface="Arial" panose="020B0604020202020204" pitchFamily="34" charset="0"/>
              </a:rPr>
              <a:t/>
            </a:r>
            <a:br>
              <a:rPr lang="es-AR" altLang="es-AR" sz="4000" b="1" dirty="0" smtClean="0">
                <a:solidFill>
                  <a:schemeClr val="bg1">
                    <a:lumMod val="95000"/>
                  </a:schemeClr>
                </a:solidFill>
                <a:latin typeface="Arial" panose="020B0604020202020204" pitchFamily="34" charset="0"/>
                <a:cs typeface="Arial" panose="020B0604020202020204" pitchFamily="34" charset="0"/>
              </a:rPr>
            </a:br>
            <a:r>
              <a:rPr lang="es-AR" altLang="es-AR" sz="4000" b="1" dirty="0" smtClean="0">
                <a:solidFill>
                  <a:schemeClr val="bg1">
                    <a:lumMod val="95000"/>
                  </a:schemeClr>
                </a:solidFill>
                <a:latin typeface="Arial" panose="020B0604020202020204" pitchFamily="34" charset="0"/>
                <a:cs typeface="Arial" panose="020B0604020202020204" pitchFamily="34" charset="0"/>
              </a:rPr>
              <a:t/>
            </a:r>
            <a:br>
              <a:rPr lang="es-AR" altLang="es-AR" sz="4000" b="1" dirty="0" smtClean="0">
                <a:solidFill>
                  <a:schemeClr val="bg1">
                    <a:lumMod val="95000"/>
                  </a:schemeClr>
                </a:solidFill>
                <a:latin typeface="Arial" panose="020B0604020202020204" pitchFamily="34" charset="0"/>
                <a:cs typeface="Arial" panose="020B0604020202020204" pitchFamily="34" charset="0"/>
              </a:rPr>
            </a:br>
            <a:r>
              <a:rPr lang="es-AR" altLang="es-AR" sz="4400" dirty="0">
                <a:solidFill>
                  <a:schemeClr val="accent1">
                    <a:lumMod val="20000"/>
                    <a:lumOff val="80000"/>
                  </a:schemeClr>
                </a:solidFill>
                <a:latin typeface="Arial" panose="020B0604020202020204" pitchFamily="34" charset="0"/>
                <a:cs typeface="Arial" panose="020B0604020202020204" pitchFamily="34" charset="0"/>
              </a:rPr>
              <a:t/>
            </a:r>
            <a:br>
              <a:rPr lang="es-AR" altLang="es-AR" sz="4400" dirty="0">
                <a:solidFill>
                  <a:schemeClr val="accent1">
                    <a:lumMod val="20000"/>
                    <a:lumOff val="80000"/>
                  </a:schemeClr>
                </a:solidFill>
                <a:latin typeface="Arial" panose="020B0604020202020204" pitchFamily="34" charset="0"/>
                <a:cs typeface="Arial" panose="020B0604020202020204" pitchFamily="34" charset="0"/>
              </a:rPr>
            </a:br>
            <a:endParaRPr lang="es-AR" altLang="es-AR" sz="3000" i="1" dirty="0" smtClean="0">
              <a:solidFill>
                <a:schemeClr val="accent1">
                  <a:lumMod val="20000"/>
                  <a:lumOff val="80000"/>
                </a:schemeClr>
              </a:solidFill>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17783053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1043609" y="1772818"/>
            <a:ext cx="10165167" cy="1200329"/>
          </a:xfrm>
          <a:prstGeom prst="rect">
            <a:avLst/>
          </a:prstGeom>
          <a:noFill/>
          <a:ln/>
          <a:effectLst/>
        </p:spPr>
        <p:style>
          <a:lnRef idx="0">
            <a:schemeClr val="accent1"/>
          </a:lnRef>
          <a:fillRef idx="3">
            <a:schemeClr val="accent1"/>
          </a:fillRef>
          <a:effectRef idx="3">
            <a:schemeClr val="accent1"/>
          </a:effectRef>
          <a:fontRef idx="minor">
            <a:schemeClr val="lt1"/>
          </a:fontRef>
        </p:style>
        <p:txBody>
          <a:bodyPr wrap="square">
            <a:spAutoFit/>
          </a:bodyPr>
          <a:lstStyle/>
          <a:p>
            <a:pPr algn="just"/>
            <a:r>
              <a:rPr lang="es-AR" sz="2400" dirty="0" smtClean="0">
                <a:solidFill>
                  <a:schemeClr val="tx1"/>
                </a:solidFill>
                <a:latin typeface="Calibri" panose="020F0502020204030204" pitchFamily="34" charset="0"/>
              </a:rPr>
              <a:t>La </a:t>
            </a:r>
            <a:r>
              <a:rPr lang="es-AR" sz="2400" dirty="0">
                <a:solidFill>
                  <a:schemeClr val="tx1"/>
                </a:solidFill>
                <a:latin typeface="Calibri" panose="020F0502020204030204" pitchFamily="34" charset="0"/>
              </a:rPr>
              <a:t>Ley N° 27.328 y su Decreto reglamentario N°118/17 formalizan una nueva modalidad contractual en nuestro país implementando un nuevo régimen legal de Contratos de Participación Público-Privada</a:t>
            </a:r>
            <a:r>
              <a:rPr lang="es-AR" sz="2400" b="1" dirty="0" smtClean="0">
                <a:solidFill>
                  <a:schemeClr val="tx1"/>
                </a:solidFill>
                <a:latin typeface="Calibri" panose="020F0502020204030204" pitchFamily="34" charset="0"/>
              </a:rPr>
              <a:t>.</a:t>
            </a:r>
            <a:endParaRPr lang="es-AR" sz="2400" b="1" dirty="0">
              <a:solidFill>
                <a:schemeClr val="tx1"/>
              </a:solidFill>
              <a:latin typeface="Calibri" panose="020F0502020204030204" pitchFamily="34" charset="0"/>
            </a:endParaRPr>
          </a:p>
        </p:txBody>
      </p:sp>
      <p:sp>
        <p:nvSpPr>
          <p:cNvPr id="7" name="Rectángulo 6"/>
          <p:cNvSpPr/>
          <p:nvPr/>
        </p:nvSpPr>
        <p:spPr>
          <a:xfrm>
            <a:off x="1043609" y="3501010"/>
            <a:ext cx="10165167" cy="1692771"/>
          </a:xfrm>
          <a:prstGeom prst="rect">
            <a:avLst/>
          </a:prstGeom>
          <a:solidFill>
            <a:schemeClr val="accent1">
              <a:lumMod val="20000"/>
              <a:lumOff val="80000"/>
            </a:schemeClr>
          </a:solidFill>
          <a:ln/>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wrap="square">
            <a:spAutoFit/>
          </a:bodyPr>
          <a:lstStyle/>
          <a:p>
            <a:pPr algn="just"/>
            <a:r>
              <a:rPr lang="es-AR" sz="2600" b="1" dirty="0" smtClean="0">
                <a:solidFill>
                  <a:schemeClr val="tx1"/>
                </a:solidFill>
                <a:latin typeface="Calibri" panose="020F0502020204030204" pitchFamily="34" charset="0"/>
              </a:rPr>
              <a:t>El </a:t>
            </a:r>
            <a:r>
              <a:rPr lang="es-AR" sz="2600" b="1" dirty="0">
                <a:solidFill>
                  <a:schemeClr val="tx1"/>
                </a:solidFill>
                <a:latin typeface="Calibri" panose="020F0502020204030204" pitchFamily="34" charset="0"/>
              </a:rPr>
              <a:t>Art. 22 de la citada Ley, establece: “La Auditoría General de la Nación deberá incluir en cada plan de acción anual la auditoría de la totalidad de los Contratos de Participación Público-Privada existentes, su desarrollo y resultado”. </a:t>
            </a:r>
          </a:p>
        </p:txBody>
      </p:sp>
      <p:sp>
        <p:nvSpPr>
          <p:cNvPr id="8"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Materia de Control</a:t>
            </a:r>
          </a:p>
        </p:txBody>
      </p:sp>
    </p:spTree>
    <p:extLst>
      <p:ext uri="{BB962C8B-B14F-4D97-AF65-F5344CB8AC3E}">
        <p14:creationId xmlns="" xmlns:p14="http://schemas.microsoft.com/office/powerpoint/2010/main" val="31070544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811339" y="1733550"/>
            <a:ext cx="1474787" cy="2308324"/>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1</a:t>
            </a:r>
          </a:p>
          <a:p>
            <a:pPr algn="ctr">
              <a:defRPr/>
            </a:pPr>
            <a:endParaRPr lang="es-AR" dirty="0"/>
          </a:p>
          <a:p>
            <a:pPr algn="ctr">
              <a:defRPr/>
            </a:pPr>
            <a:r>
              <a:rPr lang="es-AR" dirty="0"/>
              <a:t>Difusión</a:t>
            </a:r>
          </a:p>
          <a:p>
            <a:pPr algn="ctr">
              <a:defRPr/>
            </a:pPr>
            <a:r>
              <a:rPr lang="es-AR" dirty="0"/>
              <a:t>Etapa de</a:t>
            </a:r>
          </a:p>
          <a:p>
            <a:pPr algn="ctr">
              <a:defRPr/>
            </a:pPr>
            <a:r>
              <a:rPr lang="es-AR" dirty="0"/>
              <a:t>Formación de expediente en MF</a:t>
            </a:r>
          </a:p>
        </p:txBody>
      </p:sp>
      <p:sp>
        <p:nvSpPr>
          <p:cNvPr id="4" name="CuadroTexto 3"/>
          <p:cNvSpPr txBox="1"/>
          <p:nvPr/>
        </p:nvSpPr>
        <p:spPr>
          <a:xfrm>
            <a:off x="5522914" y="1714502"/>
            <a:ext cx="1784351" cy="3139321"/>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3</a:t>
            </a:r>
          </a:p>
          <a:p>
            <a:pPr algn="ctr">
              <a:defRPr/>
            </a:pPr>
            <a:endParaRPr lang="es-AR" dirty="0"/>
          </a:p>
          <a:p>
            <a:pPr algn="ctr">
              <a:defRPr/>
            </a:pPr>
            <a:r>
              <a:rPr lang="es-AR" dirty="0"/>
              <a:t>Pliego</a:t>
            </a:r>
          </a:p>
          <a:p>
            <a:pPr algn="ctr">
              <a:defRPr/>
            </a:pPr>
            <a:r>
              <a:rPr lang="es-AR" dirty="0"/>
              <a:t>Adjudicación</a:t>
            </a:r>
            <a:r>
              <a:rPr lang="es-AR" altLang="es-AR" b="1" dirty="0"/>
              <a:t> contrato de participación público-privada </a:t>
            </a:r>
            <a:endParaRPr lang="es-AR" dirty="0"/>
          </a:p>
          <a:p>
            <a:pPr algn="ctr">
              <a:defRPr/>
            </a:pPr>
            <a:r>
              <a:rPr lang="es-AR" dirty="0"/>
              <a:t>Conformación del FPPP</a:t>
            </a:r>
          </a:p>
          <a:p>
            <a:pPr algn="ctr">
              <a:defRPr/>
            </a:pPr>
            <a:endParaRPr lang="es-AR" dirty="0"/>
          </a:p>
        </p:txBody>
      </p:sp>
      <p:sp>
        <p:nvSpPr>
          <p:cNvPr id="5" name="CuadroTexto 4"/>
          <p:cNvSpPr txBox="1"/>
          <p:nvPr/>
        </p:nvSpPr>
        <p:spPr>
          <a:xfrm>
            <a:off x="7388225" y="1717676"/>
            <a:ext cx="1473200" cy="2862322"/>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4</a:t>
            </a:r>
          </a:p>
          <a:p>
            <a:pPr algn="ctr">
              <a:defRPr/>
            </a:pPr>
            <a:endParaRPr lang="es-AR" dirty="0"/>
          </a:p>
          <a:p>
            <a:pPr algn="ctr">
              <a:defRPr/>
            </a:pPr>
            <a:r>
              <a:rPr lang="es-AR" dirty="0"/>
              <a:t>Etapa de </a:t>
            </a:r>
          </a:p>
          <a:p>
            <a:pPr algn="ctr">
              <a:defRPr/>
            </a:pPr>
            <a:r>
              <a:rPr lang="es-AR" dirty="0"/>
              <a:t>Ejecución</a:t>
            </a:r>
          </a:p>
          <a:p>
            <a:pPr algn="ctr">
              <a:defRPr/>
            </a:pPr>
            <a:r>
              <a:rPr lang="es-AR" dirty="0"/>
              <a:t>Del PPP</a:t>
            </a:r>
          </a:p>
          <a:p>
            <a:pPr algn="ctr">
              <a:defRPr/>
            </a:pPr>
            <a:r>
              <a:rPr lang="es-AR" dirty="0"/>
              <a:t>Obligaciones de los contratos y otras</a:t>
            </a:r>
          </a:p>
          <a:p>
            <a:pPr algn="ctr">
              <a:defRPr/>
            </a:pPr>
            <a:endParaRPr lang="es-AR" dirty="0"/>
          </a:p>
        </p:txBody>
      </p:sp>
      <p:sp>
        <p:nvSpPr>
          <p:cNvPr id="6" name="CuadroTexto 5"/>
          <p:cNvSpPr txBox="1"/>
          <p:nvPr/>
        </p:nvSpPr>
        <p:spPr>
          <a:xfrm>
            <a:off x="8929689" y="1717675"/>
            <a:ext cx="1303337" cy="203132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5</a:t>
            </a:r>
          </a:p>
          <a:p>
            <a:pPr algn="ctr">
              <a:defRPr/>
            </a:pPr>
            <a:endParaRPr lang="es-AR" dirty="0"/>
          </a:p>
          <a:p>
            <a:pPr algn="ctr">
              <a:defRPr/>
            </a:pPr>
            <a:r>
              <a:rPr lang="es-AR" dirty="0"/>
              <a:t>Etapa de</a:t>
            </a:r>
          </a:p>
          <a:p>
            <a:pPr algn="ctr">
              <a:defRPr/>
            </a:pPr>
            <a:r>
              <a:rPr lang="es-AR" dirty="0"/>
              <a:t>Operación</a:t>
            </a:r>
          </a:p>
          <a:p>
            <a:pPr algn="ctr">
              <a:defRPr/>
            </a:pPr>
            <a:r>
              <a:rPr lang="es-AR" dirty="0"/>
              <a:t>Del PPP</a:t>
            </a:r>
          </a:p>
          <a:p>
            <a:pPr algn="ctr">
              <a:defRPr/>
            </a:pPr>
            <a:endParaRPr lang="es-AR" dirty="0"/>
          </a:p>
        </p:txBody>
      </p:sp>
      <p:sp>
        <p:nvSpPr>
          <p:cNvPr id="7" name="CuadroTexto 6"/>
          <p:cNvSpPr txBox="1"/>
          <p:nvPr/>
        </p:nvSpPr>
        <p:spPr>
          <a:xfrm>
            <a:off x="10298113" y="1717676"/>
            <a:ext cx="1717675" cy="2862322"/>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6</a:t>
            </a:r>
          </a:p>
          <a:p>
            <a:pPr algn="ctr">
              <a:defRPr/>
            </a:pPr>
            <a:endParaRPr lang="es-AR" dirty="0"/>
          </a:p>
          <a:p>
            <a:pPr algn="ctr">
              <a:defRPr/>
            </a:pPr>
            <a:r>
              <a:rPr lang="es-AR" dirty="0"/>
              <a:t>Etapa de Extinción</a:t>
            </a:r>
          </a:p>
          <a:p>
            <a:pPr algn="ctr">
              <a:defRPr/>
            </a:pPr>
            <a:r>
              <a:rPr lang="es-AR" dirty="0"/>
              <a:t>Liquidación</a:t>
            </a:r>
          </a:p>
          <a:p>
            <a:pPr algn="ctr">
              <a:defRPr/>
            </a:pPr>
            <a:r>
              <a:rPr lang="es-AR" dirty="0"/>
              <a:t>Transferencia</a:t>
            </a:r>
          </a:p>
          <a:p>
            <a:pPr algn="ctr">
              <a:defRPr/>
            </a:pPr>
            <a:r>
              <a:rPr lang="es-AR" dirty="0"/>
              <a:t>Disolución</a:t>
            </a:r>
          </a:p>
          <a:p>
            <a:pPr algn="ctr">
              <a:defRPr/>
            </a:pPr>
            <a:r>
              <a:rPr lang="es-AR" dirty="0"/>
              <a:t>Venta</a:t>
            </a:r>
          </a:p>
          <a:p>
            <a:pPr algn="ctr">
              <a:defRPr/>
            </a:pPr>
            <a:r>
              <a:rPr lang="es-AR" dirty="0"/>
              <a:t>Estatización</a:t>
            </a:r>
          </a:p>
          <a:p>
            <a:pPr algn="ctr">
              <a:defRPr/>
            </a:pPr>
            <a:endParaRPr lang="es-AR" dirty="0"/>
          </a:p>
        </p:txBody>
      </p:sp>
      <p:sp>
        <p:nvSpPr>
          <p:cNvPr id="11" name="CuadroTexto 10"/>
          <p:cNvSpPr txBox="1"/>
          <p:nvPr/>
        </p:nvSpPr>
        <p:spPr>
          <a:xfrm>
            <a:off x="271464" y="1736727"/>
            <a:ext cx="1474787" cy="2308324"/>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0</a:t>
            </a:r>
          </a:p>
          <a:p>
            <a:pPr algn="ctr">
              <a:defRPr/>
            </a:pPr>
            <a:endParaRPr lang="es-AR" dirty="0"/>
          </a:p>
          <a:p>
            <a:pPr algn="ctr">
              <a:defRPr/>
            </a:pPr>
            <a:r>
              <a:rPr lang="es-AR" dirty="0"/>
              <a:t>Preparación</a:t>
            </a:r>
          </a:p>
          <a:p>
            <a:pPr algn="ctr">
              <a:defRPr/>
            </a:pPr>
            <a:r>
              <a:rPr lang="es-AR" dirty="0"/>
              <a:t>En los entes convocantes</a:t>
            </a:r>
          </a:p>
        </p:txBody>
      </p:sp>
      <p:sp>
        <p:nvSpPr>
          <p:cNvPr id="2" name="CuadroTexto 1"/>
          <p:cNvSpPr txBox="1"/>
          <p:nvPr/>
        </p:nvSpPr>
        <p:spPr>
          <a:xfrm>
            <a:off x="271463" y="5630863"/>
            <a:ext cx="4805363" cy="71596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defRPr/>
            </a:pPr>
            <a:r>
              <a:rPr lang="es-AR" b="1" dirty="0"/>
              <a:t>Etapa </a:t>
            </a:r>
          </a:p>
          <a:p>
            <a:pPr algn="ctr">
              <a:defRPr/>
            </a:pPr>
            <a:r>
              <a:rPr lang="es-AR" b="1" dirty="0"/>
              <a:t>Pre-Formativa</a:t>
            </a:r>
          </a:p>
        </p:txBody>
      </p:sp>
      <p:sp>
        <p:nvSpPr>
          <p:cNvPr id="15" name="CuadroTexto 14"/>
          <p:cNvSpPr txBox="1"/>
          <p:nvPr/>
        </p:nvSpPr>
        <p:spPr>
          <a:xfrm>
            <a:off x="3360739" y="1728790"/>
            <a:ext cx="1716087" cy="1754187"/>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AR" b="1" dirty="0"/>
              <a:t>Bloque 2</a:t>
            </a:r>
          </a:p>
          <a:p>
            <a:pPr algn="ctr">
              <a:defRPr/>
            </a:pPr>
            <a:endParaRPr lang="es-AR" dirty="0"/>
          </a:p>
          <a:p>
            <a:pPr algn="ctr">
              <a:defRPr/>
            </a:pPr>
            <a:r>
              <a:rPr lang="es-AR" dirty="0"/>
              <a:t>Difusión</a:t>
            </a:r>
          </a:p>
          <a:p>
            <a:pPr algn="ctr">
              <a:defRPr/>
            </a:pPr>
            <a:r>
              <a:rPr lang="es-AR" dirty="0"/>
              <a:t>Dictamen del MF</a:t>
            </a:r>
          </a:p>
          <a:p>
            <a:pPr algn="ctr">
              <a:defRPr/>
            </a:pPr>
            <a:endParaRPr lang="es-AR" dirty="0"/>
          </a:p>
        </p:txBody>
      </p:sp>
      <p:sp>
        <p:nvSpPr>
          <p:cNvPr id="10" name="Triángulo isósceles 9"/>
          <p:cNvSpPr/>
          <p:nvPr/>
        </p:nvSpPr>
        <p:spPr>
          <a:xfrm>
            <a:off x="3360739" y="4308475"/>
            <a:ext cx="1431925" cy="1041400"/>
          </a:xfrm>
          <a:prstGeom prst="triangle">
            <a:avLst/>
          </a:prstGeom>
          <a:ln w="12700">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s-AR" b="1" dirty="0" smtClean="0"/>
              <a:t>HITO </a:t>
            </a:r>
            <a:r>
              <a:rPr lang="es-AR" b="1" dirty="0"/>
              <a:t>1</a:t>
            </a:r>
          </a:p>
          <a:p>
            <a:pPr algn="ctr">
              <a:defRPr/>
            </a:pPr>
            <a:endParaRPr lang="es-AR" b="1" dirty="0"/>
          </a:p>
        </p:txBody>
      </p:sp>
      <p:sp>
        <p:nvSpPr>
          <p:cNvPr id="18" name="CuadroTexto 17"/>
          <p:cNvSpPr txBox="1"/>
          <p:nvPr/>
        </p:nvSpPr>
        <p:spPr>
          <a:xfrm>
            <a:off x="5522914" y="5624513"/>
            <a:ext cx="2501900" cy="715962"/>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defRPr/>
            </a:pPr>
            <a:r>
              <a:rPr lang="es-AR" b="1" dirty="0"/>
              <a:t>Etapa </a:t>
            </a:r>
          </a:p>
          <a:p>
            <a:pPr algn="ctr">
              <a:defRPr/>
            </a:pPr>
            <a:r>
              <a:rPr lang="es-AR" b="1" dirty="0"/>
              <a:t>Formativa</a:t>
            </a:r>
          </a:p>
        </p:txBody>
      </p:sp>
      <p:sp>
        <p:nvSpPr>
          <p:cNvPr id="19" name="Triángulo isósceles 18"/>
          <p:cNvSpPr/>
          <p:nvPr/>
        </p:nvSpPr>
        <p:spPr>
          <a:xfrm>
            <a:off x="5729288" y="4308475"/>
            <a:ext cx="1371600" cy="1041400"/>
          </a:xfrm>
          <a:prstGeom prst="triangle">
            <a:avLst/>
          </a:prstGeom>
          <a:ln w="12700">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s-AR" b="1" dirty="0" smtClean="0"/>
              <a:t>HITO </a:t>
            </a:r>
            <a:r>
              <a:rPr lang="es-AR" b="1" dirty="0"/>
              <a:t>2,3,4</a:t>
            </a:r>
          </a:p>
          <a:p>
            <a:pPr algn="ctr">
              <a:defRPr/>
            </a:pPr>
            <a:endParaRPr lang="es-AR" b="1" dirty="0"/>
          </a:p>
        </p:txBody>
      </p:sp>
      <p:sp>
        <p:nvSpPr>
          <p:cNvPr id="20" name="Triángulo isósceles 19"/>
          <p:cNvSpPr/>
          <p:nvPr/>
        </p:nvSpPr>
        <p:spPr>
          <a:xfrm>
            <a:off x="7485064" y="4308475"/>
            <a:ext cx="1304925" cy="1041400"/>
          </a:xfrm>
          <a:prstGeom prst="triangle">
            <a:avLst/>
          </a:prstGeom>
          <a:ln w="12700">
            <a:solidFill>
              <a:schemeClr val="tx1"/>
            </a:solidFill>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es-AR" b="1" dirty="0" smtClean="0"/>
              <a:t>HITO </a:t>
            </a:r>
            <a:r>
              <a:rPr lang="es-AR" b="1" dirty="0"/>
              <a:t>5,6</a:t>
            </a:r>
          </a:p>
          <a:p>
            <a:pPr algn="ctr">
              <a:defRPr/>
            </a:pPr>
            <a:endParaRPr lang="es-AR" b="1" dirty="0"/>
          </a:p>
        </p:txBody>
      </p:sp>
      <p:sp>
        <p:nvSpPr>
          <p:cNvPr id="21" name="CuadroTexto 20"/>
          <p:cNvSpPr txBox="1"/>
          <p:nvPr/>
        </p:nvSpPr>
        <p:spPr>
          <a:xfrm>
            <a:off x="8218489" y="5597526"/>
            <a:ext cx="2171700" cy="71508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defRPr/>
            </a:pPr>
            <a:r>
              <a:rPr lang="es-AR" b="1" dirty="0"/>
              <a:t>Etapa </a:t>
            </a:r>
          </a:p>
          <a:p>
            <a:pPr algn="ctr">
              <a:defRPr/>
            </a:pPr>
            <a:r>
              <a:rPr lang="es-AR" b="1" dirty="0"/>
              <a:t>de Ejecución</a:t>
            </a:r>
          </a:p>
        </p:txBody>
      </p:sp>
      <p:sp>
        <p:nvSpPr>
          <p:cNvPr id="22" name="Triángulo isósceles 21"/>
          <p:cNvSpPr/>
          <p:nvPr/>
        </p:nvSpPr>
        <p:spPr>
          <a:xfrm>
            <a:off x="8882064" y="4308475"/>
            <a:ext cx="1344613" cy="1041400"/>
          </a:xfrm>
          <a:prstGeom prst="triangle">
            <a:avLst/>
          </a:prstGeom>
          <a:ln w="12700">
            <a:solidFill>
              <a:schemeClr val="tx1"/>
            </a:solidFill>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es-AR" b="1" dirty="0" smtClean="0"/>
              <a:t>HITO </a:t>
            </a:r>
            <a:r>
              <a:rPr lang="es-AR" b="1" dirty="0"/>
              <a:t>7,8</a:t>
            </a:r>
          </a:p>
          <a:p>
            <a:pPr algn="ctr">
              <a:defRPr/>
            </a:pPr>
            <a:endParaRPr lang="es-AR" b="1" dirty="0"/>
          </a:p>
        </p:txBody>
      </p:sp>
      <p:sp>
        <p:nvSpPr>
          <p:cNvPr id="23" name="CuadroTexto 22"/>
          <p:cNvSpPr txBox="1"/>
          <p:nvPr/>
        </p:nvSpPr>
        <p:spPr>
          <a:xfrm>
            <a:off x="10583864" y="5597526"/>
            <a:ext cx="1431925" cy="715089"/>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spAutoFit/>
          </a:bodyPr>
          <a:lstStyle/>
          <a:p>
            <a:pPr algn="ctr">
              <a:defRPr/>
            </a:pPr>
            <a:r>
              <a:rPr lang="es-AR" b="1" dirty="0"/>
              <a:t>Etapa de Extinción</a:t>
            </a:r>
          </a:p>
        </p:txBody>
      </p:sp>
      <p:sp>
        <p:nvSpPr>
          <p:cNvPr id="24" name="Triángulo isósceles 23"/>
          <p:cNvSpPr/>
          <p:nvPr/>
        </p:nvSpPr>
        <p:spPr>
          <a:xfrm>
            <a:off x="10642601" y="4308475"/>
            <a:ext cx="1373188" cy="1041400"/>
          </a:xfrm>
          <a:prstGeom prst="triangle">
            <a:avLst/>
          </a:prstGeom>
          <a:ln w="12700">
            <a:solidFill>
              <a:schemeClr val="tx1"/>
            </a:solidFill>
          </a:ln>
        </p:spPr>
        <p:style>
          <a:lnRef idx="1">
            <a:schemeClr val="accent6"/>
          </a:lnRef>
          <a:fillRef idx="3">
            <a:schemeClr val="accent6"/>
          </a:fillRef>
          <a:effectRef idx="2">
            <a:schemeClr val="accent6"/>
          </a:effectRef>
          <a:fontRef idx="minor">
            <a:schemeClr val="lt1"/>
          </a:fontRef>
        </p:style>
        <p:txBody>
          <a:bodyPr anchor="ctr"/>
          <a:lstStyle/>
          <a:p>
            <a:pPr algn="ctr">
              <a:defRPr/>
            </a:pPr>
            <a:r>
              <a:rPr lang="es-AR" b="1" dirty="0" smtClean="0"/>
              <a:t>HITO </a:t>
            </a:r>
            <a:r>
              <a:rPr lang="es-AR" b="1" dirty="0"/>
              <a:t>9,10</a:t>
            </a:r>
          </a:p>
          <a:p>
            <a:pPr algn="ctr">
              <a:defRPr/>
            </a:pPr>
            <a:endParaRPr lang="es-AR" b="1" dirty="0"/>
          </a:p>
        </p:txBody>
      </p:sp>
      <p:sp>
        <p:nvSpPr>
          <p:cNvPr id="25"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Objeto de control</a:t>
            </a:r>
          </a:p>
        </p:txBody>
      </p:sp>
    </p:spTree>
    <p:extLst>
      <p:ext uri="{BB962C8B-B14F-4D97-AF65-F5344CB8AC3E}">
        <p14:creationId xmlns="" xmlns:p14="http://schemas.microsoft.com/office/powerpoint/2010/main" val="82898453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n 1"/>
          <p:cNvPicPr>
            <a:picLocks noChangeAspect="1"/>
          </p:cNvPicPr>
          <p:nvPr/>
        </p:nvPicPr>
        <p:blipFill>
          <a:blip r:embed="rId3" cstate="print">
            <a:extLst>
              <a:ext uri="{28A0092B-C50C-407E-A947-70E740481C1C}">
                <a14:useLocalDpi xmlns="" xmlns:a14="http://schemas.microsoft.com/office/drawing/2010/main" val="0"/>
              </a:ext>
            </a:extLst>
          </a:blip>
          <a:srcRect l="4669" t="30450" r="5647" b="23183"/>
          <a:stretch>
            <a:fillRect/>
          </a:stretch>
        </p:blipFill>
        <p:spPr bwMode="auto">
          <a:xfrm>
            <a:off x="1752600" y="3737803"/>
            <a:ext cx="8782051" cy="2552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195" name="CuadroTexto 2"/>
          <p:cNvSpPr txBox="1">
            <a:spLocks noChangeArrowheads="1"/>
          </p:cNvSpPr>
          <p:nvPr/>
        </p:nvSpPr>
        <p:spPr bwMode="auto">
          <a:xfrm>
            <a:off x="771525" y="1579563"/>
            <a:ext cx="10744200" cy="1754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sz="3600" b="1" dirty="0">
                <a:latin typeface="Arial" panose="020B0604020202020204" pitchFamily="34" charset="0"/>
                <a:cs typeface="Arial" panose="020B0604020202020204" pitchFamily="34" charset="0"/>
              </a:rPr>
              <a:t>La Subsecretaría de Participación Público Privada tiene en su cartera Proyectos PPP para distintas iniciativas de gobierno.</a:t>
            </a:r>
          </a:p>
        </p:txBody>
      </p:sp>
      <p:sp>
        <p:nvSpPr>
          <p:cNvPr id="6"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Sujeto de control</a:t>
            </a:r>
          </a:p>
        </p:txBody>
      </p:sp>
    </p:spTree>
    <p:extLst>
      <p:ext uri="{BB962C8B-B14F-4D97-AF65-F5344CB8AC3E}">
        <p14:creationId xmlns="" xmlns:p14="http://schemas.microsoft.com/office/powerpoint/2010/main" val="29197835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n 1"/>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795859" y="1957591"/>
            <a:ext cx="5567351" cy="41582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4"/>
          <p:cNvSpPr/>
          <p:nvPr/>
        </p:nvSpPr>
        <p:spPr>
          <a:xfrm>
            <a:off x="3937822" y="337020"/>
            <a:ext cx="7843527" cy="1384995"/>
          </a:xfrm>
          <a:prstGeom prst="rect">
            <a:avLst/>
          </a:prstGeom>
        </p:spPr>
        <p:txBody>
          <a:bodyPr wrap="square">
            <a:spAutoFit/>
          </a:bodyPr>
          <a:lstStyle/>
          <a:p>
            <a:pPr algn="r"/>
            <a:r>
              <a:rPr lang="es-ES" sz="2800" b="1" dirty="0" smtClean="0">
                <a:effectLst>
                  <a:outerShdw blurRad="38100" dist="38100" dir="2700000" algn="tl">
                    <a:srgbClr val="000000">
                      <a:alpha val="43137"/>
                    </a:srgbClr>
                  </a:outerShdw>
                </a:effectLst>
                <a:latin typeface="+mj-lt"/>
              </a:rPr>
              <a:t>ALCANCE DE LOS PROYECTOS. Caso RARS Etapa I </a:t>
            </a:r>
          </a:p>
          <a:p>
            <a:pPr algn="r"/>
            <a:r>
              <a:rPr lang="es-ES" sz="2800" b="1" dirty="0" smtClean="0">
                <a:effectLst>
                  <a:outerShdw blurRad="38100" dist="38100" dir="2700000" algn="tl">
                    <a:srgbClr val="000000">
                      <a:alpha val="43137"/>
                    </a:srgbClr>
                  </a:outerShdw>
                </a:effectLst>
                <a:latin typeface="+mj-lt"/>
              </a:rPr>
              <a:t>Trazas de los corredores licitados</a:t>
            </a:r>
            <a:endParaRPr lang="es-ES" sz="2800" b="1" dirty="0">
              <a:effectLst>
                <a:outerShdw blurRad="38100" dist="38100" dir="2700000" algn="tl">
                  <a:srgbClr val="000000">
                    <a:alpha val="43137"/>
                  </a:srgbClr>
                </a:outerShdw>
              </a:effectLst>
              <a:latin typeface="+mj-lt"/>
            </a:endParaRPr>
          </a:p>
        </p:txBody>
      </p:sp>
    </p:spTree>
    <p:extLst>
      <p:ext uri="{BB962C8B-B14F-4D97-AF65-F5344CB8AC3E}">
        <p14:creationId xmlns="" xmlns:p14="http://schemas.microsoft.com/office/powerpoint/2010/main" val="23197095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uadroTexto 1"/>
          <p:cNvSpPr txBox="1">
            <a:spLocks noChangeArrowheads="1"/>
          </p:cNvSpPr>
          <p:nvPr/>
        </p:nvSpPr>
        <p:spPr bwMode="auto">
          <a:xfrm>
            <a:off x="630697" y="1503493"/>
            <a:ext cx="11313995" cy="4893647"/>
          </a:xfrm>
          <a:prstGeom prst="rect">
            <a:avLst/>
          </a:prstGeom>
          <a:ln/>
          <a:effectLst>
            <a:outerShdw blurRad="50800" dist="50800" dir="5400000" algn="ctr" rotWithShape="0">
              <a:schemeClr val="accent1"/>
            </a:outerShdw>
          </a:effectLst>
          <a:extLst/>
        </p:spPr>
        <p:style>
          <a:lnRef idx="2">
            <a:schemeClr val="accent1"/>
          </a:lnRef>
          <a:fillRef idx="1">
            <a:schemeClr val="lt1"/>
          </a:fillRef>
          <a:effectRef idx="0">
            <a:schemeClr val="accent1"/>
          </a:effectRef>
          <a:fontRef idx="minor">
            <a:schemeClr val="dk1"/>
          </a:fontRef>
        </p:style>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342900" indent="-342900" algn="just">
              <a:lnSpc>
                <a:spcPct val="100000"/>
              </a:lnSpc>
              <a:spcBef>
                <a:spcPct val="0"/>
              </a:spcBef>
            </a:pPr>
            <a:r>
              <a:rPr lang="es-ES" sz="2400" b="1" i="1" dirty="0" smtClean="0"/>
              <a:t>Auditoría de Cumplimiento </a:t>
            </a:r>
            <a:r>
              <a:rPr lang="es-ES" sz="2400" dirty="0"/>
              <a:t>(</a:t>
            </a:r>
            <a:r>
              <a:rPr lang="es-ES" sz="2400" dirty="0" smtClean="0"/>
              <a:t>R</a:t>
            </a:r>
            <a:r>
              <a:rPr lang="x-none" sz="2400" dirty="0" smtClean="0"/>
              <a:t>esolución </a:t>
            </a:r>
            <a:r>
              <a:rPr lang="x-none" sz="2400" dirty="0"/>
              <a:t>N</a:t>
            </a:r>
            <a:r>
              <a:rPr lang="x-none" sz="2400" dirty="0" smtClean="0"/>
              <a:t>°</a:t>
            </a:r>
            <a:r>
              <a:rPr lang="es-ES" sz="2400" dirty="0" smtClean="0"/>
              <a:t> </a:t>
            </a:r>
            <a:r>
              <a:rPr lang="x-none" sz="2400" dirty="0" smtClean="0"/>
              <a:t>187/16</a:t>
            </a:r>
            <a:r>
              <a:rPr lang="es-ES" sz="2400" dirty="0" smtClean="0"/>
              <a:t>).</a:t>
            </a:r>
          </a:p>
          <a:p>
            <a:pPr marL="342900" indent="-342900" algn="just">
              <a:lnSpc>
                <a:spcPct val="100000"/>
              </a:lnSpc>
              <a:spcBef>
                <a:spcPct val="0"/>
              </a:spcBef>
            </a:pPr>
            <a:endParaRPr lang="es-ES" sz="2400" dirty="0" smtClean="0"/>
          </a:p>
          <a:p>
            <a:pPr marL="342900" indent="-342900" algn="just">
              <a:lnSpc>
                <a:spcPct val="100000"/>
              </a:lnSpc>
              <a:spcBef>
                <a:spcPct val="0"/>
              </a:spcBef>
            </a:pPr>
            <a:r>
              <a:rPr lang="es-ES" sz="2400" dirty="0" smtClean="0"/>
              <a:t>Normas internacionales </a:t>
            </a:r>
            <a:r>
              <a:rPr lang="es-ES" sz="2400" b="1" i="1" dirty="0" smtClean="0"/>
              <a:t>ISSAI (5220 – 5240)</a:t>
            </a:r>
            <a:r>
              <a:rPr lang="es-ES" sz="2400" dirty="0" smtClean="0"/>
              <a:t>.</a:t>
            </a:r>
          </a:p>
          <a:p>
            <a:pPr marL="342900" indent="-342900" algn="just">
              <a:lnSpc>
                <a:spcPct val="100000"/>
              </a:lnSpc>
              <a:spcBef>
                <a:spcPct val="0"/>
              </a:spcBef>
            </a:pPr>
            <a:endParaRPr lang="es-AR" sz="2400" dirty="0" smtClean="0"/>
          </a:p>
          <a:p>
            <a:pPr marL="342900" indent="-342900" algn="just">
              <a:lnSpc>
                <a:spcPct val="100000"/>
              </a:lnSpc>
              <a:spcBef>
                <a:spcPct val="0"/>
              </a:spcBef>
            </a:pPr>
            <a:r>
              <a:rPr lang="es-AR" sz="2400" dirty="0" smtClean="0"/>
              <a:t>Seis </a:t>
            </a:r>
            <a:r>
              <a:rPr lang="es-AR" sz="2400" dirty="0"/>
              <a:t>proyectos licitados. </a:t>
            </a:r>
            <a:r>
              <a:rPr lang="es-AR" sz="2400" b="1" i="1" dirty="0"/>
              <a:t>Seis auditorías simultáneas -</a:t>
            </a:r>
            <a:r>
              <a:rPr lang="es-AR" sz="2400" dirty="0"/>
              <a:t> (Ley 27.328, art 22</a:t>
            </a:r>
            <a:r>
              <a:rPr lang="es-AR" sz="2400" dirty="0" smtClean="0"/>
              <a:t>)</a:t>
            </a:r>
          </a:p>
          <a:p>
            <a:pPr algn="just">
              <a:lnSpc>
                <a:spcPct val="100000"/>
              </a:lnSpc>
              <a:spcBef>
                <a:spcPct val="0"/>
              </a:spcBef>
              <a:buNone/>
            </a:pPr>
            <a:endParaRPr lang="es-AR" sz="2400" dirty="0" smtClean="0"/>
          </a:p>
          <a:p>
            <a:pPr marL="342900" indent="-342900" algn="just">
              <a:lnSpc>
                <a:spcPct val="100000"/>
              </a:lnSpc>
              <a:spcBef>
                <a:spcPct val="0"/>
              </a:spcBef>
            </a:pPr>
            <a:r>
              <a:rPr lang="es-AR" sz="2400" dirty="0" smtClean="0"/>
              <a:t>Marco normativo nacional:  - Leyes 27.328, 27.275, 27.401, 26.097, 25.233, 25.186</a:t>
            </a:r>
          </a:p>
          <a:p>
            <a:pPr algn="just">
              <a:lnSpc>
                <a:spcPct val="100000"/>
              </a:lnSpc>
              <a:spcBef>
                <a:spcPct val="0"/>
              </a:spcBef>
              <a:buNone/>
            </a:pPr>
            <a:r>
              <a:rPr lang="es-AR" sz="2400" dirty="0"/>
              <a:t>	</a:t>
            </a:r>
            <a:r>
              <a:rPr lang="es-AR" sz="2400" dirty="0" smtClean="0"/>
              <a:t>			  - </a:t>
            </a:r>
            <a:r>
              <a:rPr lang="es-AR" sz="2400" dirty="0" err="1" smtClean="0"/>
              <a:t>Dec</a:t>
            </a:r>
            <a:r>
              <a:rPr lang="es-AR" sz="2400" dirty="0" smtClean="0"/>
              <a:t>. 1102/99, 118/17, 153/18.</a:t>
            </a:r>
          </a:p>
          <a:p>
            <a:pPr algn="just">
              <a:lnSpc>
                <a:spcPct val="100000"/>
              </a:lnSpc>
              <a:spcBef>
                <a:spcPct val="0"/>
              </a:spcBef>
              <a:buNone/>
            </a:pPr>
            <a:r>
              <a:rPr lang="es-AR" sz="2400" dirty="0"/>
              <a:t>	</a:t>
            </a:r>
            <a:r>
              <a:rPr lang="es-AR" sz="2400" dirty="0" smtClean="0"/>
              <a:t>			  - Contrato PPP.</a:t>
            </a:r>
          </a:p>
          <a:p>
            <a:pPr algn="just">
              <a:lnSpc>
                <a:spcPct val="100000"/>
              </a:lnSpc>
              <a:spcBef>
                <a:spcPct val="0"/>
              </a:spcBef>
              <a:buNone/>
            </a:pPr>
            <a:r>
              <a:rPr lang="es-AR" sz="2400" dirty="0"/>
              <a:t>	</a:t>
            </a:r>
            <a:r>
              <a:rPr lang="es-AR" sz="2400" dirty="0" smtClean="0"/>
              <a:t>			  - Pliego de Especificaciones </a:t>
            </a:r>
            <a:r>
              <a:rPr lang="es-AR" sz="2400" dirty="0"/>
              <a:t>T</a:t>
            </a:r>
            <a:r>
              <a:rPr lang="es-AR" sz="2400" dirty="0" smtClean="0"/>
              <a:t>écnicas Generales.</a:t>
            </a:r>
            <a:r>
              <a:rPr lang="es-AR" sz="2400" dirty="0"/>
              <a:t>	</a:t>
            </a:r>
            <a:endParaRPr lang="es-AR" sz="2400" dirty="0" smtClean="0"/>
          </a:p>
          <a:p>
            <a:pPr algn="just">
              <a:lnSpc>
                <a:spcPct val="100000"/>
              </a:lnSpc>
              <a:spcBef>
                <a:spcPct val="0"/>
              </a:spcBef>
              <a:buNone/>
            </a:pPr>
            <a:r>
              <a:rPr lang="es-AR" sz="2400" dirty="0"/>
              <a:t>	</a:t>
            </a:r>
            <a:r>
              <a:rPr lang="es-AR" sz="2400" dirty="0" smtClean="0"/>
              <a:t>			  - ISSAI 5240 </a:t>
            </a:r>
          </a:p>
          <a:p>
            <a:pPr>
              <a:lnSpc>
                <a:spcPct val="100000"/>
              </a:lnSpc>
              <a:spcBef>
                <a:spcPct val="0"/>
              </a:spcBef>
              <a:buNone/>
            </a:pPr>
            <a:endParaRPr lang="es-ES" sz="2400" b="1" i="1" dirty="0" smtClean="0"/>
          </a:p>
          <a:p>
            <a:pPr algn="just">
              <a:lnSpc>
                <a:spcPct val="100000"/>
              </a:lnSpc>
              <a:spcBef>
                <a:spcPct val="0"/>
              </a:spcBef>
              <a:buNone/>
            </a:pPr>
            <a:endParaRPr lang="es-AR" sz="2400" dirty="0" smtClean="0"/>
          </a:p>
        </p:txBody>
      </p:sp>
      <p:sp>
        <p:nvSpPr>
          <p:cNvPr id="4"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Marco Normativo Aplicable</a:t>
            </a:r>
          </a:p>
        </p:txBody>
      </p:sp>
    </p:spTree>
    <p:extLst>
      <p:ext uri="{BB962C8B-B14F-4D97-AF65-F5344CB8AC3E}">
        <p14:creationId xmlns="" xmlns:p14="http://schemas.microsoft.com/office/powerpoint/2010/main" val="38846617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946491" y="273981"/>
            <a:ext cx="5245511" cy="458760"/>
          </a:xfrm>
        </p:spPr>
        <p:txBody>
          <a:bodyPr>
            <a:noAutofit/>
          </a:bodyPr>
          <a:lstStyle/>
          <a:p>
            <a:r>
              <a:rPr lang="x-none" sz="3800" b="1" dirty="0">
                <a:effectLst>
                  <a:outerShdw blurRad="38100" dist="38100" dir="2700000" algn="tl">
                    <a:srgbClr val="000000">
                      <a:alpha val="43137"/>
                    </a:srgbClr>
                  </a:outerShdw>
                </a:effectLst>
                <a:cs typeface="Arial" panose="020B0604020202020204" pitchFamily="34" charset="0"/>
              </a:rPr>
              <a:t>A</a:t>
            </a:r>
            <a:r>
              <a:rPr lang="x-none" sz="3800" b="1" dirty="0" smtClean="0">
                <a:effectLst>
                  <a:outerShdw blurRad="38100" dist="38100" dir="2700000" algn="tl">
                    <a:srgbClr val="000000">
                      <a:alpha val="43137"/>
                    </a:srgbClr>
                  </a:outerShdw>
                </a:effectLst>
                <a:cs typeface="Arial" panose="020B0604020202020204" pitchFamily="34" charset="0"/>
              </a:rPr>
              <a:t>ctores y Funciones</a:t>
            </a:r>
            <a:endParaRPr lang="es-ES" sz="3800" b="1" dirty="0">
              <a:effectLst>
                <a:outerShdw blurRad="38100" dist="38100" dir="2700000" algn="tl">
                  <a:srgbClr val="000000">
                    <a:alpha val="43137"/>
                  </a:srgbClr>
                </a:outerShdw>
              </a:effectLst>
              <a:cs typeface="Arial" panose="020B0604020202020204" pitchFamily="34" charset="0"/>
            </a:endParaRPr>
          </a:p>
        </p:txBody>
      </p:sp>
      <p:graphicFrame>
        <p:nvGraphicFramePr>
          <p:cNvPr id="6" name="Tabla 5"/>
          <p:cNvGraphicFramePr>
            <a:graphicFrameLocks noGrp="1"/>
          </p:cNvGraphicFramePr>
          <p:nvPr/>
        </p:nvGraphicFramePr>
        <p:xfrm>
          <a:off x="826488" y="898077"/>
          <a:ext cx="10038384" cy="5605992"/>
        </p:xfrm>
        <a:graphic>
          <a:graphicData uri="http://schemas.openxmlformats.org/drawingml/2006/table">
            <a:tbl>
              <a:tblPr firstRow="1" bandRow="1">
                <a:tableStyleId>{2D5ABB26-0587-4C30-8999-92F81FD0307C}</a:tableStyleId>
              </a:tblPr>
              <a:tblGrid>
                <a:gridCol w="3906267">
                  <a:extLst>
                    <a:ext uri="{9D8B030D-6E8A-4147-A177-3AD203B41FA5}">
                      <a16:colId xmlns="" xmlns:a16="http://schemas.microsoft.com/office/drawing/2014/main" val="20000"/>
                    </a:ext>
                  </a:extLst>
                </a:gridCol>
                <a:gridCol w="1997329">
                  <a:extLst>
                    <a:ext uri="{9D8B030D-6E8A-4147-A177-3AD203B41FA5}">
                      <a16:colId xmlns="" xmlns:a16="http://schemas.microsoft.com/office/drawing/2014/main" val="20001"/>
                    </a:ext>
                  </a:extLst>
                </a:gridCol>
                <a:gridCol w="4134788">
                  <a:extLst>
                    <a:ext uri="{9D8B030D-6E8A-4147-A177-3AD203B41FA5}">
                      <a16:colId xmlns="" xmlns:a16="http://schemas.microsoft.com/office/drawing/2014/main" val="20002"/>
                    </a:ext>
                  </a:extLst>
                </a:gridCol>
              </a:tblGrid>
              <a:tr h="275976">
                <a:tc>
                  <a:txBody>
                    <a:bodyPr/>
                    <a:lstStyle/>
                    <a:p>
                      <a:pPr algn="ctr"/>
                      <a:r>
                        <a:rPr lang="x-none" sz="1200" b="1" dirty="0" smtClean="0"/>
                        <a:t>Ente</a:t>
                      </a:r>
                      <a:endParaRPr lang="es-E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x-none" sz="1200" b="1" dirty="0" smtClean="0"/>
                        <a:t>Función Principal</a:t>
                      </a:r>
                      <a:endParaRPr lang="es-E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 sz="1200" b="1" dirty="0" smtClean="0"/>
                        <a:t>A</a:t>
                      </a:r>
                      <a:r>
                        <a:rPr lang="x-none" sz="1200" b="1" dirty="0" smtClean="0"/>
                        <a:t>ctividad AGN</a:t>
                      </a:r>
                      <a:endParaRPr lang="es-E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75976">
                <a:tc>
                  <a:txBody>
                    <a:bodyPr/>
                    <a:lstStyle/>
                    <a:p>
                      <a:r>
                        <a:rPr lang="es-ES" sz="1200" dirty="0" smtClean="0"/>
                        <a:t>Congreso</a:t>
                      </a:r>
                      <a:r>
                        <a:rPr lang="x-none" sz="1200" dirty="0" smtClean="0"/>
                        <a:t> Nacional</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Normas y Presupuesto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Informar</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75976">
                <a:tc>
                  <a:txBody>
                    <a:bodyPr/>
                    <a:lstStyle/>
                    <a:p>
                      <a:r>
                        <a:rPr lang="x-none" sz="1200" dirty="0" smtClean="0"/>
                        <a:t>Comisión Bicameral Especial de PPP</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Control y Seguimiento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Informar</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75976">
                <a:tc>
                  <a:txBody>
                    <a:bodyPr/>
                    <a:lstStyle/>
                    <a:p>
                      <a:r>
                        <a:rPr lang="x-none" sz="1200" dirty="0" smtClean="0"/>
                        <a:t>Auditoría General de la Nación</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Control</a:t>
                      </a:r>
                      <a:r>
                        <a:rPr lang="x-none" sz="1200" baseline="0" dirty="0" smtClean="0"/>
                        <a:t> Externo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75976">
                <a:tc>
                  <a:txBody>
                    <a:bodyPr/>
                    <a:lstStyle/>
                    <a:p>
                      <a:r>
                        <a:rPr lang="x-none" sz="1200" dirty="0" smtClean="0"/>
                        <a:t>Poder Ejecutivo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Decretos reglamentarios</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Identificar objetos de auditoría y obligacionhes</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75976">
                <a:tc>
                  <a:txBody>
                    <a:bodyPr/>
                    <a:lstStyle/>
                    <a:p>
                      <a:r>
                        <a:rPr lang="x-none" sz="1200" dirty="0" smtClean="0"/>
                        <a:t>Jefatura de Gabinete de Ministros</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Emite informe trimestral</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Auditoría de cumplimiento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275976">
                <a:tc>
                  <a:txBody>
                    <a:bodyPr/>
                    <a:lstStyle/>
                    <a:p>
                      <a:r>
                        <a:rPr lang="x-none" sz="1200" dirty="0" smtClean="0"/>
                        <a:t>Sub Sceretaría PPP</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Autoriza</a:t>
                      </a:r>
                      <a:r>
                        <a:rPr lang="x-none" sz="1200" baseline="0" dirty="0" smtClean="0"/>
                        <a:t> la Convocaroria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Auditoría</a:t>
                      </a:r>
                      <a:r>
                        <a:rPr lang="x-none" sz="1200" baseline="0" dirty="0" smtClean="0"/>
                        <a:t> de cumplimiento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Ministerio, Gobiernos Provinciales,</a:t>
                      </a:r>
                      <a:r>
                        <a:rPr lang="x-none" sz="1200" baseline="0" dirty="0" smtClean="0"/>
                        <a:t> Municip y otros</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Convocan</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200" dirty="0" smtClean="0"/>
                        <a:t>Auditoría de cumplimiento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r h="275976">
                <a:tc>
                  <a:txBody>
                    <a:bodyPr/>
                    <a:lstStyle/>
                    <a:p>
                      <a:r>
                        <a:rPr lang="x-none" sz="1200" dirty="0" smtClean="0"/>
                        <a:t>SIGEN</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Controlo Indeterminado</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8"/>
                  </a:ext>
                </a:extLst>
              </a:tr>
              <a:tr h="275976">
                <a:tc>
                  <a:txBody>
                    <a:bodyPr/>
                    <a:lstStyle/>
                    <a:p>
                      <a:r>
                        <a:rPr lang="x-none" sz="1200" dirty="0" smtClean="0"/>
                        <a:t>Bancos (BICE)</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Organizador </a:t>
                      </a:r>
                      <a:r>
                        <a:rPr lang="x-none" sz="1200" baseline="0" dirty="0" smtClean="0"/>
                        <a:t>del FF PPP</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Auditoría</a:t>
                      </a:r>
                      <a:r>
                        <a:rPr lang="x-none" sz="1200" baseline="0" dirty="0" smtClean="0"/>
                        <a:t> Financiera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9"/>
                  </a:ext>
                </a:extLst>
              </a:tr>
              <a:tr h="275976">
                <a:tc>
                  <a:txBody>
                    <a:bodyPr/>
                    <a:lstStyle/>
                    <a:p>
                      <a:r>
                        <a:rPr lang="x-none" sz="1200" dirty="0" smtClean="0"/>
                        <a:t>Bancos (BCRA)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Regula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0"/>
                  </a:ext>
                </a:extLst>
              </a:tr>
              <a:tr h="275976">
                <a:tc>
                  <a:txBody>
                    <a:bodyPr/>
                    <a:lstStyle/>
                    <a:p>
                      <a:r>
                        <a:rPr lang="es-ES" sz="1200" dirty="0" smtClean="0"/>
                        <a:t>Banco de Valores S.A.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Administra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Auditoría Financiera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1"/>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Comisión Nacional de Valores</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Regula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2"/>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Ente Regulador (</a:t>
                      </a:r>
                      <a:r>
                        <a:rPr lang="x-none" sz="1200" smtClean="0"/>
                        <a:t>a definir</a:t>
                      </a:r>
                      <a:r>
                        <a:rPr lang="x-none" sz="1200" dirty="0" smtClean="0"/>
                        <a:t>)</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Regula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200" dirty="0" smtClean="0"/>
                        <a:t>Auditoría de cumplimiento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3"/>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Procurador General del Tesoro</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Interviene</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4"/>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UIF</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Interviene</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5"/>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Contratista PPP</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Ejecuta</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6"/>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Auditor Técnico</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Interviene</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7"/>
                  </a:ext>
                </a:extLst>
              </a:tr>
              <a:tr h="2759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x-none" sz="1200" dirty="0" smtClean="0"/>
                        <a:t>Fondo del GasOil y SISVIAL</a:t>
                      </a:r>
                      <a:endParaRPr lang="es-ES" sz="12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x-none" sz="1200" dirty="0" smtClean="0"/>
                        <a:t>Aportantes</a:t>
                      </a:r>
                      <a:endParaRPr lang="es-E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s-ES" sz="1200" dirty="0" smtClean="0"/>
                        <a:t>Auditoría Financiera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18"/>
                  </a:ext>
                </a:extLst>
              </a:tr>
            </a:tbl>
          </a:graphicData>
        </a:graphic>
      </p:graphicFrame>
    </p:spTree>
    <p:extLst>
      <p:ext uri="{BB962C8B-B14F-4D97-AF65-F5344CB8AC3E}">
        <p14:creationId xmlns="" xmlns:p14="http://schemas.microsoft.com/office/powerpoint/2010/main" val="40710149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upo 4127"/>
          <p:cNvGrpSpPr>
            <a:grpSpLocks/>
          </p:cNvGrpSpPr>
          <p:nvPr/>
        </p:nvGrpSpPr>
        <p:grpSpPr bwMode="auto">
          <a:xfrm>
            <a:off x="2889251" y="1408113"/>
            <a:ext cx="3479800" cy="1252537"/>
            <a:chOff x="3482798" y="1285576"/>
            <a:chExt cx="3479167" cy="1252052"/>
          </a:xfrm>
        </p:grpSpPr>
        <p:sp>
          <p:nvSpPr>
            <p:cNvPr id="6171" name="Rectángulo 88"/>
            <p:cNvSpPr>
              <a:spLocks noChangeArrowheads="1"/>
            </p:cNvSpPr>
            <p:nvPr/>
          </p:nvSpPr>
          <p:spPr bwMode="auto">
            <a:xfrm>
              <a:off x="3482798" y="1706631"/>
              <a:ext cx="3479167"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DERECHO PÚBLICO Y PRIVADO</a:t>
              </a:r>
              <a:endParaRPr lang="es-ES" sz="2400" b="1"/>
            </a:p>
          </p:txBody>
        </p:sp>
        <p:sp>
          <p:nvSpPr>
            <p:cNvPr id="6172" name="Rectángulo 89"/>
            <p:cNvSpPr>
              <a:spLocks noChangeArrowheads="1"/>
            </p:cNvSpPr>
            <p:nvPr/>
          </p:nvSpPr>
          <p:spPr bwMode="auto">
            <a:xfrm>
              <a:off x="5052335" y="1285576"/>
              <a:ext cx="340096" cy="4614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1</a:t>
              </a:r>
            </a:p>
          </p:txBody>
        </p:sp>
        <p:cxnSp>
          <p:nvCxnSpPr>
            <p:cNvPr id="92" name="Conector recto 91"/>
            <p:cNvCxnSpPr/>
            <p:nvPr/>
          </p:nvCxnSpPr>
          <p:spPr>
            <a:xfrm>
              <a:off x="3722467" y="1682297"/>
              <a:ext cx="291094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147" name="Grupo 128"/>
          <p:cNvGrpSpPr>
            <a:grpSpLocks/>
          </p:cNvGrpSpPr>
          <p:nvPr/>
        </p:nvGrpSpPr>
        <p:grpSpPr bwMode="auto">
          <a:xfrm>
            <a:off x="5541963" y="2589214"/>
            <a:ext cx="3479800" cy="882687"/>
            <a:chOff x="3482798" y="1285576"/>
            <a:chExt cx="3479167" cy="882757"/>
          </a:xfrm>
        </p:grpSpPr>
        <p:sp>
          <p:nvSpPr>
            <p:cNvPr id="6168" name="Rectángulo 129"/>
            <p:cNvSpPr>
              <a:spLocks noChangeArrowheads="1"/>
            </p:cNvSpPr>
            <p:nvPr/>
          </p:nvSpPr>
          <p:spPr bwMode="auto">
            <a:xfrm>
              <a:off x="3482798" y="1706631"/>
              <a:ext cx="3479167" cy="4617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INGENIERÍA FINANCIERA</a:t>
              </a:r>
              <a:endParaRPr lang="es-ES" sz="2400" b="1"/>
            </a:p>
          </p:txBody>
        </p:sp>
        <p:sp>
          <p:nvSpPr>
            <p:cNvPr id="6169" name="Rectángulo 130"/>
            <p:cNvSpPr>
              <a:spLocks noChangeArrowheads="1"/>
            </p:cNvSpPr>
            <p:nvPr/>
          </p:nvSpPr>
          <p:spPr bwMode="auto">
            <a:xfrm>
              <a:off x="5052334" y="1285576"/>
              <a:ext cx="340096" cy="4617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2</a:t>
              </a:r>
            </a:p>
          </p:txBody>
        </p:sp>
        <p:cxnSp>
          <p:nvCxnSpPr>
            <p:cNvPr id="132" name="Conector recto 131"/>
            <p:cNvCxnSpPr/>
            <p:nvPr/>
          </p:nvCxnSpPr>
          <p:spPr>
            <a:xfrm>
              <a:off x="3722466" y="1682482"/>
              <a:ext cx="291094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148" name="Grupo 132"/>
          <p:cNvGrpSpPr>
            <a:grpSpLocks/>
          </p:cNvGrpSpPr>
          <p:nvPr/>
        </p:nvGrpSpPr>
        <p:grpSpPr bwMode="auto">
          <a:xfrm>
            <a:off x="5372100" y="4095750"/>
            <a:ext cx="3478213" cy="1252538"/>
            <a:chOff x="3482798" y="1285576"/>
            <a:chExt cx="3479167" cy="1252052"/>
          </a:xfrm>
        </p:grpSpPr>
        <p:sp>
          <p:nvSpPr>
            <p:cNvPr id="6165" name="Rectángulo 133"/>
            <p:cNvSpPr>
              <a:spLocks noChangeArrowheads="1"/>
            </p:cNvSpPr>
            <p:nvPr/>
          </p:nvSpPr>
          <p:spPr bwMode="auto">
            <a:xfrm>
              <a:off x="3482798" y="1706631"/>
              <a:ext cx="3479167"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TÉCNICA Y SOCIO AMBIENTAL</a:t>
              </a:r>
              <a:endParaRPr lang="es-ES" sz="2400" b="1"/>
            </a:p>
          </p:txBody>
        </p:sp>
        <p:sp>
          <p:nvSpPr>
            <p:cNvPr id="6166" name="Rectángulo 134"/>
            <p:cNvSpPr>
              <a:spLocks noChangeArrowheads="1"/>
            </p:cNvSpPr>
            <p:nvPr/>
          </p:nvSpPr>
          <p:spPr bwMode="auto">
            <a:xfrm>
              <a:off x="5052257" y="1285576"/>
              <a:ext cx="340251" cy="4614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3</a:t>
              </a:r>
            </a:p>
          </p:txBody>
        </p:sp>
        <p:cxnSp>
          <p:nvCxnSpPr>
            <p:cNvPr id="136" name="Conector recto 135"/>
            <p:cNvCxnSpPr/>
            <p:nvPr/>
          </p:nvCxnSpPr>
          <p:spPr>
            <a:xfrm>
              <a:off x="3722577" y="1682297"/>
              <a:ext cx="291068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149" name="Grupo 136"/>
          <p:cNvGrpSpPr>
            <a:grpSpLocks/>
          </p:cNvGrpSpPr>
          <p:nvPr/>
        </p:nvGrpSpPr>
        <p:grpSpPr bwMode="auto">
          <a:xfrm>
            <a:off x="30163" y="4065590"/>
            <a:ext cx="3478212" cy="1252537"/>
            <a:chOff x="3482798" y="1285576"/>
            <a:chExt cx="3479167" cy="1252052"/>
          </a:xfrm>
        </p:grpSpPr>
        <p:sp>
          <p:nvSpPr>
            <p:cNvPr id="6162" name="Rectángulo 137"/>
            <p:cNvSpPr>
              <a:spLocks noChangeArrowheads="1"/>
            </p:cNvSpPr>
            <p:nvPr/>
          </p:nvSpPr>
          <p:spPr bwMode="auto">
            <a:xfrm>
              <a:off x="3482798" y="1706631"/>
              <a:ext cx="3479167"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TRANSPARENCIA Y CONTROL</a:t>
              </a:r>
              <a:endParaRPr lang="es-ES" sz="2400" b="1"/>
            </a:p>
          </p:txBody>
        </p:sp>
        <p:sp>
          <p:nvSpPr>
            <p:cNvPr id="6163" name="Rectángulo 138"/>
            <p:cNvSpPr>
              <a:spLocks noChangeArrowheads="1"/>
            </p:cNvSpPr>
            <p:nvPr/>
          </p:nvSpPr>
          <p:spPr bwMode="auto">
            <a:xfrm>
              <a:off x="5052257" y="1285576"/>
              <a:ext cx="340251" cy="4614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dirty="0"/>
                <a:t>5</a:t>
              </a:r>
            </a:p>
          </p:txBody>
        </p:sp>
        <p:cxnSp>
          <p:nvCxnSpPr>
            <p:cNvPr id="140" name="Conector recto 139"/>
            <p:cNvCxnSpPr/>
            <p:nvPr/>
          </p:nvCxnSpPr>
          <p:spPr>
            <a:xfrm>
              <a:off x="3722576" y="1682297"/>
              <a:ext cx="2910687"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150" name="Grupo 140"/>
          <p:cNvGrpSpPr>
            <a:grpSpLocks/>
          </p:cNvGrpSpPr>
          <p:nvPr/>
        </p:nvGrpSpPr>
        <p:grpSpPr bwMode="auto">
          <a:xfrm>
            <a:off x="2613025" y="5038725"/>
            <a:ext cx="3479800" cy="882650"/>
            <a:chOff x="3482798" y="1285576"/>
            <a:chExt cx="3479167" cy="882720"/>
          </a:xfrm>
        </p:grpSpPr>
        <p:sp>
          <p:nvSpPr>
            <p:cNvPr id="6159" name="Rectángulo 141"/>
            <p:cNvSpPr>
              <a:spLocks noChangeArrowheads="1"/>
            </p:cNvSpPr>
            <p:nvPr/>
          </p:nvSpPr>
          <p:spPr bwMode="auto">
            <a:xfrm>
              <a:off x="3482798" y="1706631"/>
              <a:ext cx="347916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REGULACIÓN</a:t>
              </a:r>
              <a:endParaRPr lang="es-ES" sz="2400" b="1"/>
            </a:p>
          </p:txBody>
        </p:sp>
        <p:sp>
          <p:nvSpPr>
            <p:cNvPr id="6160" name="Rectángulo 142"/>
            <p:cNvSpPr>
              <a:spLocks noChangeArrowheads="1"/>
            </p:cNvSpPr>
            <p:nvPr/>
          </p:nvSpPr>
          <p:spPr bwMode="auto">
            <a:xfrm>
              <a:off x="5052333" y="1285576"/>
              <a:ext cx="340096" cy="4617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dirty="0"/>
                <a:t>4</a:t>
              </a:r>
            </a:p>
          </p:txBody>
        </p:sp>
        <p:cxnSp>
          <p:nvCxnSpPr>
            <p:cNvPr id="144" name="Conector recto 143"/>
            <p:cNvCxnSpPr/>
            <p:nvPr/>
          </p:nvCxnSpPr>
          <p:spPr>
            <a:xfrm>
              <a:off x="3722467" y="1682482"/>
              <a:ext cx="2910945" cy="0"/>
            </a:xfrm>
            <a:prstGeom prst="line">
              <a:avLst/>
            </a:prstGeom>
            <a:ln w="38100"/>
          </p:spPr>
          <p:style>
            <a:lnRef idx="1">
              <a:schemeClr val="accent1"/>
            </a:lnRef>
            <a:fillRef idx="0">
              <a:schemeClr val="accent1"/>
            </a:fillRef>
            <a:effectRef idx="0">
              <a:schemeClr val="accent1"/>
            </a:effectRef>
            <a:fontRef idx="minor">
              <a:schemeClr val="tx1"/>
            </a:fontRef>
          </p:style>
        </p:cxnSp>
      </p:grpSp>
      <p:grpSp>
        <p:nvGrpSpPr>
          <p:cNvPr id="6151" name="Grupo 144"/>
          <p:cNvGrpSpPr>
            <a:grpSpLocks/>
          </p:cNvGrpSpPr>
          <p:nvPr/>
        </p:nvGrpSpPr>
        <p:grpSpPr bwMode="auto">
          <a:xfrm>
            <a:off x="0" y="2555876"/>
            <a:ext cx="3479800" cy="882687"/>
            <a:chOff x="3482798" y="1285576"/>
            <a:chExt cx="3479167" cy="882757"/>
          </a:xfrm>
        </p:grpSpPr>
        <p:sp>
          <p:nvSpPr>
            <p:cNvPr id="6156" name="Rectángulo 145"/>
            <p:cNvSpPr>
              <a:spLocks noChangeArrowheads="1"/>
            </p:cNvSpPr>
            <p:nvPr/>
          </p:nvSpPr>
          <p:spPr bwMode="auto">
            <a:xfrm>
              <a:off x="3482798" y="1706631"/>
              <a:ext cx="3479167" cy="4617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CONTROL EXTERNO</a:t>
              </a:r>
              <a:endParaRPr lang="es-ES" sz="2400" b="1"/>
            </a:p>
          </p:txBody>
        </p:sp>
        <p:sp>
          <p:nvSpPr>
            <p:cNvPr id="6157" name="Rectángulo 146"/>
            <p:cNvSpPr>
              <a:spLocks noChangeArrowheads="1"/>
            </p:cNvSpPr>
            <p:nvPr/>
          </p:nvSpPr>
          <p:spPr bwMode="auto">
            <a:xfrm>
              <a:off x="5052334" y="1285576"/>
              <a:ext cx="340096" cy="4617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r>
                <a:rPr lang="x-none" sz="2400" b="1"/>
                <a:t>6</a:t>
              </a:r>
            </a:p>
          </p:txBody>
        </p:sp>
        <p:cxnSp>
          <p:nvCxnSpPr>
            <p:cNvPr id="148" name="Conector recto 147"/>
            <p:cNvCxnSpPr/>
            <p:nvPr/>
          </p:nvCxnSpPr>
          <p:spPr>
            <a:xfrm>
              <a:off x="3722467" y="1682482"/>
              <a:ext cx="2910945" cy="0"/>
            </a:xfrm>
            <a:prstGeom prst="line">
              <a:avLst/>
            </a:prstGeom>
            <a:ln w="38100"/>
          </p:spPr>
          <p:style>
            <a:lnRef idx="1">
              <a:schemeClr val="accent1"/>
            </a:lnRef>
            <a:fillRef idx="0">
              <a:schemeClr val="accent1"/>
            </a:fillRef>
            <a:effectRef idx="0">
              <a:schemeClr val="accent1"/>
            </a:effectRef>
            <a:fontRef idx="minor">
              <a:schemeClr val="tx1"/>
            </a:fontRef>
          </p:style>
        </p:cxnSp>
      </p:grpSp>
      <p:sp>
        <p:nvSpPr>
          <p:cNvPr id="4129" name="Elipse 4128"/>
          <p:cNvSpPr/>
          <p:nvPr/>
        </p:nvSpPr>
        <p:spPr>
          <a:xfrm>
            <a:off x="3395665" y="2771775"/>
            <a:ext cx="2231215" cy="1925638"/>
          </a:xfrm>
          <a:prstGeom prst="ellipse">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x-none" b="1" dirty="0">
                <a:solidFill>
                  <a:schemeClr val="accent1">
                    <a:lumMod val="20000"/>
                    <a:lumOff val="80000"/>
                  </a:schemeClr>
                </a:solidFill>
              </a:rPr>
              <a:t>DIMENSIONES</a:t>
            </a:r>
          </a:p>
          <a:p>
            <a:pPr algn="ctr">
              <a:defRPr/>
            </a:pPr>
            <a:r>
              <a:rPr lang="x-none" b="1" dirty="0">
                <a:solidFill>
                  <a:schemeClr val="accent1">
                    <a:lumMod val="20000"/>
                    <a:lumOff val="80000"/>
                  </a:schemeClr>
                </a:solidFill>
              </a:rPr>
              <a:t>PPP</a:t>
            </a:r>
            <a:endParaRPr lang="es-ES" b="1" dirty="0">
              <a:solidFill>
                <a:schemeClr val="accent1">
                  <a:lumMod val="20000"/>
                  <a:lumOff val="80000"/>
                </a:schemeClr>
              </a:solidFill>
            </a:endParaRPr>
          </a:p>
        </p:txBody>
      </p:sp>
      <p:sp>
        <p:nvSpPr>
          <p:cNvPr id="4132" name="Cerrar llave 4131"/>
          <p:cNvSpPr/>
          <p:nvPr/>
        </p:nvSpPr>
        <p:spPr>
          <a:xfrm>
            <a:off x="9428319" y="1607018"/>
            <a:ext cx="347663" cy="4940300"/>
          </a:xfrm>
          <a:prstGeom prst="rightBrace">
            <a:avLst/>
          </a:prstGeom>
          <a:ln>
            <a:solidFill>
              <a:schemeClr val="tx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ES"/>
          </a:p>
        </p:txBody>
      </p:sp>
      <p:sp>
        <p:nvSpPr>
          <p:cNvPr id="4133" name="CuadroTexto 4132"/>
          <p:cNvSpPr txBox="1"/>
          <p:nvPr/>
        </p:nvSpPr>
        <p:spPr>
          <a:xfrm>
            <a:off x="9395259" y="2005480"/>
            <a:ext cx="1415772" cy="4521200"/>
          </a:xfrm>
          <a:prstGeom prst="rect">
            <a:avLst/>
          </a:prstGeom>
          <a:noFill/>
        </p:spPr>
        <p:txBody>
          <a:bodyPr vert="vert">
            <a:spAutoFit/>
          </a:bodyPr>
          <a:lstStyle/>
          <a:p>
            <a:pPr>
              <a:defRPr/>
            </a:pPr>
            <a:r>
              <a:rPr lang="x-none" sz="4000" dirty="0"/>
              <a:t>RIESGOS ASOCIADOS</a:t>
            </a:r>
          </a:p>
        </p:txBody>
      </p:sp>
      <p:sp>
        <p:nvSpPr>
          <p:cNvPr id="31"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Cuestiones de auditoría</a:t>
            </a:r>
          </a:p>
        </p:txBody>
      </p:sp>
    </p:spTree>
    <p:extLst>
      <p:ext uri="{BB962C8B-B14F-4D97-AF65-F5344CB8AC3E}">
        <p14:creationId xmlns="" xmlns:p14="http://schemas.microsoft.com/office/powerpoint/2010/main" val="75342582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103032" y="1480337"/>
            <a:ext cx="6735651" cy="5016758"/>
          </a:xfrm>
          <a:prstGeom prst="rect">
            <a:avLst/>
          </a:prstGeom>
        </p:spPr>
        <p:txBody>
          <a:bodyPr wrap="square">
            <a:spAutoFit/>
          </a:bodyPr>
          <a:lstStyle/>
          <a:p>
            <a:pPr marL="342900" indent="-342900" algn="r">
              <a:buFont typeface="+mj-lt"/>
              <a:buAutoNum type="arabicPeriod"/>
            </a:pPr>
            <a:r>
              <a:rPr lang="es-ES" sz="1600" dirty="0" smtClean="0"/>
              <a:t>Impuesto a los Sellos - Provincia de Buenos Aires</a:t>
            </a:r>
          </a:p>
          <a:p>
            <a:pPr marL="342900" indent="-342900" algn="r">
              <a:buFont typeface="+mj-lt"/>
              <a:buAutoNum type="arabicPeriod"/>
            </a:pPr>
            <a:r>
              <a:rPr lang="es-ES" sz="1600" dirty="0" smtClean="0"/>
              <a:t>Impuesto a los Sellos - Provincia de Mendoza</a:t>
            </a:r>
          </a:p>
          <a:p>
            <a:pPr marL="342900" indent="-342900" algn="r">
              <a:buFont typeface="+mj-lt"/>
              <a:buAutoNum type="arabicPeriod"/>
            </a:pPr>
            <a:r>
              <a:rPr lang="es-ES" sz="1600" dirty="0" smtClean="0"/>
              <a:t>Garantía de Mantenimiento de Oferta - Depósito Bancario - Cuenta del Ente Contratante</a:t>
            </a:r>
          </a:p>
          <a:p>
            <a:pPr marL="342900" indent="-342900" algn="r">
              <a:buFont typeface="+mj-lt"/>
              <a:buAutoNum type="arabicPeriod"/>
            </a:pPr>
            <a:r>
              <a:rPr lang="es-ES" sz="1600" dirty="0" smtClean="0"/>
              <a:t>Términos y Condiciones Indicativos </a:t>
            </a:r>
            <a:r>
              <a:rPr lang="es-ES" sz="1600" dirty="0" err="1" smtClean="0"/>
              <a:t>Letes</a:t>
            </a:r>
            <a:r>
              <a:rPr lang="es-ES" sz="1600" dirty="0" smtClean="0"/>
              <a:t> PPP</a:t>
            </a:r>
          </a:p>
          <a:p>
            <a:pPr marL="342900" indent="-342900" algn="r">
              <a:buFont typeface="+mj-lt"/>
              <a:buAutoNum type="arabicPeriod"/>
            </a:pPr>
            <a:r>
              <a:rPr lang="es-ES" sz="1600" dirty="0" smtClean="0"/>
              <a:t>Organización e Integración de la Comisión Evaluadora</a:t>
            </a:r>
          </a:p>
          <a:p>
            <a:pPr marL="342900" indent="-342900" algn="r">
              <a:buFont typeface="+mj-lt"/>
              <a:buAutoNum type="arabicPeriod"/>
            </a:pPr>
            <a:r>
              <a:rPr lang="es-ES" sz="1600" dirty="0" smtClean="0"/>
              <a:t>Decreto de Reglamentación del Impuesto a los Combustibles - SIT</a:t>
            </a:r>
          </a:p>
          <a:p>
            <a:pPr marL="342900" indent="-342900" algn="r">
              <a:buFont typeface="+mj-lt"/>
              <a:buAutoNum type="arabicPeriod"/>
            </a:pPr>
            <a:r>
              <a:rPr lang="es-ES" sz="1600" dirty="0" smtClean="0"/>
              <a:t>Decreto de Reglamentación Impositiva PPP</a:t>
            </a:r>
          </a:p>
          <a:p>
            <a:pPr marL="342900" indent="-342900" algn="r">
              <a:buFont typeface="+mj-lt"/>
              <a:buAutoNum type="arabicPeriod"/>
            </a:pPr>
            <a:r>
              <a:rPr lang="es-ES" sz="1600" dirty="0" smtClean="0"/>
              <a:t>Decreto Prórroga de Jurisdicción</a:t>
            </a:r>
          </a:p>
          <a:p>
            <a:pPr marL="342900" indent="-342900" algn="r">
              <a:buFont typeface="+mj-lt"/>
              <a:buAutoNum type="arabicPeriod"/>
            </a:pPr>
            <a:r>
              <a:rPr lang="es-ES" sz="1600" dirty="0" smtClean="0"/>
              <a:t>Resolución DNV N° 147-E/2018</a:t>
            </a:r>
          </a:p>
          <a:p>
            <a:pPr marL="342900" indent="-342900" algn="r">
              <a:buFont typeface="+mj-lt"/>
              <a:buAutoNum type="arabicPeriod"/>
            </a:pPr>
            <a:r>
              <a:rPr lang="es-ES" sz="1600" dirty="0" smtClean="0"/>
              <a:t>Resolución DNV N° 147-E/2018 Anexo</a:t>
            </a:r>
          </a:p>
          <a:p>
            <a:pPr marL="342900" indent="-342900" algn="r">
              <a:buFont typeface="+mj-lt"/>
              <a:buAutoNum type="arabicPeriod"/>
            </a:pPr>
            <a:r>
              <a:rPr lang="es-ES" sz="1600" b="1" dirty="0" smtClean="0"/>
              <a:t>Dictamen Artículo 13 Ley 27.328 PPP Vial  - Etapa I</a:t>
            </a:r>
          </a:p>
          <a:p>
            <a:pPr marL="342900" indent="-342900" algn="r">
              <a:buFont typeface="+mj-lt"/>
              <a:buAutoNum type="arabicPeriod"/>
            </a:pPr>
            <a:r>
              <a:rPr lang="es-ES" sz="1600" dirty="0" smtClean="0"/>
              <a:t>Informe técnico emitido por la Oficina Nacional de Crédito Público</a:t>
            </a:r>
          </a:p>
          <a:p>
            <a:pPr marL="342900" indent="-342900" algn="r">
              <a:buFont typeface="+mj-lt"/>
              <a:buAutoNum type="arabicPeriod"/>
            </a:pPr>
            <a:r>
              <a:rPr lang="es-ES" sz="1600" dirty="0" smtClean="0"/>
              <a:t>Informe técnico sobre Consideraciones Ambientales del Ministerio de Ambiente y Desarrollo Sustentable de la Nación</a:t>
            </a:r>
          </a:p>
          <a:p>
            <a:pPr marL="342900" indent="-342900" algn="r">
              <a:buFont typeface="+mj-lt"/>
              <a:buAutoNum type="arabicPeriod"/>
            </a:pPr>
            <a:r>
              <a:rPr lang="es-ES" sz="1600" dirty="0" smtClean="0"/>
              <a:t>Informe preliminar de la Dirección Nacional de Vialidad</a:t>
            </a:r>
          </a:p>
          <a:p>
            <a:pPr marL="342900" indent="-342900" algn="r">
              <a:buFont typeface="+mj-lt"/>
              <a:buAutoNum type="arabicPeriod"/>
            </a:pPr>
            <a:r>
              <a:rPr lang="es-ES" sz="1600" dirty="0" smtClean="0"/>
              <a:t>Convocatoria al Procedimiento Transparente de Consulta PPP Vial - Etapa I</a:t>
            </a:r>
            <a:endParaRPr lang="es-ES" sz="1600" dirty="0"/>
          </a:p>
        </p:txBody>
      </p:sp>
      <p:sp>
        <p:nvSpPr>
          <p:cNvPr id="8" name="Rectángulo 7"/>
          <p:cNvSpPr/>
          <p:nvPr/>
        </p:nvSpPr>
        <p:spPr>
          <a:xfrm>
            <a:off x="2155517" y="4198512"/>
            <a:ext cx="4683167" cy="233836"/>
          </a:xfrm>
          <a:prstGeom prst="rect">
            <a:avLst/>
          </a:prstGeom>
          <a:solidFill>
            <a:schemeClr val="accent1">
              <a:alpha val="3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Imagen 4"/>
          <p:cNvPicPr>
            <a:picLocks noChangeAspect="1"/>
          </p:cNvPicPr>
          <p:nvPr/>
        </p:nvPicPr>
        <p:blipFill>
          <a:blip r:embed="rId3" cstate="print"/>
          <a:stretch>
            <a:fillRect/>
          </a:stretch>
        </p:blipFill>
        <p:spPr>
          <a:xfrm>
            <a:off x="7155911" y="1888966"/>
            <a:ext cx="4758480" cy="1910302"/>
          </a:xfrm>
          <a:prstGeom prst="rect">
            <a:avLst/>
          </a:prstGeom>
        </p:spPr>
      </p:pic>
      <p:cxnSp>
        <p:nvCxnSpPr>
          <p:cNvPr id="10" name="Conector angular 9"/>
          <p:cNvCxnSpPr>
            <a:stCxn id="8" idx="3"/>
            <a:endCxn id="5" idx="2"/>
          </p:cNvCxnSpPr>
          <p:nvPr/>
        </p:nvCxnSpPr>
        <p:spPr>
          <a:xfrm flipV="1">
            <a:off x="6838683" y="3799268"/>
            <a:ext cx="2696468" cy="516162"/>
          </a:xfrm>
          <a:prstGeom prst="bentConnector2">
            <a:avLst/>
          </a:prstGeom>
          <a:ln w="76200">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9"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Cuestiones de auditoría</a:t>
            </a:r>
          </a:p>
        </p:txBody>
      </p:sp>
    </p:spTree>
    <p:extLst>
      <p:ext uri="{BB962C8B-B14F-4D97-AF65-F5344CB8AC3E}">
        <p14:creationId xmlns="" xmlns:p14="http://schemas.microsoft.com/office/powerpoint/2010/main" val="86049600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643945" y="1539220"/>
            <a:ext cx="6323527" cy="379732"/>
          </a:xfrm>
          <a:prstGeom prst="rect">
            <a:avLst/>
          </a:prstGeom>
          <a:solidFill>
            <a:schemeClr val="accent1">
              <a:alpha val="3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CuadroTexto 5"/>
          <p:cNvSpPr txBox="1"/>
          <p:nvPr/>
        </p:nvSpPr>
        <p:spPr>
          <a:xfrm>
            <a:off x="643944" y="1539222"/>
            <a:ext cx="10148552" cy="5109091"/>
          </a:xfrm>
          <a:prstGeom prst="rect">
            <a:avLst/>
          </a:prstGeom>
          <a:noFill/>
        </p:spPr>
        <p:txBody>
          <a:bodyPr wrap="square" rtlCol="0">
            <a:spAutoFit/>
          </a:bodyPr>
          <a:lstStyle/>
          <a:p>
            <a:r>
              <a:rPr lang="x-none" sz="2000" b="1" dirty="0" smtClean="0"/>
              <a:t>Cumplimiento de la Artículo 13 de la Ley para los PPP RARS. </a:t>
            </a:r>
          </a:p>
          <a:p>
            <a:endParaRPr lang="x-none" dirty="0"/>
          </a:p>
          <a:p>
            <a:r>
              <a:rPr lang="x-none" dirty="0" smtClean="0"/>
              <a:t>El dictamen contiene 473 páginas referidas a procedimientos administrativos y técnicos que deberían cumplimentar los extremos dados en los incisos que lo definen:</a:t>
            </a:r>
          </a:p>
          <a:p>
            <a:endParaRPr lang="x-none" dirty="0" smtClean="0"/>
          </a:p>
          <a:p>
            <a:r>
              <a:rPr lang="es-AR" dirty="0" smtClean="0"/>
              <a:t>a) justificación de las </a:t>
            </a:r>
            <a:r>
              <a:rPr lang="es-AR" dirty="0"/>
              <a:t>razones por las </a:t>
            </a:r>
            <a:r>
              <a:rPr lang="es-AR" dirty="0" smtClean="0"/>
              <a:t>que </a:t>
            </a:r>
            <a:r>
              <a:rPr lang="es-AR" dirty="0"/>
              <a:t>se considera que el interés público se verá mejor </a:t>
            </a:r>
            <a:r>
              <a:rPr lang="es-AR" dirty="0" smtClean="0"/>
              <a:t>atendido</a:t>
            </a:r>
          </a:p>
          <a:p>
            <a:r>
              <a:rPr lang="es-AR" dirty="0" smtClean="0"/>
              <a:t>b</a:t>
            </a:r>
            <a:r>
              <a:rPr lang="es-AR" dirty="0"/>
              <a:t>) El </a:t>
            </a:r>
            <a:r>
              <a:rPr lang="es-AR" dirty="0" smtClean="0"/>
              <a:t>sobre </a:t>
            </a:r>
            <a:r>
              <a:rPr lang="es-AR" dirty="0"/>
              <a:t>las metas de resultado fiscal  </a:t>
            </a:r>
            <a:endParaRPr lang="es-ES" dirty="0"/>
          </a:p>
          <a:p>
            <a:r>
              <a:rPr lang="es-AR" dirty="0"/>
              <a:t>c) Estimación del efecto financiero y presupuestario </a:t>
            </a:r>
            <a:r>
              <a:rPr lang="x-none" dirty="0" smtClean="0"/>
              <a:t>plurianualizado</a:t>
            </a:r>
            <a:endParaRPr lang="es-ES" dirty="0"/>
          </a:p>
          <a:p>
            <a:r>
              <a:rPr lang="es-AR" dirty="0" smtClean="0"/>
              <a:t>d</a:t>
            </a:r>
            <a:r>
              <a:rPr lang="es-AR" dirty="0"/>
              <a:t>) Estimación de la suficiencia del flujo de recursos </a:t>
            </a:r>
            <a:r>
              <a:rPr lang="es-AR" dirty="0" smtClean="0"/>
              <a:t>públicos</a:t>
            </a:r>
            <a:r>
              <a:rPr lang="es-AR" dirty="0"/>
              <a:t> </a:t>
            </a:r>
            <a:endParaRPr lang="es-ES" dirty="0"/>
          </a:p>
          <a:p>
            <a:r>
              <a:rPr lang="es-AR" dirty="0"/>
              <a:t>e) Las externalidades que provocará el </a:t>
            </a:r>
            <a:r>
              <a:rPr lang="es-AR" dirty="0" smtClean="0"/>
              <a:t>proyecto</a:t>
            </a:r>
            <a:r>
              <a:rPr lang="es-AR" dirty="0"/>
              <a:t> </a:t>
            </a:r>
            <a:endParaRPr lang="es-ES" dirty="0"/>
          </a:p>
          <a:p>
            <a:r>
              <a:rPr lang="es-AR" dirty="0"/>
              <a:t>f) El impacto que provocará el proyecto en la generación de </a:t>
            </a:r>
            <a:r>
              <a:rPr lang="es-AR" dirty="0" smtClean="0"/>
              <a:t>empleo</a:t>
            </a:r>
            <a:r>
              <a:rPr lang="es-AR" dirty="0"/>
              <a:t> </a:t>
            </a:r>
            <a:endParaRPr lang="es-ES" dirty="0"/>
          </a:p>
          <a:p>
            <a:r>
              <a:rPr lang="es-AR" dirty="0"/>
              <a:t>g) El impacto socio ambiental que provocará el </a:t>
            </a:r>
            <a:r>
              <a:rPr lang="es-AR" dirty="0" smtClean="0"/>
              <a:t>proyecto</a:t>
            </a:r>
            <a:r>
              <a:rPr lang="es-AR" dirty="0"/>
              <a:t> </a:t>
            </a:r>
            <a:endParaRPr lang="es-ES" dirty="0"/>
          </a:p>
          <a:p>
            <a:r>
              <a:rPr lang="es-AR" dirty="0"/>
              <a:t>h) Evaluación de costo-beneficio </a:t>
            </a:r>
            <a:r>
              <a:rPr lang="es-AR" dirty="0" smtClean="0"/>
              <a:t>y los riesgos </a:t>
            </a:r>
            <a:r>
              <a:rPr lang="es-AR" dirty="0"/>
              <a:t>en caso de extinción del </a:t>
            </a:r>
            <a:r>
              <a:rPr lang="es-AR" dirty="0" smtClean="0"/>
              <a:t>contrato</a:t>
            </a:r>
            <a:r>
              <a:rPr lang="es-ES" dirty="0" smtClean="0"/>
              <a:t> </a:t>
            </a:r>
            <a:r>
              <a:rPr lang="es-AR" dirty="0"/>
              <a:t> </a:t>
            </a:r>
            <a:endParaRPr lang="es-ES" dirty="0"/>
          </a:p>
          <a:p>
            <a:r>
              <a:rPr lang="es-AR" dirty="0"/>
              <a:t>i) Evaluación sobre el equitativo reparto de riesgos </a:t>
            </a:r>
            <a:r>
              <a:rPr lang="es-AR" dirty="0" smtClean="0"/>
              <a:t>idéntico al que se formalice en el contrato</a:t>
            </a:r>
            <a:r>
              <a:rPr lang="es-AR" dirty="0"/>
              <a:t> </a:t>
            </a:r>
            <a:endParaRPr lang="es-ES" dirty="0"/>
          </a:p>
          <a:p>
            <a:r>
              <a:rPr lang="es-AR" dirty="0"/>
              <a:t>j) Otros datos que permitan evaluar la conveniencia de ejecutar el proyecto mediante un contrato de participación </a:t>
            </a:r>
            <a:r>
              <a:rPr lang="es-AR" dirty="0" smtClean="0"/>
              <a:t>público-privada</a:t>
            </a:r>
            <a:endParaRPr lang="es-ES" dirty="0"/>
          </a:p>
        </p:txBody>
      </p:sp>
      <p:sp>
        <p:nvSpPr>
          <p:cNvPr id="5"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Cuestiones de auditoría</a:t>
            </a:r>
          </a:p>
        </p:txBody>
      </p:sp>
    </p:spTree>
    <p:extLst>
      <p:ext uri="{BB962C8B-B14F-4D97-AF65-F5344CB8AC3E}">
        <p14:creationId xmlns="" xmlns:p14="http://schemas.microsoft.com/office/powerpoint/2010/main" val="69112428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4332692" y="2247415"/>
            <a:ext cx="6997700" cy="3970318"/>
          </a:xfrm>
          <a:prstGeom prst="rect">
            <a:avLst/>
          </a:prstGeom>
          <a:solidFill>
            <a:schemeClr val="accent1">
              <a:lumMod val="20000"/>
              <a:lumOff val="80000"/>
            </a:schemeClr>
          </a:solidFill>
          <a:ln/>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a:spAutoFit/>
          </a:bodyPr>
          <a:lstStyle/>
          <a:p>
            <a:pPr marL="342900" indent="-342900">
              <a:buFont typeface="Calibri Light" panose="020F0302020204030204" pitchFamily="34" charset="0"/>
              <a:buAutoNum type="arabicPeriod"/>
              <a:defRPr/>
            </a:pPr>
            <a:r>
              <a:rPr lang="es-ES" dirty="0">
                <a:solidFill>
                  <a:schemeClr val="tx1"/>
                </a:solidFill>
              </a:rPr>
              <a:t>LEY N° 27.328  - PARTICIPACIÓN PÚBLICO PRIVADA</a:t>
            </a:r>
          </a:p>
          <a:p>
            <a:pPr marL="342900" indent="-342900">
              <a:buFont typeface="Calibri Light" panose="020F0302020204030204" pitchFamily="34" charset="0"/>
              <a:buAutoNum type="arabicPeriod"/>
              <a:defRPr/>
            </a:pPr>
            <a:r>
              <a:rPr lang="es-ES" dirty="0">
                <a:solidFill>
                  <a:schemeClr val="tx1"/>
                </a:solidFill>
              </a:rPr>
              <a:t>RESOLUCIÓN 147-E/2018</a:t>
            </a:r>
          </a:p>
          <a:p>
            <a:pPr marL="342900" indent="-342900">
              <a:buFont typeface="Calibri Light" panose="020F0302020204030204" pitchFamily="34" charset="0"/>
              <a:buAutoNum type="arabicPeriod"/>
              <a:defRPr/>
            </a:pPr>
            <a:r>
              <a:rPr lang="es-ES" dirty="0">
                <a:solidFill>
                  <a:schemeClr val="tx1"/>
                </a:solidFill>
              </a:rPr>
              <a:t>DECRETO 300/2018 LEY 8992/2017 MENDOZA</a:t>
            </a:r>
          </a:p>
          <a:p>
            <a:pPr marL="342900" indent="-342900">
              <a:buFont typeface="Calibri Light" panose="020F0302020204030204" pitchFamily="34" charset="0"/>
              <a:buAutoNum type="arabicPeriod"/>
              <a:defRPr/>
            </a:pPr>
            <a:r>
              <a:rPr lang="es-ES" dirty="0">
                <a:solidFill>
                  <a:schemeClr val="tx1"/>
                </a:solidFill>
              </a:rPr>
              <a:t>DECRETO N° 118/2017 REGLAMENTACIÓN LEY N° 27.328</a:t>
            </a:r>
          </a:p>
          <a:p>
            <a:pPr marL="342900" indent="-342900">
              <a:buFont typeface="Calibri Light" panose="020F0302020204030204" pitchFamily="34" charset="0"/>
              <a:buAutoNum type="arabicPeriod"/>
              <a:defRPr/>
            </a:pPr>
            <a:r>
              <a:rPr lang="es-ES" dirty="0">
                <a:solidFill>
                  <a:schemeClr val="tx1"/>
                </a:solidFill>
              </a:rPr>
              <a:t>RESOLUCIÓN 147-E/2018 ANEXO BOLETÍN OFICIAL</a:t>
            </a:r>
          </a:p>
          <a:p>
            <a:pPr marL="342900" indent="-342900">
              <a:buFont typeface="Calibri Light" panose="020F0302020204030204" pitchFamily="34" charset="0"/>
              <a:buAutoNum type="arabicPeriod"/>
              <a:defRPr/>
            </a:pPr>
            <a:r>
              <a:rPr lang="es-ES" dirty="0">
                <a:solidFill>
                  <a:schemeClr val="tx1"/>
                </a:solidFill>
              </a:rPr>
              <a:t>DECRETO 301/2018</a:t>
            </a:r>
          </a:p>
          <a:p>
            <a:pPr marL="342900" indent="-342900">
              <a:buFont typeface="Calibri Light" panose="020F0302020204030204" pitchFamily="34" charset="0"/>
              <a:buAutoNum type="arabicPeriod"/>
              <a:defRPr/>
            </a:pPr>
            <a:r>
              <a:rPr lang="es-ES" dirty="0">
                <a:solidFill>
                  <a:schemeClr val="tx1"/>
                </a:solidFill>
              </a:rPr>
              <a:t>DECRETO N° 936/2017</a:t>
            </a:r>
          </a:p>
          <a:p>
            <a:pPr marL="342900" indent="-342900">
              <a:buFont typeface="Calibri Light" panose="020F0302020204030204" pitchFamily="34" charset="0"/>
              <a:buAutoNum type="arabicPeriod"/>
              <a:defRPr/>
            </a:pPr>
            <a:r>
              <a:rPr lang="es-ES" dirty="0">
                <a:solidFill>
                  <a:schemeClr val="tx1"/>
                </a:solidFill>
              </a:rPr>
              <a:t>MODIFICACIÓN DECRETO N° 118/2017</a:t>
            </a:r>
          </a:p>
          <a:p>
            <a:pPr marL="342900" indent="-342900">
              <a:buFont typeface="Calibri Light" panose="020F0302020204030204" pitchFamily="34" charset="0"/>
              <a:buAutoNum type="arabicPeriod"/>
              <a:defRPr/>
            </a:pPr>
            <a:r>
              <a:rPr lang="es-ES" dirty="0">
                <a:solidFill>
                  <a:schemeClr val="tx1"/>
                </a:solidFill>
              </a:rPr>
              <a:t>DECRETO 153/2018</a:t>
            </a:r>
          </a:p>
          <a:p>
            <a:pPr marL="342900" indent="-342900">
              <a:buFont typeface="Calibri Light" panose="020F0302020204030204" pitchFamily="34" charset="0"/>
              <a:buAutoNum type="arabicPeriod"/>
              <a:defRPr/>
            </a:pPr>
            <a:r>
              <a:rPr lang="es-ES" dirty="0">
                <a:solidFill>
                  <a:schemeClr val="tx1"/>
                </a:solidFill>
              </a:rPr>
              <a:t>RESOLUCIÓN 695/2018</a:t>
            </a:r>
          </a:p>
          <a:p>
            <a:pPr marL="342900" indent="-342900">
              <a:buFont typeface="Calibri Light" panose="020F0302020204030204" pitchFamily="34" charset="0"/>
              <a:buAutoNum type="arabicPeriod"/>
              <a:defRPr/>
            </a:pPr>
            <a:r>
              <a:rPr lang="es-ES" dirty="0">
                <a:solidFill>
                  <a:schemeClr val="tx1"/>
                </a:solidFill>
              </a:rPr>
              <a:t>RESOLUCIÓN N° 3178/2017 CONVOCATORIA AUDIENCIAS PÚBLICAS</a:t>
            </a:r>
          </a:p>
          <a:p>
            <a:pPr marL="342900" indent="-342900">
              <a:buFont typeface="Calibri Light" panose="020F0302020204030204" pitchFamily="34" charset="0"/>
              <a:buAutoNum type="arabicPeriod"/>
              <a:defRPr/>
            </a:pPr>
            <a:r>
              <a:rPr lang="es-ES" dirty="0">
                <a:solidFill>
                  <a:schemeClr val="tx1"/>
                </a:solidFill>
              </a:rPr>
              <a:t>DECRETO 299/2018</a:t>
            </a:r>
          </a:p>
          <a:p>
            <a:pPr marL="342900" indent="-342900">
              <a:buFont typeface="Calibri Light" panose="020F0302020204030204" pitchFamily="34" charset="0"/>
              <a:buAutoNum type="arabicPeriod"/>
              <a:defRPr/>
            </a:pPr>
            <a:r>
              <a:rPr lang="es-ES" dirty="0">
                <a:solidFill>
                  <a:schemeClr val="tx1"/>
                </a:solidFill>
              </a:rPr>
              <a:t>LEY 14920/2017 BUENOS AIRES</a:t>
            </a:r>
          </a:p>
        </p:txBody>
      </p:sp>
      <p:pic>
        <p:nvPicPr>
          <p:cNvPr id="5123" name="Imagen 2"/>
          <p:cNvPicPr>
            <a:picLocks noChangeAspect="1"/>
          </p:cNvPicPr>
          <p:nvPr/>
        </p:nvPicPr>
        <p:blipFill>
          <a:blip r:embed="rId3" cstate="print">
            <a:extLst>
              <a:ext uri="{28A0092B-C50C-407E-A947-70E740481C1C}">
                <a14:useLocalDpi xmlns="" xmlns:a14="http://schemas.microsoft.com/office/drawing/2010/main" val="0"/>
              </a:ext>
            </a:extLst>
          </a:blip>
          <a:srcRect l="26041" r="50092"/>
          <a:stretch>
            <a:fillRect/>
          </a:stretch>
        </p:blipFill>
        <p:spPr bwMode="auto">
          <a:xfrm>
            <a:off x="342901" y="2331076"/>
            <a:ext cx="3470307" cy="42300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9220" name="CuadroTexto 3"/>
          <p:cNvSpPr txBox="1">
            <a:spLocks noChangeArrowheads="1"/>
          </p:cNvSpPr>
          <p:nvPr/>
        </p:nvSpPr>
        <p:spPr bwMode="auto">
          <a:xfrm>
            <a:off x="226991" y="1573149"/>
            <a:ext cx="4599144"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x-none" sz="2400" b="1" dirty="0" smtClean="0"/>
              <a:t>1</a:t>
            </a:r>
            <a:r>
              <a:rPr lang="x-none" sz="2400" b="1" dirty="0"/>
              <a:t>.- Leyes, Decretos y Resoluciones.</a:t>
            </a:r>
            <a:endParaRPr lang="es-ES" sz="2400" b="1" dirty="0"/>
          </a:p>
        </p:txBody>
      </p:sp>
      <p:sp>
        <p:nvSpPr>
          <p:cNvPr id="3" name="Rectángulo 2"/>
          <p:cNvSpPr/>
          <p:nvPr/>
        </p:nvSpPr>
        <p:spPr>
          <a:xfrm>
            <a:off x="303144" y="441569"/>
            <a:ext cx="6096000" cy="1200329"/>
          </a:xfrm>
          <a:prstGeom prst="rect">
            <a:avLst/>
          </a:prstGeom>
        </p:spPr>
        <p:txBody>
          <a:bodyPr>
            <a:spAutoFit/>
          </a:bodyPr>
          <a:lstStyle/>
          <a:p>
            <a:r>
              <a:rPr lang="es-ES" sz="2400" dirty="0" smtClean="0"/>
              <a:t>Hasta la fecha se licitaron 6 corredores viales y la normativa se agrupa en 3 clases:</a:t>
            </a:r>
            <a:endParaRPr lang="es-ES" sz="2400" dirty="0"/>
          </a:p>
        </p:txBody>
      </p:sp>
      <p:sp>
        <p:nvSpPr>
          <p:cNvPr id="7"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Marco Regulatorio</a:t>
            </a:r>
          </a:p>
        </p:txBody>
      </p:sp>
    </p:spTree>
    <p:extLst>
      <p:ext uri="{BB962C8B-B14F-4D97-AF65-F5344CB8AC3E}">
        <p14:creationId xmlns="" xmlns:p14="http://schemas.microsoft.com/office/powerpoint/2010/main" val="7946447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4585999" y="1376235"/>
            <a:ext cx="6997700" cy="5078313"/>
          </a:xfrm>
          <a:prstGeom prst="rect">
            <a:avLst/>
          </a:prstGeom>
          <a:solidFill>
            <a:schemeClr val="accent1">
              <a:lumMod val="20000"/>
              <a:lumOff val="80000"/>
            </a:schemeClr>
          </a:solidFill>
          <a:ln/>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a:spAutoFit/>
          </a:bodyPr>
          <a:lstStyle/>
          <a:p>
            <a:pPr marL="342900" indent="-342900">
              <a:buFont typeface="Calibri Light" panose="020F0302020204030204" pitchFamily="34" charset="0"/>
              <a:buAutoNum type="arabicPeriod"/>
              <a:defRPr/>
            </a:pPr>
            <a:r>
              <a:rPr lang="es-ES" dirty="0">
                <a:solidFill>
                  <a:schemeClr val="tx1"/>
                </a:solidFill>
              </a:rPr>
              <a:t>PLIEGO DE BASES y CONDICIONES GENERALES – PB y CG</a:t>
            </a:r>
          </a:p>
          <a:p>
            <a:pPr marL="342900" indent="-342900">
              <a:buFont typeface="Calibri Light" panose="020F0302020204030204" pitchFamily="34" charset="0"/>
              <a:buAutoNum type="arabicPeriod"/>
              <a:defRPr/>
            </a:pPr>
            <a:r>
              <a:rPr lang="es-ES" dirty="0">
                <a:solidFill>
                  <a:schemeClr val="tx1"/>
                </a:solidFill>
              </a:rPr>
              <a:t>PLIEGO DE BASES y CONDICIONES PARTICULARES – PB y CP</a:t>
            </a:r>
          </a:p>
          <a:p>
            <a:pPr marL="342900" indent="-342900">
              <a:buFont typeface="Calibri Light" panose="020F0302020204030204" pitchFamily="34" charset="0"/>
              <a:buAutoNum type="arabicPeriod"/>
              <a:defRPr/>
            </a:pPr>
            <a:r>
              <a:rPr lang="es-ES" dirty="0">
                <a:solidFill>
                  <a:schemeClr val="tx1"/>
                </a:solidFill>
              </a:rPr>
              <a:t>PLIEGO DE ESPECIFICACIONES TÉCNICAS GENERALES – PETG</a:t>
            </a:r>
          </a:p>
          <a:p>
            <a:pPr marL="342900" indent="-342900">
              <a:buFont typeface="Calibri Light" panose="020F0302020204030204" pitchFamily="34" charset="0"/>
              <a:buAutoNum type="arabicPeriod"/>
              <a:defRPr/>
            </a:pPr>
            <a:r>
              <a:rPr lang="es-ES" dirty="0">
                <a:solidFill>
                  <a:schemeClr val="tx1"/>
                </a:solidFill>
              </a:rPr>
              <a:t>PLIEGO DE ESPECIFICACIONES TÉCNICAS PARTICULARES – PETP</a:t>
            </a:r>
          </a:p>
          <a:p>
            <a:pPr marL="342900" indent="-342900">
              <a:buFont typeface="Calibri Light" panose="020F0302020204030204" pitchFamily="34" charset="0"/>
              <a:buAutoNum type="arabicPeriod"/>
              <a:defRPr/>
            </a:pPr>
            <a:r>
              <a:rPr lang="es-ES" dirty="0">
                <a:solidFill>
                  <a:schemeClr val="tx1"/>
                </a:solidFill>
              </a:rPr>
              <a:t>FIDEICOMISO PPP RARS (29/01/2018) - (05/04/2018) - (12/04/2018) - (15/04/2018) - (17/04/2018)</a:t>
            </a:r>
          </a:p>
          <a:p>
            <a:pPr marL="342900" indent="-342900">
              <a:buFont typeface="Calibri Light" panose="020F0302020204030204" pitchFamily="34" charset="0"/>
              <a:buAutoNum type="arabicPeriod"/>
              <a:defRPr/>
            </a:pPr>
            <a:r>
              <a:rPr lang="es-ES" dirty="0">
                <a:solidFill>
                  <a:schemeClr val="tx1"/>
                </a:solidFill>
              </a:rPr>
              <a:t>GARANTÍA DE MANTENIMIENTO DE LA OFERTA – Cuenta del Ente Contratante (Incluye SWIFT)</a:t>
            </a:r>
          </a:p>
          <a:p>
            <a:pPr marL="342900" indent="-342900">
              <a:buFont typeface="Calibri Light" panose="020F0302020204030204" pitchFamily="34" charset="0"/>
              <a:buAutoNum type="arabicPeriod"/>
              <a:defRPr/>
            </a:pPr>
            <a:r>
              <a:rPr lang="es-ES" dirty="0">
                <a:solidFill>
                  <a:schemeClr val="tx1"/>
                </a:solidFill>
              </a:rPr>
              <a:t>PRESENTACIÓN RESULTADOS OFERENTES</a:t>
            </a:r>
          </a:p>
          <a:p>
            <a:pPr marL="342900" indent="-342900">
              <a:buFont typeface="Calibri Light" panose="020F0302020204030204" pitchFamily="34" charset="0"/>
              <a:buAutoNum type="arabicPeriod"/>
              <a:defRPr/>
            </a:pPr>
            <a:r>
              <a:rPr lang="es-ES" dirty="0">
                <a:solidFill>
                  <a:schemeClr val="tx1"/>
                </a:solidFill>
              </a:rPr>
              <a:t>ACTA DE RECEPCIÓN Y APERTURA DE OFERTAS</a:t>
            </a:r>
          </a:p>
          <a:p>
            <a:pPr marL="342900" indent="-342900">
              <a:buFont typeface="Calibri Light" panose="020F0302020204030204" pitchFamily="34" charset="0"/>
              <a:buAutoNum type="arabicPeriod"/>
              <a:defRPr/>
            </a:pPr>
            <a:r>
              <a:rPr lang="es-ES" dirty="0">
                <a:solidFill>
                  <a:schemeClr val="tx1"/>
                </a:solidFill>
              </a:rPr>
              <a:t>DICTAMEN DE EVALUACIÓN DE PRECALIFICACIÓN</a:t>
            </a:r>
          </a:p>
          <a:p>
            <a:pPr marL="342900" indent="-342900">
              <a:buFont typeface="Calibri Light" panose="020F0302020204030204" pitchFamily="34" charset="0"/>
              <a:buAutoNum type="arabicPeriod"/>
              <a:defRPr/>
            </a:pPr>
            <a:r>
              <a:rPr lang="es-ES" dirty="0">
                <a:solidFill>
                  <a:schemeClr val="tx1"/>
                </a:solidFill>
              </a:rPr>
              <a:t>PRESENTACIÓN RESUMEN FINAL SOBRE 2 (17/05/2018)</a:t>
            </a:r>
          </a:p>
          <a:p>
            <a:pPr marL="342900" indent="-342900">
              <a:buFont typeface="Calibri Light" panose="020F0302020204030204" pitchFamily="34" charset="0"/>
              <a:buAutoNum type="arabicPeriod"/>
              <a:defRPr/>
            </a:pPr>
            <a:r>
              <a:rPr lang="es-ES" dirty="0">
                <a:solidFill>
                  <a:schemeClr val="tx1"/>
                </a:solidFill>
              </a:rPr>
              <a:t>ACTA DE APERTURA SOBRE 2</a:t>
            </a:r>
          </a:p>
          <a:p>
            <a:pPr marL="342900" indent="-342900">
              <a:buFont typeface="Calibri Light" panose="020F0302020204030204" pitchFamily="34" charset="0"/>
              <a:buAutoNum type="arabicPeriod"/>
              <a:defRPr/>
            </a:pPr>
            <a:r>
              <a:rPr lang="es-ES" dirty="0">
                <a:solidFill>
                  <a:schemeClr val="tx1"/>
                </a:solidFill>
              </a:rPr>
              <a:t>DICTAMEN DE EVALUACIÓN DE OFERTAS ECONÓMICAS</a:t>
            </a:r>
          </a:p>
          <a:p>
            <a:pPr marL="342900" indent="-342900">
              <a:buFont typeface="Calibri Light" panose="020F0302020204030204" pitchFamily="34" charset="0"/>
              <a:buAutoNum type="arabicPeriod"/>
              <a:defRPr/>
            </a:pPr>
            <a:r>
              <a:rPr lang="es-ES" dirty="0">
                <a:solidFill>
                  <a:schemeClr val="tx1"/>
                </a:solidFill>
              </a:rPr>
              <a:t>CIRCULARES</a:t>
            </a:r>
          </a:p>
        </p:txBody>
      </p:sp>
      <p:pic>
        <p:nvPicPr>
          <p:cNvPr id="6147" name="Imagen 2"/>
          <p:cNvPicPr>
            <a:picLocks noChangeAspect="1"/>
          </p:cNvPicPr>
          <p:nvPr/>
        </p:nvPicPr>
        <p:blipFill>
          <a:blip r:embed="rId3" cstate="print">
            <a:extLst>
              <a:ext uri="{28A0092B-C50C-407E-A947-70E740481C1C}">
                <a14:useLocalDpi xmlns="" xmlns:a14="http://schemas.microsoft.com/office/drawing/2010/main" val="0"/>
              </a:ext>
            </a:extLst>
          </a:blip>
          <a:srcRect l="26041" r="50092"/>
          <a:stretch>
            <a:fillRect/>
          </a:stretch>
        </p:blipFill>
        <p:spPr bwMode="auto">
          <a:xfrm>
            <a:off x="624600" y="2301353"/>
            <a:ext cx="3432245" cy="37247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0244" name="CuadroTexto 3"/>
          <p:cNvSpPr txBox="1">
            <a:spLocks noChangeArrowheads="1"/>
          </p:cNvSpPr>
          <p:nvPr/>
        </p:nvSpPr>
        <p:spPr bwMode="auto">
          <a:xfrm>
            <a:off x="486626" y="1242022"/>
            <a:ext cx="185409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x-none" sz="2400" b="1" dirty="0" smtClean="0"/>
              <a:t>2</a:t>
            </a:r>
            <a:r>
              <a:rPr lang="x-none" sz="2400" b="1" dirty="0"/>
              <a:t>.- Licitatoria</a:t>
            </a:r>
            <a:endParaRPr lang="es-ES" sz="2400" b="1" dirty="0"/>
          </a:p>
        </p:txBody>
      </p:sp>
      <p:sp>
        <p:nvSpPr>
          <p:cNvPr id="6"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Marco Regulatorio</a:t>
            </a:r>
          </a:p>
        </p:txBody>
      </p:sp>
    </p:spTree>
    <p:extLst>
      <p:ext uri="{BB962C8B-B14F-4D97-AF65-F5344CB8AC3E}">
        <p14:creationId xmlns="" xmlns:p14="http://schemas.microsoft.com/office/powerpoint/2010/main" val="22725818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n 2"/>
          <p:cNvPicPr>
            <a:picLocks noChangeAspect="1"/>
          </p:cNvPicPr>
          <p:nvPr/>
        </p:nvPicPr>
        <p:blipFill>
          <a:blip r:embed="rId3" cstate="print">
            <a:extLst>
              <a:ext uri="{28A0092B-C50C-407E-A947-70E740481C1C}">
                <a14:useLocalDpi xmlns="" xmlns:a14="http://schemas.microsoft.com/office/drawing/2010/main" val="0"/>
              </a:ext>
            </a:extLst>
          </a:blip>
          <a:srcRect l="26041" r="50092"/>
          <a:stretch>
            <a:fillRect/>
          </a:stretch>
        </p:blipFill>
        <p:spPr bwMode="auto">
          <a:xfrm>
            <a:off x="342901" y="2382593"/>
            <a:ext cx="3290691" cy="40111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1267" name="CuadroTexto 3"/>
          <p:cNvSpPr txBox="1">
            <a:spLocks noChangeArrowheads="1"/>
          </p:cNvSpPr>
          <p:nvPr/>
        </p:nvSpPr>
        <p:spPr bwMode="auto">
          <a:xfrm>
            <a:off x="342902" y="1441287"/>
            <a:ext cx="8774197"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x-none" sz="2400" b="1" dirty="0" smtClean="0"/>
              <a:t>3</a:t>
            </a:r>
            <a:r>
              <a:rPr lang="x-none" sz="2400" b="1" dirty="0"/>
              <a:t>.- Relativos a Transparencia, Mecanismos Anticorrupción y Control</a:t>
            </a:r>
            <a:endParaRPr lang="es-ES" sz="2400" b="1" dirty="0"/>
          </a:p>
        </p:txBody>
      </p:sp>
      <p:sp>
        <p:nvSpPr>
          <p:cNvPr id="7172" name="CuadroTexto 4"/>
          <p:cNvSpPr txBox="1">
            <a:spLocks noChangeArrowheads="1"/>
          </p:cNvSpPr>
          <p:nvPr/>
        </p:nvSpPr>
        <p:spPr bwMode="auto">
          <a:xfrm>
            <a:off x="4083251" y="3613643"/>
            <a:ext cx="6553200" cy="1754326"/>
          </a:xfrm>
          <a:prstGeom prst="rect">
            <a:avLst/>
          </a:prstGeom>
          <a:solidFill>
            <a:schemeClr val="accent1">
              <a:lumMod val="20000"/>
              <a:lumOff val="80000"/>
            </a:schemeClr>
          </a:solidFill>
          <a:ln/>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a:spAutoFit/>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buFont typeface="Calibri Light" panose="020F0302020204030204" pitchFamily="34" charset="0"/>
              <a:buAutoNum type="arabicPeriod"/>
              <a:defRPr/>
            </a:pPr>
            <a:r>
              <a:rPr lang="es-ES" dirty="0" smtClean="0"/>
              <a:t>AUDIENCIAS PÚBLICAS</a:t>
            </a:r>
          </a:p>
          <a:p>
            <a:pPr>
              <a:buFont typeface="Calibri Light" panose="020F0302020204030204" pitchFamily="34" charset="0"/>
              <a:buAutoNum type="arabicPeriod"/>
              <a:defRPr/>
            </a:pPr>
            <a:r>
              <a:rPr lang="es-ES" dirty="0" smtClean="0"/>
              <a:t>MECANISMO DE REPORTE DE ALTO NIVEL (MRAN)</a:t>
            </a:r>
          </a:p>
          <a:p>
            <a:pPr>
              <a:buFont typeface="Calibri Light" panose="020F0302020204030204" pitchFamily="34" charset="0"/>
              <a:buAutoNum type="arabicPeriod"/>
              <a:defRPr/>
            </a:pPr>
            <a:r>
              <a:rPr lang="es-AR" dirty="0" smtClean="0"/>
              <a:t>Consulta pública y gratuita en Internet</a:t>
            </a:r>
          </a:p>
          <a:p>
            <a:pPr>
              <a:buFont typeface="Calibri Light" panose="020F0302020204030204" pitchFamily="34" charset="0"/>
              <a:buAutoNum type="arabicPeriod"/>
              <a:defRPr/>
            </a:pPr>
            <a:r>
              <a:rPr lang="es-ES" dirty="0" smtClean="0"/>
              <a:t>Comisión Bicameral de Seguimiento de Contratos PPP</a:t>
            </a:r>
          </a:p>
          <a:p>
            <a:pPr>
              <a:buFont typeface="Calibri Light" panose="020F0302020204030204" pitchFamily="34" charset="0"/>
              <a:buAutoNum type="arabicPeriod"/>
              <a:defRPr/>
            </a:pPr>
            <a:r>
              <a:rPr lang="x-none" dirty="0" smtClean="0"/>
              <a:t>Auditoría General de la Nación</a:t>
            </a:r>
          </a:p>
          <a:p>
            <a:pPr>
              <a:buFont typeface="Calibri Light" panose="020F0302020204030204" pitchFamily="34" charset="0"/>
              <a:buAutoNum type="arabicPeriod"/>
              <a:defRPr/>
            </a:pPr>
            <a:r>
              <a:rPr lang="x-none" dirty="0" smtClean="0"/>
              <a:t>Entes Reguladores (Deben existir pero no están mencionados)</a:t>
            </a:r>
            <a:endParaRPr lang="es-ES" dirty="0" smtClean="0"/>
          </a:p>
        </p:txBody>
      </p:sp>
      <p:sp>
        <p:nvSpPr>
          <p:cNvPr id="6"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Marco Regulatorio</a:t>
            </a:r>
          </a:p>
        </p:txBody>
      </p:sp>
    </p:spTree>
    <p:extLst>
      <p:ext uri="{BB962C8B-B14F-4D97-AF65-F5344CB8AC3E}">
        <p14:creationId xmlns="" xmlns:p14="http://schemas.microsoft.com/office/powerpoint/2010/main" val="82557150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n 2"/>
          <p:cNvPicPr>
            <a:picLocks noChangeAspect="1"/>
          </p:cNvPicPr>
          <p:nvPr/>
        </p:nvPicPr>
        <p:blipFill>
          <a:blip r:embed="rId3" cstate="print">
            <a:extLst>
              <a:ext uri="{28A0092B-C50C-407E-A947-70E740481C1C}">
                <a14:useLocalDpi xmlns="" xmlns:a14="http://schemas.microsoft.com/office/drawing/2010/main" val="0"/>
              </a:ext>
            </a:extLst>
          </a:blip>
          <a:srcRect l="26041" r="50092"/>
          <a:stretch>
            <a:fillRect/>
          </a:stretch>
        </p:blipFill>
        <p:spPr bwMode="auto">
          <a:xfrm>
            <a:off x="342901" y="2382593"/>
            <a:ext cx="3290691" cy="40111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1267" name="CuadroTexto 3"/>
          <p:cNvSpPr txBox="1">
            <a:spLocks noChangeArrowheads="1"/>
          </p:cNvSpPr>
          <p:nvPr/>
        </p:nvSpPr>
        <p:spPr bwMode="auto">
          <a:xfrm>
            <a:off x="446140" y="1135683"/>
            <a:ext cx="1071043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x-none" sz="2400" b="1" dirty="0" smtClean="0"/>
              <a:t>Ejemplos de Criterios de auditoría en materia de Transparencia, fraude</a:t>
            </a:r>
            <a:r>
              <a:rPr lang="x-none" sz="2400" b="1" smtClean="0"/>
              <a:t>, corrupción</a:t>
            </a:r>
            <a:endParaRPr lang="es-ES" sz="2400" b="1" dirty="0" smtClean="0"/>
          </a:p>
          <a:p>
            <a:pPr>
              <a:lnSpc>
                <a:spcPct val="100000"/>
              </a:lnSpc>
              <a:spcBef>
                <a:spcPct val="0"/>
              </a:spcBef>
              <a:buFontTx/>
              <a:buNone/>
            </a:pPr>
            <a:r>
              <a:rPr lang="x-none" sz="2400" b="1" smtClean="0"/>
              <a:t> </a:t>
            </a:r>
            <a:r>
              <a:rPr lang="x-none" sz="2400" b="1" dirty="0" smtClean="0"/>
              <a:t>y lavado de activos. </a:t>
            </a:r>
            <a:endParaRPr lang="es-ES" sz="2400" b="1" dirty="0"/>
          </a:p>
        </p:txBody>
      </p:sp>
      <p:sp>
        <p:nvSpPr>
          <p:cNvPr id="7172" name="CuadroTexto 4"/>
          <p:cNvSpPr txBox="1">
            <a:spLocks noChangeArrowheads="1"/>
          </p:cNvSpPr>
          <p:nvPr/>
        </p:nvSpPr>
        <p:spPr bwMode="auto">
          <a:xfrm>
            <a:off x="4378219" y="2264494"/>
            <a:ext cx="6553200" cy="4247317"/>
          </a:xfrm>
          <a:prstGeom prst="rect">
            <a:avLst/>
          </a:prstGeom>
          <a:solidFill>
            <a:schemeClr val="accent1">
              <a:lumMod val="20000"/>
              <a:lumOff val="80000"/>
            </a:schemeClr>
          </a:solidFill>
          <a:ln/>
          <a:effectLst>
            <a:outerShdw blurRad="50800" dist="38100" dir="2700000" algn="tl"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a:spAutoFit/>
          </a:bodyPr>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buFont typeface="Calibri Light" panose="020F0302020204030204" pitchFamily="34" charset="0"/>
              <a:buAutoNum type="arabicPeriod"/>
              <a:defRPr/>
            </a:pPr>
            <a:r>
              <a:rPr lang="es-AR" dirty="0"/>
              <a:t>Debe garantizarse la transparencia, publicidad, difusión, igualdad, concurrencia y competencia en los procedimientos de selección y actos dictados en consecuencia, de acuerdo al artículo 12 y 29 de la Ley 27.328.</a:t>
            </a:r>
          </a:p>
          <a:p>
            <a:pPr algn="just">
              <a:buFont typeface="Calibri Light" panose="020F0302020204030204" pitchFamily="34" charset="0"/>
              <a:buAutoNum type="arabicPeriod"/>
              <a:defRPr/>
            </a:pPr>
            <a:r>
              <a:rPr lang="es-AR" dirty="0"/>
              <a:t>La Secretaría de PPP y la contratante deben cumplir con el artículo 30 de Ley 27.275.</a:t>
            </a:r>
          </a:p>
          <a:p>
            <a:pPr algn="just">
              <a:buFont typeface="Calibri Light" panose="020F0302020204030204" pitchFamily="34" charset="0"/>
              <a:buAutoNum type="arabicPeriod"/>
              <a:defRPr/>
            </a:pPr>
            <a:r>
              <a:rPr lang="es-AR" dirty="0"/>
              <a:t>La Secretaría PPP debe verificar la acreditación de los de los programas de integridad dispuestos por la Ley 27.401 (art 22 y 23).</a:t>
            </a:r>
          </a:p>
          <a:p>
            <a:pPr algn="just">
              <a:buFont typeface="Calibri Light" panose="020F0302020204030204" pitchFamily="34" charset="0"/>
              <a:buAutoNum type="arabicPeriod"/>
              <a:defRPr/>
            </a:pPr>
            <a:r>
              <a:rPr lang="es-AR" dirty="0"/>
              <a:t>Se debe cumplir con las normas y buenas prácticas de lucha contra el fraude, la corrupción y el lavado de activos, de acuerdo con el artículo 24 de la Ley 27.328, normas UIF (Ley N° 25.246 articulo 5 y 6, resol UIF 140/12), normas técnicas fraude (resol AGN 187/16 y 26/15) , y normas de anticorrupción (Ley Nº 26.097, normas O.A. Decreto 1102/99</a:t>
            </a:r>
            <a:r>
              <a:rPr lang="es-AR" dirty="0" smtClean="0"/>
              <a:t>).</a:t>
            </a:r>
            <a:endParaRPr lang="es-AR" dirty="0"/>
          </a:p>
        </p:txBody>
      </p:sp>
      <p:sp>
        <p:nvSpPr>
          <p:cNvPr id="6" name="2 Título"/>
          <p:cNvSpPr txBox="1">
            <a:spLocks/>
          </p:cNvSpPr>
          <p:nvPr/>
        </p:nvSpPr>
        <p:spPr>
          <a:xfrm>
            <a:off x="1429091" y="225092"/>
            <a:ext cx="10515600" cy="61277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AR" sz="3800" b="1" dirty="0" smtClean="0">
                <a:effectLst>
                  <a:outerShdw blurRad="38100" dist="38100" dir="2700000" algn="tl">
                    <a:srgbClr val="000000">
                      <a:alpha val="43137"/>
                    </a:srgbClr>
                  </a:outerShdw>
                </a:effectLst>
              </a:rPr>
              <a:t>Marco Regulatorio</a:t>
            </a:r>
          </a:p>
        </p:txBody>
      </p:sp>
    </p:spTree>
    <p:extLst>
      <p:ext uri="{BB962C8B-B14F-4D97-AF65-F5344CB8AC3E}">
        <p14:creationId xmlns="" xmlns:p14="http://schemas.microsoft.com/office/powerpoint/2010/main" val="4454188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3" cstate="print">
            <a:duotone>
              <a:prstClr val="black"/>
              <a:srgbClr val="D9C3A5">
                <a:tint val="50000"/>
                <a:satMod val="180000"/>
              </a:srgbClr>
            </a:duotone>
          </a:blip>
          <a:stretch>
            <a:fillRect/>
          </a:stretch>
        </p:blipFill>
        <p:spPr>
          <a:xfrm>
            <a:off x="1979421" y="997806"/>
            <a:ext cx="8264691" cy="4438004"/>
          </a:xfrm>
          <a:prstGeom prst="rect">
            <a:avLst/>
          </a:prstGeom>
        </p:spPr>
      </p:pic>
    </p:spTree>
    <p:extLst>
      <p:ext uri="{BB962C8B-B14F-4D97-AF65-F5344CB8AC3E}">
        <p14:creationId xmlns="" xmlns:p14="http://schemas.microsoft.com/office/powerpoint/2010/main" val="4036279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Concourse</Template>
  <TotalTime>760</TotalTime>
  <Words>4043</Words>
  <Application>Microsoft Office PowerPoint</Application>
  <PresentationFormat>Personalizado</PresentationFormat>
  <Paragraphs>549</Paragraphs>
  <Slides>51</Slides>
  <Notes>51</Notes>
  <HiddenSlides>0</HiddenSlides>
  <MMClips>0</MMClips>
  <ScaleCrop>false</ScaleCrop>
  <HeadingPairs>
    <vt:vector size="4" baseType="variant">
      <vt:variant>
        <vt:lpstr>Tema</vt:lpstr>
      </vt:variant>
      <vt:variant>
        <vt:i4>1</vt:i4>
      </vt:variant>
      <vt:variant>
        <vt:lpstr>Títulos de diapositiva</vt:lpstr>
      </vt:variant>
      <vt:variant>
        <vt:i4>51</vt:i4>
      </vt:variant>
    </vt:vector>
  </HeadingPairs>
  <TitlesOfParts>
    <vt:vector size="52" baseType="lpstr">
      <vt:lpstr>Concurrencia</vt:lpstr>
      <vt:lpstr>DESARROLLO DE INFRAESTRUCTURA MEDIANTE ENDEUDAMIENTO INTERNACIONAL Y PROGRAMA DE PARTICIPACIÓN PÚBLICA PRIVADA. PERSPECTIVA DEL CONTROL EXTERNO </vt:lpstr>
      <vt:lpstr>Desarrollo de Infraestructura mediante programas con financiamiento internacional.  </vt:lpstr>
      <vt:lpstr>Organismos Financieros Internacionales</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¿Qué sistemas se encuentran involucrados?. SAF</vt:lpstr>
      <vt:lpstr>¿Qué auditorías se efectúan a los Proyectos?</vt:lpstr>
      <vt:lpstr>Diapositiva 16</vt:lpstr>
      <vt:lpstr>Normativa de control aplicable a un Proyecto con  financiamiento externo</vt:lpstr>
      <vt:lpstr>¿Qué auditorías se efectúan a los Proyectos?  Auditorías Financiera</vt:lpstr>
      <vt:lpstr>¿Qué auditorías se efectúan a los Proyectos?  Auditorías de Gestión</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Financiera</vt:lpstr>
      <vt:lpstr>¿Qué auditorías se efectúan a los Proyectos?  Auditorías de Gestión</vt:lpstr>
      <vt:lpstr>¿Qué auditorías se efectúan a los Proyectos?  Auditorías de Gestión</vt:lpstr>
      <vt:lpstr>¿Qué auditorías se efectúan a los Proyectos?  Auditorías de Gestión</vt:lpstr>
      <vt:lpstr>¿Qué auditorías se efectúan a los Proyectos?  Auditorías de Gestión</vt:lpstr>
      <vt:lpstr>¿Qué auditorías se efectúan a los Proyectos?  Auditorías de Gestión</vt:lpstr>
      <vt:lpstr>¿Qué auditorías se efectúan a los Proyectos?  Auditorías de Gestión</vt:lpstr>
      <vt:lpstr>¿Qué auditorías se efectúan a los Proyectos?  Auditorías de Gestión</vt:lpstr>
      <vt:lpstr>¿Qué auditorías se efectúan a los Proyectos?  Auditorías de Gestión</vt:lpstr>
      <vt:lpstr>Auditoría de Proyectos con Participación Pública Privada - PPP   </vt:lpstr>
      <vt:lpstr>Diapositiva 38</vt:lpstr>
      <vt:lpstr>Diapositiva 39</vt:lpstr>
      <vt:lpstr>Diapositiva 40</vt:lpstr>
      <vt:lpstr>Diapositiva 41</vt:lpstr>
      <vt:lpstr>Diapositiva 42</vt:lpstr>
      <vt:lpstr>Actores y Funciones</vt:lpstr>
      <vt:lpstr>Diapositiva 44</vt:lpstr>
      <vt:lpstr>Diapositiva 45</vt:lpstr>
      <vt:lpstr>Diapositiva 46</vt:lpstr>
      <vt:lpstr>Diapositiva 47</vt:lpstr>
      <vt:lpstr>Diapositiva 48</vt:lpstr>
      <vt:lpstr>Diapositiva 49</vt:lpstr>
      <vt:lpstr>Diapositiva 50</vt:lpstr>
      <vt:lpstr>Diapositiva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Soporte AGN</dc:creator>
  <cp:lastModifiedBy>Valued Acer Customer</cp:lastModifiedBy>
  <cp:revision>116</cp:revision>
  <cp:lastPrinted>2019-09-24T16:31:23Z</cp:lastPrinted>
  <dcterms:created xsi:type="dcterms:W3CDTF">2018-06-12T16:56:20Z</dcterms:created>
  <dcterms:modified xsi:type="dcterms:W3CDTF">2019-09-26T14:51:42Z</dcterms:modified>
</cp:coreProperties>
</file>