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7" r:id="rId18"/>
    <p:sldId id="279" r:id="rId19"/>
    <p:sldId id="282" r:id="rId20"/>
    <p:sldId id="283" r:id="rId21"/>
    <p:sldId id="298" r:id="rId22"/>
    <p:sldId id="290" r:id="rId23"/>
    <p:sldId id="291" r:id="rId24"/>
    <p:sldId id="293" r:id="rId25"/>
    <p:sldId id="294" r:id="rId26"/>
    <p:sldId id="295" r:id="rId27"/>
    <p:sldId id="296" r:id="rId28"/>
    <p:sldId id="297" r:id="rId29"/>
    <p:sldId id="284" r:id="rId30"/>
    <p:sldId id="285" r:id="rId31"/>
    <p:sldId id="286" r:id="rId32"/>
    <p:sldId id="287" r:id="rId33"/>
    <p:sldId id="288" r:id="rId34"/>
    <p:sldId id="289" r:id="rId35"/>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0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21FA21ED-40D5-4DD6-A1BA-5D1A53EB1616}" type="datetimeFigureOut">
              <a:rPr lang="es-AR" smtClean="0"/>
              <a:t>10/09/2014</a:t>
            </a:fld>
            <a:endParaRPr lang="es-AR"/>
          </a:p>
        </p:txBody>
      </p:sp>
      <p:sp>
        <p:nvSpPr>
          <p:cNvPr id="5" name="Footer Placeholder 4"/>
          <p:cNvSpPr>
            <a:spLocks noGrp="1"/>
          </p:cNvSpPr>
          <p:nvPr>
            <p:ph type="ftr" sz="quarter" idx="11"/>
          </p:nvPr>
        </p:nvSpPr>
        <p:spPr/>
        <p:txBody>
          <a:bodyPr/>
          <a:lstStyle/>
          <a:p>
            <a:endParaRPr lang="es-AR"/>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1186869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1FA21ED-40D5-4DD6-A1BA-5D1A53EB1616}" type="datetimeFigureOut">
              <a:rPr lang="es-AR" smtClean="0"/>
              <a:t>10/09/2014</a:t>
            </a:fld>
            <a:endParaRPr lang="es-AR"/>
          </a:p>
        </p:txBody>
      </p:sp>
      <p:sp>
        <p:nvSpPr>
          <p:cNvPr id="5" name="Footer Placeholder 4"/>
          <p:cNvSpPr>
            <a:spLocks noGrp="1"/>
          </p:cNvSpPr>
          <p:nvPr>
            <p:ph type="ftr" sz="quarter" idx="11"/>
          </p:nvPr>
        </p:nvSpPr>
        <p:spPr/>
        <p:txBody>
          <a:bodyPr/>
          <a:lstStyle/>
          <a:p>
            <a:endParaRPr lang="es-A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677271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21FA21ED-40D5-4DD6-A1BA-5D1A53EB1616}" type="datetimeFigureOut">
              <a:rPr lang="es-AR" smtClean="0"/>
              <a:t>10/09/2014</a:t>
            </a:fld>
            <a:endParaRPr lang="es-AR"/>
          </a:p>
        </p:txBody>
      </p:sp>
      <p:sp>
        <p:nvSpPr>
          <p:cNvPr id="5" name="Footer Placeholder 4"/>
          <p:cNvSpPr>
            <a:spLocks noGrp="1"/>
          </p:cNvSpPr>
          <p:nvPr>
            <p:ph type="ftr" sz="quarter" idx="11"/>
          </p:nvPr>
        </p:nvSpPr>
        <p:spPr/>
        <p:txBody>
          <a:bodyPr/>
          <a:lstStyle/>
          <a:p>
            <a:endParaRPr lang="es-AR"/>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1154767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21FA21ED-40D5-4DD6-A1BA-5D1A53EB1616}" type="datetimeFigureOut">
              <a:rPr lang="es-AR" smtClean="0"/>
              <a:t>10/09/2014</a:t>
            </a:fld>
            <a:endParaRPr lang="es-AR"/>
          </a:p>
        </p:txBody>
      </p:sp>
      <p:sp>
        <p:nvSpPr>
          <p:cNvPr id="6" name="Footer Placeholder 5"/>
          <p:cNvSpPr>
            <a:spLocks noGrp="1"/>
          </p:cNvSpPr>
          <p:nvPr>
            <p:ph type="ftr" sz="quarter" idx="11"/>
          </p:nvPr>
        </p:nvSpPr>
        <p:spPr/>
        <p:txBody>
          <a:bodyPr/>
          <a:lstStyle/>
          <a:p>
            <a:endParaRPr lang="es-AR"/>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1512305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21FA21ED-40D5-4DD6-A1BA-5D1A53EB1616}" type="datetimeFigureOut">
              <a:rPr lang="es-AR" smtClean="0"/>
              <a:t>10/09/2014</a:t>
            </a:fld>
            <a:endParaRPr lang="es-AR"/>
          </a:p>
        </p:txBody>
      </p:sp>
      <p:sp>
        <p:nvSpPr>
          <p:cNvPr id="8" name="Footer Placeholder 7"/>
          <p:cNvSpPr>
            <a:spLocks noGrp="1"/>
          </p:cNvSpPr>
          <p:nvPr>
            <p:ph type="ftr" sz="quarter" idx="11"/>
          </p:nvPr>
        </p:nvSpPr>
        <p:spPr/>
        <p:txBody>
          <a:bodyPr/>
          <a:lstStyle/>
          <a:p>
            <a:endParaRPr lang="es-AR"/>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2162692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21FA21ED-40D5-4DD6-A1BA-5D1A53EB1616}" type="datetimeFigureOut">
              <a:rPr lang="es-AR" smtClean="0"/>
              <a:t>10/09/2014</a:t>
            </a:fld>
            <a:endParaRPr lang="es-AR"/>
          </a:p>
        </p:txBody>
      </p:sp>
      <p:sp>
        <p:nvSpPr>
          <p:cNvPr id="4" name="Footer Placeholder 3"/>
          <p:cNvSpPr>
            <a:spLocks noGrp="1"/>
          </p:cNvSpPr>
          <p:nvPr>
            <p:ph type="ftr" sz="quarter" idx="11"/>
          </p:nvPr>
        </p:nvSpPr>
        <p:spPr/>
        <p:txBody>
          <a:bodyPr/>
          <a:lstStyle/>
          <a:p>
            <a:endParaRPr lang="es-AR"/>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1274024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FA21ED-40D5-4DD6-A1BA-5D1A53EB1616}" type="datetimeFigureOut">
              <a:rPr lang="es-AR" smtClean="0"/>
              <a:t>10/09/2014</a:t>
            </a:fld>
            <a:endParaRPr lang="es-AR"/>
          </a:p>
        </p:txBody>
      </p:sp>
      <p:sp>
        <p:nvSpPr>
          <p:cNvPr id="3" name="Footer Placeholder 2"/>
          <p:cNvSpPr>
            <a:spLocks noGrp="1"/>
          </p:cNvSpPr>
          <p:nvPr>
            <p:ph type="ftr" sz="quarter" idx="11"/>
          </p:nvPr>
        </p:nvSpPr>
        <p:spPr/>
        <p:txBody>
          <a:bodyPr/>
          <a:lstStyle/>
          <a:p>
            <a:endParaRPr lang="es-AR"/>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42455027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1FA21ED-40D5-4DD6-A1BA-5D1A53EB1616}" type="datetimeFigureOut">
              <a:rPr lang="es-AR" smtClean="0"/>
              <a:t>10/09/2014</a:t>
            </a:fld>
            <a:endParaRPr lang="es-AR"/>
          </a:p>
        </p:txBody>
      </p:sp>
      <p:sp>
        <p:nvSpPr>
          <p:cNvPr id="6" name="Footer Placeholder 5"/>
          <p:cNvSpPr>
            <a:spLocks noGrp="1"/>
          </p:cNvSpPr>
          <p:nvPr>
            <p:ph type="ftr" sz="quarter" idx="11"/>
          </p:nvPr>
        </p:nvSpPr>
        <p:spPr/>
        <p:txBody>
          <a:bodyPr/>
          <a:lstStyle/>
          <a:p>
            <a:endParaRPr lang="es-A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3506989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21FA21ED-40D5-4DD6-A1BA-5D1A53EB1616}" type="datetimeFigureOut">
              <a:rPr lang="es-AR" smtClean="0"/>
              <a:t>10/09/2014</a:t>
            </a:fld>
            <a:endParaRPr lang="es-AR"/>
          </a:p>
        </p:txBody>
      </p:sp>
      <p:sp>
        <p:nvSpPr>
          <p:cNvPr id="6" name="Footer Placeholder 5"/>
          <p:cNvSpPr>
            <a:spLocks noGrp="1"/>
          </p:cNvSpPr>
          <p:nvPr>
            <p:ph type="ftr" sz="quarter" idx="11"/>
          </p:nvPr>
        </p:nvSpPr>
        <p:spPr/>
        <p:txBody>
          <a:bodyPr/>
          <a:lstStyle/>
          <a:p>
            <a:endParaRPr lang="es-AR"/>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995895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21FA21ED-40D5-4DD6-A1BA-5D1A53EB1616}" type="datetimeFigureOut">
              <a:rPr lang="es-AR" smtClean="0"/>
              <a:t>10/09/2014</a:t>
            </a:fld>
            <a:endParaRPr lang="es-AR"/>
          </a:p>
        </p:txBody>
      </p:sp>
      <p:sp>
        <p:nvSpPr>
          <p:cNvPr id="5" name="Footer Placeholder 4"/>
          <p:cNvSpPr>
            <a:spLocks noGrp="1"/>
          </p:cNvSpPr>
          <p:nvPr>
            <p:ph type="ftr" sz="quarter" idx="11"/>
          </p:nvPr>
        </p:nvSpPr>
        <p:spPr/>
        <p:txBody>
          <a:bodyPr/>
          <a:lstStyle/>
          <a:p>
            <a:endParaRPr lang="es-AR"/>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1388785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21FA21ED-40D5-4DD6-A1BA-5D1A53EB1616}" type="datetimeFigureOut">
              <a:rPr lang="es-AR" smtClean="0"/>
              <a:t>10/09/2014</a:t>
            </a:fld>
            <a:endParaRPr lang="es-AR"/>
          </a:p>
        </p:txBody>
      </p:sp>
      <p:sp>
        <p:nvSpPr>
          <p:cNvPr id="5" name="Footer Placeholder 4"/>
          <p:cNvSpPr>
            <a:spLocks noGrp="1"/>
          </p:cNvSpPr>
          <p:nvPr>
            <p:ph type="ftr" sz="quarter" idx="11"/>
          </p:nvPr>
        </p:nvSpPr>
        <p:spPr/>
        <p:txBody>
          <a:bodyPr/>
          <a:lstStyle/>
          <a:p>
            <a:endParaRPr lang="es-AR"/>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FFB20618-199A-40B5-B503-F0DF940CD2FD}" type="slidenum">
              <a:rPr lang="es-AR" smtClean="0"/>
              <a:t>‹Nº›</a:t>
            </a:fld>
            <a:endParaRPr lang="es-AR"/>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392429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21FA21ED-40D5-4DD6-A1BA-5D1A53EB1616}" type="datetimeFigureOut">
              <a:rPr lang="es-AR" smtClean="0"/>
              <a:t>10/09/2014</a:t>
            </a:fld>
            <a:endParaRPr lang="es-AR"/>
          </a:p>
        </p:txBody>
      </p:sp>
      <p:sp>
        <p:nvSpPr>
          <p:cNvPr id="6" name="Footer Placeholder 5"/>
          <p:cNvSpPr>
            <a:spLocks noGrp="1"/>
          </p:cNvSpPr>
          <p:nvPr>
            <p:ph type="ftr" sz="quarter" idx="11"/>
          </p:nvPr>
        </p:nvSpPr>
        <p:spPr/>
        <p:txBody>
          <a:bodyPr/>
          <a:lstStyle/>
          <a:p>
            <a:endParaRPr lang="es-AR"/>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41909908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21FA21ED-40D5-4DD6-A1BA-5D1A53EB1616}" type="datetimeFigureOut">
              <a:rPr lang="es-AR" smtClean="0"/>
              <a:t>10/09/2014</a:t>
            </a:fld>
            <a:endParaRPr lang="es-AR"/>
          </a:p>
        </p:txBody>
      </p:sp>
      <p:sp>
        <p:nvSpPr>
          <p:cNvPr id="6" name="Footer Placeholder 5"/>
          <p:cNvSpPr>
            <a:spLocks noGrp="1"/>
          </p:cNvSpPr>
          <p:nvPr>
            <p:ph type="ftr" sz="quarter" idx="11"/>
          </p:nvPr>
        </p:nvSpPr>
        <p:spPr/>
        <p:txBody>
          <a:bodyPr/>
          <a:lstStyle/>
          <a:p>
            <a:endParaRPr lang="es-AR"/>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FFB20618-199A-40B5-B503-F0DF940CD2FD}" type="slidenum">
              <a:rPr lang="es-AR" smtClean="0"/>
              <a:t>‹Nº›</a:t>
            </a:fld>
            <a:endParaRPr lang="es-AR"/>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861806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21FA21ED-40D5-4DD6-A1BA-5D1A53EB1616}" type="datetimeFigureOut">
              <a:rPr lang="es-AR" smtClean="0"/>
              <a:t>10/09/2014</a:t>
            </a:fld>
            <a:endParaRPr lang="es-AR"/>
          </a:p>
        </p:txBody>
      </p:sp>
      <p:sp>
        <p:nvSpPr>
          <p:cNvPr id="6" name="Footer Placeholder 5"/>
          <p:cNvSpPr>
            <a:spLocks noGrp="1"/>
          </p:cNvSpPr>
          <p:nvPr>
            <p:ph type="ftr" sz="quarter" idx="11"/>
          </p:nvPr>
        </p:nvSpPr>
        <p:spPr/>
        <p:txBody>
          <a:bodyPr/>
          <a:lstStyle/>
          <a:p>
            <a:endParaRPr lang="es-AR"/>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24844879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1FA21ED-40D5-4DD6-A1BA-5D1A53EB1616}" type="datetimeFigureOut">
              <a:rPr lang="es-AR" smtClean="0"/>
              <a:t>10/09/2014</a:t>
            </a:fld>
            <a:endParaRPr lang="es-AR"/>
          </a:p>
        </p:txBody>
      </p:sp>
      <p:sp>
        <p:nvSpPr>
          <p:cNvPr id="5" name="Footer Placeholder 4"/>
          <p:cNvSpPr>
            <a:spLocks noGrp="1"/>
          </p:cNvSpPr>
          <p:nvPr>
            <p:ph type="ftr" sz="quarter" idx="11"/>
          </p:nvPr>
        </p:nvSpPr>
        <p:spPr/>
        <p:txBody>
          <a:bodyPr/>
          <a:lstStyle/>
          <a:p>
            <a:endParaRPr lang="es-A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41446410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1FA21ED-40D5-4DD6-A1BA-5D1A53EB1616}" type="datetimeFigureOut">
              <a:rPr lang="es-AR" smtClean="0"/>
              <a:t>10/09/2014</a:t>
            </a:fld>
            <a:endParaRPr lang="es-AR"/>
          </a:p>
        </p:txBody>
      </p:sp>
      <p:sp>
        <p:nvSpPr>
          <p:cNvPr id="5" name="Footer Placeholder 4"/>
          <p:cNvSpPr>
            <a:spLocks noGrp="1"/>
          </p:cNvSpPr>
          <p:nvPr>
            <p:ph type="ftr" sz="quarter" idx="11"/>
          </p:nvPr>
        </p:nvSpPr>
        <p:spPr/>
        <p:txBody>
          <a:bodyPr/>
          <a:lstStyle/>
          <a:p>
            <a:endParaRPr lang="es-AR"/>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FB20618-199A-40B5-B503-F0DF940CD2FD}" type="slidenum">
              <a:rPr lang="es-AR" smtClean="0"/>
              <a:t>‹Nº›</a:t>
            </a:fld>
            <a:endParaRPr lang="es-AR"/>
          </a:p>
        </p:txBody>
      </p:sp>
    </p:spTree>
    <p:extLst>
      <p:ext uri="{BB962C8B-B14F-4D97-AF65-F5344CB8AC3E}">
        <p14:creationId xmlns:p14="http://schemas.microsoft.com/office/powerpoint/2010/main" val="2676508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21FA21ED-40D5-4DD6-A1BA-5D1A53EB1616}" type="datetimeFigureOut">
              <a:rPr lang="es-AR" smtClean="0"/>
              <a:t>10/09/2014</a:t>
            </a:fld>
            <a:endParaRPr lang="es-AR"/>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s-AR"/>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FFB20618-199A-40B5-B503-F0DF940CD2FD}" type="slidenum">
              <a:rPr lang="es-AR" smtClean="0"/>
              <a:t>‹Nº›</a:t>
            </a:fld>
            <a:endParaRPr lang="es-AR"/>
          </a:p>
        </p:txBody>
      </p:sp>
    </p:spTree>
    <p:extLst>
      <p:ext uri="{BB962C8B-B14F-4D97-AF65-F5344CB8AC3E}">
        <p14:creationId xmlns:p14="http://schemas.microsoft.com/office/powerpoint/2010/main" val="229449100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m.ar/url?sa=i&amp;rct=j&amp;q=&amp;esrc=s&amp;frm=1&amp;source=images&amp;cd=&amp;docid=RAI9bFhoM7kTvM&amp;tbnid=FI2DKDGHjjYpFM:&amp;ved=0CAcQjRw&amp;url=http://www.taringa.net/posts/autos-motos/17934609/Un-camion-con-cargador-rapido-para-vehiculos-electricos.html&amp;ei=jd8QVKzhMIPUiwLn6IDwAw&amp;bvm=bv.74894050,d.cGE&amp;psig=AFQjCNG26FwNJbmeQQsr1Dsz5BgjMMLtcA&amp;ust=1410478331560149"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99592" y="620688"/>
            <a:ext cx="7772400" cy="2448272"/>
          </a:xfrm>
        </p:spPr>
        <p:txBody>
          <a:bodyPr>
            <a:normAutofit fontScale="90000"/>
          </a:bodyPr>
          <a:lstStyle/>
          <a:p>
            <a:pPr algn="just"/>
            <a:r>
              <a:rPr lang="es-AR" sz="3600" b="1" dirty="0" smtClean="0"/>
              <a:t>“</a:t>
            </a:r>
            <a:br>
              <a:rPr lang="es-AR" sz="3600" b="1" dirty="0" smtClean="0"/>
            </a:br>
            <a:r>
              <a:rPr lang="es-AR" sz="3600" b="1" dirty="0"/>
              <a:t/>
            </a:r>
            <a:br>
              <a:rPr lang="es-AR" sz="3600" b="1" dirty="0"/>
            </a:br>
            <a:r>
              <a:rPr lang="es-AR" sz="3600" b="1" dirty="0" smtClean="0"/>
              <a:t/>
            </a:r>
            <a:br>
              <a:rPr lang="es-AR" sz="3600" b="1" dirty="0" smtClean="0"/>
            </a:br>
            <a:r>
              <a:rPr lang="es-AR" sz="3600" b="1" dirty="0"/>
              <a:t/>
            </a:r>
            <a:br>
              <a:rPr lang="es-AR" sz="3600" b="1" dirty="0"/>
            </a:br>
            <a:r>
              <a:rPr lang="es-AR" sz="3600" b="1" dirty="0" smtClean="0"/>
              <a:t/>
            </a:r>
            <a:br>
              <a:rPr lang="es-AR" sz="3600" b="1" dirty="0" smtClean="0"/>
            </a:br>
            <a:r>
              <a:rPr lang="es-AR" sz="3600" b="1" dirty="0"/>
              <a:t/>
            </a:r>
            <a:br>
              <a:rPr lang="es-AR" sz="3600" b="1" dirty="0"/>
            </a:br>
            <a:r>
              <a:rPr lang="es-AR" sz="3600" b="1" dirty="0" smtClean="0"/>
              <a:t>Energía </a:t>
            </a:r>
            <a:r>
              <a:rPr lang="es-AR" sz="3600" b="1" dirty="0"/>
              <a:t>para el crecimiento y matriz energética.” </a:t>
            </a:r>
            <a:r>
              <a:rPr lang="es-AR" sz="3600" dirty="0"/>
              <a:t/>
            </a:r>
            <a:br>
              <a:rPr lang="es-AR" sz="3600" dirty="0"/>
            </a:br>
            <a:r>
              <a:rPr lang="es-AR" sz="3600" b="1" dirty="0">
                <a:solidFill>
                  <a:srgbClr val="FF0000"/>
                </a:solidFill>
                <a:latin typeface="Arial" pitchFamily="34" charset="0"/>
                <a:cs typeface="Arial" pitchFamily="34" charset="0"/>
              </a:rPr>
              <a:t/>
            </a:r>
            <a:br>
              <a:rPr lang="es-AR" sz="3600" b="1" dirty="0">
                <a:solidFill>
                  <a:srgbClr val="FF0000"/>
                </a:solidFill>
                <a:latin typeface="Arial" pitchFamily="34" charset="0"/>
                <a:cs typeface="Arial" pitchFamily="34" charset="0"/>
              </a:rPr>
            </a:br>
            <a:endParaRPr lang="es-AR" sz="3600" dirty="0">
              <a:latin typeface="Arial" pitchFamily="34" charset="0"/>
              <a:cs typeface="Arial" pitchFamily="34" charset="0"/>
            </a:endParaRPr>
          </a:p>
        </p:txBody>
      </p:sp>
      <p:sp>
        <p:nvSpPr>
          <p:cNvPr id="3" name="2 Subtítulo"/>
          <p:cNvSpPr>
            <a:spLocks noGrp="1"/>
          </p:cNvSpPr>
          <p:nvPr>
            <p:ph type="subTitle" idx="1"/>
          </p:nvPr>
        </p:nvSpPr>
        <p:spPr>
          <a:xfrm>
            <a:off x="1259632" y="2780928"/>
            <a:ext cx="6400800" cy="2232248"/>
          </a:xfrm>
        </p:spPr>
        <p:txBody>
          <a:bodyPr>
            <a:normAutofit fontScale="70000" lnSpcReduction="20000"/>
          </a:bodyPr>
          <a:lstStyle/>
          <a:p>
            <a:endParaRPr lang="es-AR" sz="2400" dirty="0">
              <a:latin typeface="Arial" pitchFamily="34" charset="0"/>
              <a:cs typeface="Arial" pitchFamily="34" charset="0"/>
            </a:endParaRPr>
          </a:p>
          <a:p>
            <a:endParaRPr lang="es-ES" sz="2400" dirty="0">
              <a:latin typeface="Arial" pitchFamily="34" charset="0"/>
              <a:cs typeface="Arial" pitchFamily="34" charset="0"/>
            </a:endParaRPr>
          </a:p>
          <a:p>
            <a:pPr algn="just"/>
            <a:r>
              <a:rPr lang="es-ES" sz="1700" dirty="0" smtClean="0">
                <a:latin typeface="Arial" pitchFamily="34" charset="0"/>
                <a:cs typeface="Arial" pitchFamily="34" charset="0"/>
              </a:rPr>
              <a:t>                                               Alberto </a:t>
            </a:r>
            <a:r>
              <a:rPr lang="es-ES" sz="1700" dirty="0" smtClean="0">
                <a:latin typeface="Arial" pitchFamily="34" charset="0"/>
                <a:cs typeface="Arial" pitchFamily="34" charset="0"/>
              </a:rPr>
              <a:t>Enrique Devoto</a:t>
            </a:r>
          </a:p>
          <a:p>
            <a:r>
              <a:rPr lang="es-ES" sz="2400" dirty="0" smtClean="0">
                <a:latin typeface="Arial" pitchFamily="34" charset="0"/>
                <a:cs typeface="Arial" pitchFamily="34" charset="0"/>
              </a:rPr>
              <a:t>                             Universidad de Rosario</a:t>
            </a:r>
          </a:p>
          <a:p>
            <a:r>
              <a:rPr lang="es-ES" sz="2400" dirty="0" smtClean="0">
                <a:latin typeface="Arial" pitchFamily="34" charset="0"/>
                <a:cs typeface="Arial" pitchFamily="34" charset="0"/>
              </a:rPr>
              <a:t>                 Curso de Infraestructura Regional para la Integración</a:t>
            </a:r>
          </a:p>
          <a:p>
            <a:r>
              <a:rPr lang="es-ES" sz="2400" dirty="0" smtClean="0">
                <a:latin typeface="Arial" pitchFamily="34" charset="0"/>
                <a:cs typeface="Arial" pitchFamily="34" charset="0"/>
              </a:rPr>
              <a:t>                               Septiembre de 2014</a:t>
            </a:r>
          </a:p>
          <a:p>
            <a:endParaRPr lang="es-AR" sz="2400" dirty="0" smtClean="0">
              <a:latin typeface="Arial" pitchFamily="34" charset="0"/>
              <a:cs typeface="Arial" pitchFamily="34" charset="0"/>
            </a:endParaRPr>
          </a:p>
          <a:p>
            <a:endParaRPr lang="es-AR" sz="2400" dirty="0" smtClean="0">
              <a:latin typeface="Arial" pitchFamily="34" charset="0"/>
              <a:cs typeface="Arial" pitchFamily="34" charset="0"/>
            </a:endParaRPr>
          </a:p>
          <a:p>
            <a:endParaRPr lang="es-AR" sz="2400" dirty="0">
              <a:latin typeface="Arial" pitchFamily="34" charset="0"/>
              <a:cs typeface="Arial" pitchFamily="34" charset="0"/>
            </a:endParaRPr>
          </a:p>
          <a:p>
            <a:endParaRPr lang="es-AR" sz="1800" dirty="0" smtClean="0">
              <a:latin typeface="Arial" pitchFamily="34" charset="0"/>
              <a:cs typeface="Arial" pitchFamily="34" charset="0"/>
            </a:endParaRPr>
          </a:p>
          <a:p>
            <a:endParaRPr lang="es-AR" sz="1800" dirty="0">
              <a:latin typeface="Arial" pitchFamily="34" charset="0"/>
              <a:cs typeface="Arial" pitchFamily="34" charset="0"/>
            </a:endParaRPr>
          </a:p>
        </p:txBody>
      </p:sp>
    </p:spTree>
    <p:extLst>
      <p:ext uri="{BB962C8B-B14F-4D97-AF65-F5344CB8AC3E}">
        <p14:creationId xmlns:p14="http://schemas.microsoft.com/office/powerpoint/2010/main" val="22248339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AR" sz="3200" dirty="0" smtClean="0">
                <a:latin typeface="Arial" pitchFamily="34" charset="0"/>
                <a:cs typeface="Arial" pitchFamily="34" charset="0"/>
              </a:rPr>
              <a:t>Breve historia</a:t>
            </a:r>
            <a:endParaRPr lang="es-AR" sz="3200" dirty="0">
              <a:latin typeface="Arial" pitchFamily="34" charset="0"/>
              <a:cs typeface="Arial" pitchFamily="34" charset="0"/>
            </a:endParaRPr>
          </a:p>
        </p:txBody>
      </p:sp>
      <p:sp>
        <p:nvSpPr>
          <p:cNvPr id="3" name="2 Marcador de contenido"/>
          <p:cNvSpPr>
            <a:spLocks noGrp="1"/>
          </p:cNvSpPr>
          <p:nvPr>
            <p:ph idx="1"/>
          </p:nvPr>
        </p:nvSpPr>
        <p:spPr/>
        <p:txBody>
          <a:bodyPr>
            <a:normAutofit fontScale="77500" lnSpcReduction="20000"/>
          </a:bodyPr>
          <a:lstStyle/>
          <a:p>
            <a:r>
              <a:rPr lang="es-ES" sz="1600" dirty="0">
                <a:latin typeface="Arial" pitchFamily="34" charset="0"/>
                <a:cs typeface="Arial" pitchFamily="34" charset="0"/>
              </a:rPr>
              <a:t>Hacia el año 1887 en la ciudad de  Buenos Aires se inicia el proceso de electrificación, con peso en el Alumbrado Público y de servicio a algunos particulares, mediante el traspaso de unidades de generación de las empresas de tranvías a las empresas prestadoras del servicio de electricidad</a:t>
            </a:r>
            <a:r>
              <a:rPr lang="es-ES" sz="1600" dirty="0" smtClean="0">
                <a:latin typeface="Arial" pitchFamily="34" charset="0"/>
                <a:cs typeface="Arial" pitchFamily="34" charset="0"/>
              </a:rPr>
              <a:t>.</a:t>
            </a:r>
          </a:p>
          <a:p>
            <a:r>
              <a:rPr lang="es-ES" sz="1600" dirty="0"/>
              <a:t>En el año </a:t>
            </a:r>
            <a:r>
              <a:rPr lang="es-ES" sz="1600" dirty="0">
                <a:solidFill>
                  <a:srgbClr val="FF0000"/>
                </a:solidFill>
              </a:rPr>
              <a:t>1901 la Compañía Alemana Transatlántica de Electricidad. (CATE ) </a:t>
            </a:r>
            <a:r>
              <a:rPr lang="es-ES" sz="1600" dirty="0"/>
              <a:t>absorbe compañías pequeñas de Buenos Aires. Se trata de gestiones en el ámbito municipal.</a:t>
            </a:r>
            <a:endParaRPr lang="es-AR" sz="1600" dirty="0"/>
          </a:p>
          <a:p>
            <a:r>
              <a:rPr lang="es-ES" sz="1600" dirty="0"/>
              <a:t>En el año </a:t>
            </a:r>
            <a:r>
              <a:rPr lang="es-ES" sz="1600" dirty="0">
                <a:solidFill>
                  <a:srgbClr val="FF0000"/>
                </a:solidFill>
              </a:rPr>
              <a:t>1907</a:t>
            </a:r>
            <a:r>
              <a:rPr lang="es-ES" sz="1600" dirty="0"/>
              <a:t> el  Municipio de la ciudad otorga una concesión a </a:t>
            </a:r>
            <a:r>
              <a:rPr lang="es-ES" sz="1600" dirty="0">
                <a:solidFill>
                  <a:srgbClr val="FF0000"/>
                </a:solidFill>
              </a:rPr>
              <a:t>CATE S.A. </a:t>
            </a:r>
            <a:endParaRPr lang="es-AR" sz="1600" dirty="0">
              <a:solidFill>
                <a:srgbClr val="FF0000"/>
              </a:solidFill>
            </a:endParaRPr>
          </a:p>
          <a:p>
            <a:r>
              <a:rPr lang="es-ES" sz="1600" dirty="0"/>
              <a:t>En el año </a:t>
            </a:r>
            <a:r>
              <a:rPr lang="es-ES" sz="1600" dirty="0">
                <a:solidFill>
                  <a:srgbClr val="FF0000"/>
                </a:solidFill>
              </a:rPr>
              <a:t>1912 la Compañía </a:t>
            </a:r>
            <a:r>
              <a:rPr lang="es-ES" sz="1600" dirty="0" err="1">
                <a:solidFill>
                  <a:srgbClr val="FF0000"/>
                </a:solidFill>
              </a:rPr>
              <a:t>Italo</a:t>
            </a:r>
            <a:r>
              <a:rPr lang="es-ES" sz="1600" dirty="0">
                <a:solidFill>
                  <a:srgbClr val="FF0000"/>
                </a:solidFill>
              </a:rPr>
              <a:t> Argentina de Electricidad SA (CIADE) </a:t>
            </a:r>
            <a:r>
              <a:rPr lang="es-ES" sz="1600" dirty="0"/>
              <a:t>obtiene una concesión municipal para abastecer  parte de la ciudad de Buenos Aires</a:t>
            </a:r>
            <a:endParaRPr lang="es-AR" sz="1600" dirty="0"/>
          </a:p>
          <a:p>
            <a:r>
              <a:rPr lang="es-ES" sz="1600" dirty="0"/>
              <a:t>En el año </a:t>
            </a:r>
            <a:r>
              <a:rPr lang="es-ES" sz="1600" dirty="0">
                <a:solidFill>
                  <a:srgbClr val="FF0000"/>
                </a:solidFill>
              </a:rPr>
              <a:t>1921 la CATE se transfiere a la Compañía Hispano Argentina de Electricidad SA (CHADE) </a:t>
            </a:r>
            <a:r>
              <a:rPr lang="es-ES" sz="1600" dirty="0"/>
              <a:t>con el objeto de evitar el pago de reparaciones a los aliados, dispuestas luego de la Gran Guerra (o Primera Guerra Mundial)</a:t>
            </a:r>
            <a:endParaRPr lang="es-AR" sz="1600" dirty="0"/>
          </a:p>
          <a:p>
            <a:r>
              <a:rPr lang="es-ES" sz="1600" dirty="0"/>
              <a:t>En el año </a:t>
            </a:r>
            <a:r>
              <a:rPr lang="es-ES" sz="1600" dirty="0">
                <a:solidFill>
                  <a:srgbClr val="FF0000"/>
                </a:solidFill>
              </a:rPr>
              <a:t>1936</a:t>
            </a:r>
            <a:r>
              <a:rPr lang="es-ES" sz="1600" b="1" dirty="0">
                <a:solidFill>
                  <a:srgbClr val="FF0000"/>
                </a:solidFill>
              </a:rPr>
              <a:t>  </a:t>
            </a:r>
            <a:r>
              <a:rPr lang="es-ES" sz="1600" dirty="0">
                <a:solidFill>
                  <a:srgbClr val="FF0000"/>
                </a:solidFill>
              </a:rPr>
              <a:t>la CHADE se convierte en Compañía Argentina de Electricidad (CADE) </a:t>
            </a:r>
            <a:r>
              <a:rPr lang="es-ES" sz="1600" dirty="0"/>
              <a:t>cuyo capital era del grupo SOFINA. Ese mismo año se produce la </a:t>
            </a:r>
            <a:r>
              <a:rPr lang="es-ES" sz="1600" b="1" dirty="0"/>
              <a:t> </a:t>
            </a:r>
            <a:r>
              <a:rPr lang="es-ES" sz="1600" dirty="0"/>
              <a:t>renovación de las concesiones municipales a la CADE y CIADE por 40 años, lo que suscita un conocido escándalo, dada la certeza del pago de coimas en el ámbito del Concejo Deliberante de la ciudad. </a:t>
            </a:r>
            <a:endParaRPr lang="es-AR" sz="1600" dirty="0"/>
          </a:p>
          <a:p>
            <a:endParaRPr lang="es-AR" sz="1600" dirty="0">
              <a:latin typeface="Arial" pitchFamily="34" charset="0"/>
              <a:cs typeface="Arial" pitchFamily="34" charset="0"/>
            </a:endParaRPr>
          </a:p>
          <a:p>
            <a:endParaRPr lang="es-AR" dirty="0"/>
          </a:p>
        </p:txBody>
      </p:sp>
    </p:spTree>
    <p:extLst>
      <p:ext uri="{BB962C8B-B14F-4D97-AF65-F5344CB8AC3E}">
        <p14:creationId xmlns:p14="http://schemas.microsoft.com/office/powerpoint/2010/main" val="12729555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dirty="0" smtClean="0">
                <a:latin typeface="Arial" pitchFamily="34" charset="0"/>
                <a:cs typeface="Arial" pitchFamily="34" charset="0"/>
              </a:rPr>
              <a:t>Breve historia</a:t>
            </a:r>
            <a:endParaRPr lang="es-AR" dirty="0"/>
          </a:p>
        </p:txBody>
      </p:sp>
      <p:sp>
        <p:nvSpPr>
          <p:cNvPr id="3" name="2 Marcador de contenido"/>
          <p:cNvSpPr>
            <a:spLocks noGrp="1"/>
          </p:cNvSpPr>
          <p:nvPr>
            <p:ph idx="1"/>
          </p:nvPr>
        </p:nvSpPr>
        <p:spPr/>
        <p:txBody>
          <a:bodyPr>
            <a:normAutofit fontScale="77500" lnSpcReduction="20000"/>
          </a:bodyPr>
          <a:lstStyle/>
          <a:p>
            <a:r>
              <a:rPr lang="es-ES" sz="1600" dirty="0"/>
              <a:t>En el interior del país el grupo </a:t>
            </a:r>
            <a:r>
              <a:rPr lang="es-ES" sz="1600" dirty="0">
                <a:solidFill>
                  <a:srgbClr val="FF0000"/>
                </a:solidFill>
              </a:rPr>
              <a:t>ANSEC </a:t>
            </a:r>
            <a:r>
              <a:rPr lang="es-ES" sz="1600" dirty="0"/>
              <a:t>concentra la mayor parte de las empresas prestadoras, así como la </a:t>
            </a:r>
            <a:r>
              <a:rPr lang="es-ES" sz="1600" dirty="0">
                <a:solidFill>
                  <a:srgbClr val="FF0000"/>
                </a:solidFill>
              </a:rPr>
              <a:t>American and </a:t>
            </a:r>
            <a:r>
              <a:rPr lang="es-ES" sz="1600" dirty="0" err="1">
                <a:solidFill>
                  <a:srgbClr val="FF0000"/>
                </a:solidFill>
              </a:rPr>
              <a:t>Foreign</a:t>
            </a:r>
            <a:r>
              <a:rPr lang="es-ES" sz="1600" dirty="0">
                <a:solidFill>
                  <a:srgbClr val="FF0000"/>
                </a:solidFill>
              </a:rPr>
              <a:t> </a:t>
            </a:r>
            <a:r>
              <a:rPr lang="es-ES" sz="1600" dirty="0" err="1">
                <a:solidFill>
                  <a:srgbClr val="FF0000"/>
                </a:solidFill>
              </a:rPr>
              <a:t>Power</a:t>
            </a:r>
            <a:r>
              <a:rPr lang="es-ES" sz="1600" dirty="0"/>
              <a:t>; surgen también numerosas cooperativas. </a:t>
            </a:r>
            <a:endParaRPr lang="es-AR" sz="1600" dirty="0"/>
          </a:p>
          <a:p>
            <a:r>
              <a:rPr lang="es-ES" sz="1600" dirty="0"/>
              <a:t>La caída de las inversiones privadas provocó en 1940 - 1950 un proceso de nacionalización de los servicios públicos y la aparición de las empresas estatales.  Este período es coincidente con las nacionalizaciones de Europa resultantes de la crisis del sistema liberal, manifiesta en el período entre guerras y la situación de las economías europeas en la segunda posguerra, que lleva al uso de herramientas de intervención del Estado en la Economía.</a:t>
            </a:r>
            <a:endParaRPr lang="es-AR" sz="1600" dirty="0"/>
          </a:p>
          <a:p>
            <a:r>
              <a:rPr lang="es-ES" sz="1600" dirty="0"/>
              <a:t>El 14 de febrero de 1947 mediante el dictado del Decreto N° 3.967 nacía </a:t>
            </a:r>
            <a:r>
              <a:rPr lang="es-ES" sz="1600" dirty="0">
                <a:solidFill>
                  <a:srgbClr val="FF0000"/>
                </a:solidFill>
              </a:rPr>
              <a:t>la Dirección General de Agua y Energía Eléctrica, </a:t>
            </a:r>
            <a:r>
              <a:rPr lang="es-ES" sz="1600" dirty="0"/>
              <a:t>como fusión de la Dirección General de Centrales Eléctricas del Estado y la Dirección General de Irrigación. </a:t>
            </a:r>
            <a:endParaRPr lang="es-AR" sz="1600" dirty="0"/>
          </a:p>
          <a:p>
            <a:r>
              <a:rPr lang="es-ES" sz="1600" dirty="0"/>
              <a:t>Mediante la sanción de la Ley N° 14.772 de 1958 se transfirieron parte de los servicios del Noroeste del Gran Buenos Aires a </a:t>
            </a:r>
            <a:r>
              <a:rPr lang="es-ES" sz="1600" dirty="0" err="1">
                <a:solidFill>
                  <a:srgbClr val="FF0000"/>
                </a:solidFill>
              </a:rPr>
              <a:t>A</a:t>
            </a:r>
            <a:r>
              <a:rPr lang="es-ES" sz="1600" dirty="0">
                <a:solidFill>
                  <a:srgbClr val="FF0000"/>
                </a:solidFill>
              </a:rPr>
              <a:t>. y E.E. </a:t>
            </a:r>
            <a:r>
              <a:rPr lang="es-ES" sz="1600" dirty="0"/>
              <a:t>Finaliza la concesión (1908/1958) de la Compañía Argentina de Electricidad (CADE) y no se renueva. </a:t>
            </a:r>
            <a:endParaRPr lang="es-AR" sz="1600" dirty="0"/>
          </a:p>
          <a:p>
            <a:r>
              <a:rPr lang="es-ES" sz="1600" dirty="0"/>
              <a:t>A fines de los años 50 hay una crisis de abastecimiento en el Gran Buenos Aires que lleva a la creación de </a:t>
            </a:r>
            <a:r>
              <a:rPr lang="es-ES" sz="1600" dirty="0" err="1">
                <a:solidFill>
                  <a:srgbClr val="FF0000"/>
                </a:solidFill>
              </a:rPr>
              <a:t>Segba</a:t>
            </a:r>
            <a:r>
              <a:rPr lang="es-ES" sz="1600" dirty="0">
                <a:solidFill>
                  <a:srgbClr val="FF0000"/>
                </a:solidFill>
              </a:rPr>
              <a:t> S.A</a:t>
            </a:r>
            <a:r>
              <a:rPr lang="es-ES" sz="1600" dirty="0"/>
              <a:t>. por la nacionalización de la CADE, aunque a la empresa se le da forma mixta, pero la participación de capital privado en 1962 se transfiere al Estado Nacional.  </a:t>
            </a:r>
            <a:endParaRPr lang="es-AR" sz="1600" dirty="0"/>
          </a:p>
          <a:p>
            <a:endParaRPr lang="es-AR" sz="1600" dirty="0">
              <a:latin typeface="Arial" pitchFamily="34" charset="0"/>
              <a:cs typeface="Arial" pitchFamily="34" charset="0"/>
            </a:endParaRPr>
          </a:p>
        </p:txBody>
      </p:sp>
    </p:spTree>
    <p:extLst>
      <p:ext uri="{BB962C8B-B14F-4D97-AF65-F5344CB8AC3E}">
        <p14:creationId xmlns:p14="http://schemas.microsoft.com/office/powerpoint/2010/main" val="20646772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dirty="0" smtClean="0">
                <a:latin typeface="Arial" pitchFamily="34" charset="0"/>
                <a:cs typeface="Arial" pitchFamily="34" charset="0"/>
              </a:rPr>
              <a:t>Breve historia</a:t>
            </a:r>
            <a:endParaRPr lang="es-AR" dirty="0"/>
          </a:p>
        </p:txBody>
      </p:sp>
      <p:sp>
        <p:nvSpPr>
          <p:cNvPr id="3" name="2 Marcador de contenido"/>
          <p:cNvSpPr>
            <a:spLocks noGrp="1"/>
          </p:cNvSpPr>
          <p:nvPr>
            <p:ph idx="1"/>
          </p:nvPr>
        </p:nvSpPr>
        <p:spPr/>
        <p:txBody>
          <a:bodyPr>
            <a:normAutofit fontScale="85000" lnSpcReduction="20000"/>
          </a:bodyPr>
          <a:lstStyle/>
          <a:p>
            <a:pPr algn="just"/>
            <a:r>
              <a:rPr lang="es-ES" sz="1600" dirty="0">
                <a:latin typeface="Arial" pitchFamily="34" charset="0"/>
                <a:cs typeface="Arial" pitchFamily="34" charset="0"/>
              </a:rPr>
              <a:t>La sanción de la Ley N° 15.336 marcó un hito fundamental en el sector. A partir de ella se reglamentan todas las actividades de la industria eléctrica destinadas a la generación, transformación y transmisión, o a la distribución de la electricidad. Define que el Despacho Nacional de Cargas (DNC) y la Red Nacional de Interconexión (RNI) estarán en manos de </a:t>
            </a:r>
            <a:r>
              <a:rPr lang="es-ES" sz="1600" dirty="0" err="1">
                <a:latin typeface="Arial" pitchFamily="34" charset="0"/>
                <a:cs typeface="Arial" pitchFamily="34" charset="0"/>
              </a:rPr>
              <a:t>A.y</a:t>
            </a:r>
            <a:r>
              <a:rPr lang="es-ES" sz="1600" dirty="0">
                <a:latin typeface="Arial" pitchFamily="34" charset="0"/>
                <a:cs typeface="Arial" pitchFamily="34" charset="0"/>
              </a:rPr>
              <a:t> E.E. y reconoce el ámbito provincial en las tareas de distribución y comercialización. </a:t>
            </a:r>
            <a:endParaRPr lang="es-AR" sz="1600" dirty="0">
              <a:latin typeface="Arial" pitchFamily="34" charset="0"/>
              <a:cs typeface="Arial" pitchFamily="34" charset="0"/>
            </a:endParaRPr>
          </a:p>
          <a:p>
            <a:pPr algn="just"/>
            <a:r>
              <a:rPr lang="es-ES" sz="1600" dirty="0">
                <a:latin typeface="Arial" pitchFamily="34" charset="0"/>
                <a:cs typeface="Arial" pitchFamily="34" charset="0"/>
              </a:rPr>
              <a:t>La Ley 15.336 facilitaba la inversión privada en el Sector Eléctrico, sin embargo los sectores privados solo tienen interés en proveer tecnología, de manera que el Estado centraliza todas las prestaciones, con excepción de la Compañía Ítalo Argentina de Electricidad (CIADE) que recién será nacionalizada durante el gobierno militar surgido con el golpe de 1976. </a:t>
            </a:r>
            <a:endParaRPr lang="es-AR" sz="1600" dirty="0">
              <a:latin typeface="Arial" pitchFamily="34" charset="0"/>
              <a:cs typeface="Arial" pitchFamily="34" charset="0"/>
            </a:endParaRPr>
          </a:p>
          <a:p>
            <a:pPr algn="just"/>
            <a:r>
              <a:rPr lang="es-ES" sz="1600" dirty="0">
                <a:latin typeface="Arial" pitchFamily="34" charset="0"/>
                <a:cs typeface="Arial" pitchFamily="34" charset="0"/>
              </a:rPr>
              <a:t>En el año 1962, A. y E.E. transfirió a SEGBA los 14 partidos del Gran Buenos Aires que tenía a su cargo.</a:t>
            </a:r>
            <a:endParaRPr lang="es-AR" sz="1600" dirty="0">
              <a:latin typeface="Arial" pitchFamily="34" charset="0"/>
              <a:cs typeface="Arial" pitchFamily="34" charset="0"/>
            </a:endParaRPr>
          </a:p>
          <a:p>
            <a:pPr algn="just"/>
            <a:r>
              <a:rPr lang="es-ES" sz="1600" dirty="0">
                <a:latin typeface="Arial" pitchFamily="34" charset="0"/>
                <a:cs typeface="Arial" pitchFamily="34" charset="0"/>
              </a:rPr>
              <a:t>Por Resolución conjunta del Ministerio de Economía N° 1.332 de 1979 y del Ministerio del Interior N° 9 del '79, ratificada por el Decreto N° 258 de 1980, se decidió la transferencia de los servicios de distribución de energía eléctrica y de riego de A y E.E. a las provincias, con la excepción de La Rioja, Santiago del Estero, Tucumán, Río Negro y Mendoza.</a:t>
            </a:r>
            <a:endParaRPr lang="es-AR" sz="1600" dirty="0">
              <a:latin typeface="Arial" pitchFamily="34" charset="0"/>
              <a:cs typeface="Arial" pitchFamily="34" charset="0"/>
            </a:endParaRPr>
          </a:p>
          <a:p>
            <a:endParaRPr lang="es-AR" sz="1600" dirty="0">
              <a:latin typeface="Arial" pitchFamily="34" charset="0"/>
              <a:cs typeface="Arial" pitchFamily="34" charset="0"/>
            </a:endParaRPr>
          </a:p>
        </p:txBody>
      </p:sp>
    </p:spTree>
    <p:extLst>
      <p:ext uri="{BB962C8B-B14F-4D97-AF65-F5344CB8AC3E}">
        <p14:creationId xmlns:p14="http://schemas.microsoft.com/office/powerpoint/2010/main" val="24354389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AR" dirty="0" smtClean="0">
                <a:latin typeface="Arial" pitchFamily="34" charset="0"/>
                <a:cs typeface="Arial" pitchFamily="34" charset="0"/>
              </a:rPr>
              <a:t>Breve historia</a:t>
            </a:r>
            <a:endParaRPr lang="es-AR" dirty="0"/>
          </a:p>
        </p:txBody>
      </p:sp>
      <p:sp>
        <p:nvSpPr>
          <p:cNvPr id="3" name="2 Marcador de contenido"/>
          <p:cNvSpPr>
            <a:spLocks noGrp="1"/>
          </p:cNvSpPr>
          <p:nvPr>
            <p:ph idx="1"/>
          </p:nvPr>
        </p:nvSpPr>
        <p:spPr>
          <a:xfrm>
            <a:off x="872067" y="1916832"/>
            <a:ext cx="7408333" cy="4209331"/>
          </a:xfrm>
        </p:spPr>
        <p:txBody>
          <a:bodyPr>
            <a:noAutofit/>
          </a:bodyPr>
          <a:lstStyle/>
          <a:p>
            <a:r>
              <a:rPr lang="es-ES" sz="1600" dirty="0">
                <a:latin typeface="Arial" pitchFamily="34" charset="0"/>
                <a:cs typeface="Arial" pitchFamily="34" charset="0"/>
              </a:rPr>
              <a:t>La Ley N° 23.696 de 1989 y su Decreto Reglamentario N° 1.105, del mismo, año dispuso la emergencia administrativa de la prestación de los servicios públicos. En lo atinente al sector eléctrico fijó el ordenamiento institucional empresario en una </a:t>
            </a:r>
            <a:r>
              <a:rPr lang="es-ES" sz="1600" dirty="0">
                <a:solidFill>
                  <a:srgbClr val="FF0000"/>
                </a:solidFill>
                <a:latin typeface="Arial" pitchFamily="34" charset="0"/>
                <a:cs typeface="Arial" pitchFamily="34" charset="0"/>
              </a:rPr>
              <a:t>Empresa Federal de Energía Eléctrica (EFEE) </a:t>
            </a:r>
            <a:r>
              <a:rPr lang="es-ES" sz="1600" dirty="0">
                <a:latin typeface="Arial" pitchFamily="34" charset="0"/>
                <a:cs typeface="Arial" pitchFamily="34" charset="0"/>
              </a:rPr>
              <a:t>que involucraba a Agua y Energía Eléctrica S. A., </a:t>
            </a:r>
            <a:r>
              <a:rPr lang="es-ES" sz="1600" dirty="0" err="1">
                <a:latin typeface="Arial" pitchFamily="34" charset="0"/>
                <a:cs typeface="Arial" pitchFamily="34" charset="0"/>
              </a:rPr>
              <a:t>Hidronor</a:t>
            </a:r>
            <a:r>
              <a:rPr lang="es-ES" sz="1600" dirty="0">
                <a:latin typeface="Arial" pitchFamily="34" charset="0"/>
                <a:cs typeface="Arial" pitchFamily="34" charset="0"/>
              </a:rPr>
              <a:t> S. A. y la generación de energía de otras empresas nacionales</a:t>
            </a:r>
            <a:r>
              <a:rPr lang="es-ES" sz="1600" dirty="0" smtClean="0">
                <a:latin typeface="Arial" pitchFamily="34" charset="0"/>
                <a:cs typeface="Arial" pitchFamily="34" charset="0"/>
              </a:rPr>
              <a:t>.</a:t>
            </a:r>
          </a:p>
          <a:p>
            <a:endParaRPr lang="es-ES" sz="1600" dirty="0">
              <a:latin typeface="Arial" pitchFamily="34" charset="0"/>
              <a:cs typeface="Arial" pitchFamily="34" charset="0"/>
            </a:endParaRPr>
          </a:p>
          <a:p>
            <a:endParaRPr lang="es-ES" sz="1600" dirty="0" smtClean="0">
              <a:latin typeface="Arial" pitchFamily="34" charset="0"/>
              <a:cs typeface="Arial" pitchFamily="34" charset="0"/>
            </a:endParaRPr>
          </a:p>
          <a:p>
            <a:endParaRPr lang="es-ES" sz="1600" dirty="0">
              <a:latin typeface="Arial" pitchFamily="34" charset="0"/>
              <a:cs typeface="Arial" pitchFamily="34" charset="0"/>
            </a:endParaRPr>
          </a:p>
          <a:p>
            <a:pPr marL="0" indent="0">
              <a:buNone/>
            </a:pPr>
            <a:r>
              <a:rPr lang="es-ES" sz="1600" dirty="0" smtClean="0">
                <a:latin typeface="Arial" pitchFamily="34" charset="0"/>
                <a:cs typeface="Arial" pitchFamily="34" charset="0"/>
              </a:rPr>
              <a:t> </a:t>
            </a:r>
            <a:endParaRPr lang="es-AR" sz="1600" dirty="0">
              <a:latin typeface="Arial" pitchFamily="34" charset="0"/>
              <a:cs typeface="Arial" pitchFamily="34" charset="0"/>
            </a:endParaRPr>
          </a:p>
          <a:p>
            <a:r>
              <a:rPr lang="es-ES" sz="1600" dirty="0">
                <a:latin typeface="Arial" pitchFamily="34" charset="0"/>
                <a:cs typeface="Arial" pitchFamily="34" charset="0"/>
              </a:rPr>
              <a:t>En el año 1992 y ante la falta de resultados concretos se sancionó la Ley N° 24.065 y su Decreto Reglamentario N° 1.398, estableciendo el nuevo </a:t>
            </a:r>
            <a:r>
              <a:rPr lang="es-ES" sz="1600" dirty="0">
                <a:solidFill>
                  <a:srgbClr val="FF0000"/>
                </a:solidFill>
                <a:latin typeface="Arial" pitchFamily="34" charset="0"/>
                <a:cs typeface="Arial" pitchFamily="34" charset="0"/>
              </a:rPr>
              <a:t>Marco Regulatorio Eléctrico</a:t>
            </a:r>
            <a:r>
              <a:rPr lang="es-ES" sz="1600" dirty="0">
                <a:latin typeface="Arial" pitchFamily="34" charset="0"/>
                <a:cs typeface="Arial" pitchFamily="34" charset="0"/>
              </a:rPr>
              <a:t> y declarando sujeta a privatización total la actividad de </a:t>
            </a:r>
            <a:r>
              <a:rPr lang="es-ES" sz="1600" dirty="0" smtClean="0">
                <a:latin typeface="Arial" pitchFamily="34" charset="0"/>
                <a:cs typeface="Arial" pitchFamily="34" charset="0"/>
              </a:rPr>
              <a:t>generación, </a:t>
            </a:r>
            <a:r>
              <a:rPr lang="es-ES" sz="1600" dirty="0">
                <a:latin typeface="Arial" pitchFamily="34" charset="0"/>
                <a:cs typeface="Arial" pitchFamily="34" charset="0"/>
              </a:rPr>
              <a:t>transporte </a:t>
            </a:r>
            <a:r>
              <a:rPr lang="es-ES" sz="1600" dirty="0" smtClean="0">
                <a:latin typeface="Arial" pitchFamily="34" charset="0"/>
                <a:cs typeface="Arial" pitchFamily="34" charset="0"/>
              </a:rPr>
              <a:t>y distribución a </a:t>
            </a:r>
            <a:r>
              <a:rPr lang="es-ES" sz="1600" dirty="0">
                <a:latin typeface="Arial" pitchFamily="34" charset="0"/>
                <a:cs typeface="Arial" pitchFamily="34" charset="0"/>
              </a:rPr>
              <a:t>cargo de Agua y Energía Eléctrica S.E., </a:t>
            </a:r>
            <a:r>
              <a:rPr lang="es-ES" sz="1600" dirty="0" err="1">
                <a:latin typeface="Arial" pitchFamily="34" charset="0"/>
                <a:cs typeface="Arial" pitchFamily="34" charset="0"/>
              </a:rPr>
              <a:t>Segba</a:t>
            </a:r>
            <a:r>
              <a:rPr lang="es-ES" sz="1600" dirty="0">
                <a:latin typeface="Arial" pitchFamily="34" charset="0"/>
                <a:cs typeface="Arial" pitchFamily="34" charset="0"/>
              </a:rPr>
              <a:t> S.A. e </a:t>
            </a:r>
            <a:r>
              <a:rPr lang="es-ES" sz="1600" dirty="0" err="1">
                <a:latin typeface="Arial" pitchFamily="34" charset="0"/>
                <a:cs typeface="Arial" pitchFamily="34" charset="0"/>
              </a:rPr>
              <a:t>Hidronor</a:t>
            </a:r>
            <a:r>
              <a:rPr lang="es-ES" sz="1600" dirty="0">
                <a:latin typeface="Arial" pitchFamily="34" charset="0"/>
                <a:cs typeface="Arial" pitchFamily="34" charset="0"/>
              </a:rPr>
              <a:t> S.A. </a:t>
            </a:r>
            <a:endParaRPr lang="es-AR" sz="1600" dirty="0">
              <a:latin typeface="Arial" pitchFamily="34" charset="0"/>
              <a:cs typeface="Arial" pitchFamily="34" charset="0"/>
            </a:endParaRPr>
          </a:p>
          <a:p>
            <a:endParaRPr lang="es-AR" sz="1600" dirty="0">
              <a:latin typeface="Arial" pitchFamily="34" charset="0"/>
              <a:cs typeface="Arial" pitchFamily="34" charset="0"/>
            </a:endParaRPr>
          </a:p>
        </p:txBody>
      </p:sp>
    </p:spTree>
    <p:extLst>
      <p:ext uri="{BB962C8B-B14F-4D97-AF65-F5344CB8AC3E}">
        <p14:creationId xmlns:p14="http://schemas.microsoft.com/office/powerpoint/2010/main" val="34422180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AR" sz="2400" dirty="0" smtClean="0">
                <a:latin typeface="Arial" pitchFamily="34" charset="0"/>
                <a:cs typeface="Arial" pitchFamily="34" charset="0"/>
              </a:rPr>
              <a:t>LA ORGANIZACIÓN DEL SECTOR ELÉCTRICO</a:t>
            </a:r>
            <a:endParaRPr lang="es-AR" sz="2400" dirty="0">
              <a:latin typeface="Arial" pitchFamily="34" charset="0"/>
              <a:cs typeface="Arial" pitchFamily="34" charset="0"/>
            </a:endParaRPr>
          </a:p>
        </p:txBody>
      </p:sp>
      <p:sp>
        <p:nvSpPr>
          <p:cNvPr id="3" name="2 Marcador de contenido"/>
          <p:cNvSpPr>
            <a:spLocks noGrp="1"/>
          </p:cNvSpPr>
          <p:nvPr>
            <p:ph idx="1"/>
          </p:nvPr>
        </p:nvSpPr>
        <p:spPr>
          <a:xfrm>
            <a:off x="872067" y="1916832"/>
            <a:ext cx="7408333" cy="4209331"/>
          </a:xfrm>
        </p:spPr>
        <p:txBody>
          <a:bodyPr>
            <a:normAutofit/>
          </a:bodyPr>
          <a:lstStyle/>
          <a:p>
            <a:r>
              <a:rPr lang="es-AR" sz="2200" dirty="0" smtClean="0">
                <a:latin typeface="Arial" pitchFamily="34" charset="0"/>
                <a:cs typeface="Arial" pitchFamily="34" charset="0"/>
              </a:rPr>
              <a:t>1. Desde el origen hasta 1947</a:t>
            </a:r>
            <a:r>
              <a:rPr lang="es-AR" sz="1800" dirty="0" smtClean="0">
                <a:latin typeface="Arial" pitchFamily="34" charset="0"/>
                <a:cs typeface="Arial" pitchFamily="34" charset="0"/>
              </a:rPr>
              <a:t>.</a:t>
            </a:r>
          </a:p>
          <a:p>
            <a:endParaRPr lang="es-AR" sz="1800" dirty="0">
              <a:latin typeface="Arial" pitchFamily="34" charset="0"/>
              <a:cs typeface="Arial" pitchFamily="34" charset="0"/>
            </a:endParaRPr>
          </a:p>
          <a:p>
            <a:pPr marL="0" indent="0" algn="just">
              <a:buNone/>
            </a:pPr>
            <a:r>
              <a:rPr lang="es-AR" sz="1800" dirty="0" smtClean="0">
                <a:latin typeface="Arial" pitchFamily="34" charset="0"/>
                <a:cs typeface="Arial" pitchFamily="34" charset="0"/>
              </a:rPr>
              <a:t>	Esta etapa se caracterizó por la presencia de capitales privados para el desarrollo de la actividad y su prestación. En general, el modelo era un sistema de concesiones dadas en la mayoría de los casos por las autoridades municipales. También fueron surgiendo cooperativas para la prestación del servicio. Hay que tener en cuenta que se trataba de monopolios con generación y distribución, puesto que la tecnología no permitía la transmisión de electricidad. En términos económicos, era una constelación de mercados aislados.</a:t>
            </a:r>
          </a:p>
          <a:p>
            <a:pPr marL="0" indent="0" algn="just">
              <a:buNone/>
            </a:pPr>
            <a:r>
              <a:rPr lang="es-AR" sz="1800" dirty="0" smtClean="0">
                <a:latin typeface="Arial" pitchFamily="34" charset="0"/>
                <a:cs typeface="Arial" pitchFamily="34" charset="0"/>
              </a:rPr>
              <a:t>El poder concedente establecía las tarifas y el modelo prevaleciente era el de la </a:t>
            </a:r>
            <a:r>
              <a:rPr lang="es-AR" sz="1800" dirty="0" smtClean="0">
                <a:solidFill>
                  <a:srgbClr val="FF0000"/>
                </a:solidFill>
                <a:latin typeface="Arial" pitchFamily="34" charset="0"/>
                <a:cs typeface="Arial" pitchFamily="34" charset="0"/>
              </a:rPr>
              <a:t>Tasa Interna de Retorno</a:t>
            </a:r>
            <a:r>
              <a:rPr lang="es-AR" sz="1800" dirty="0" smtClean="0">
                <a:latin typeface="Arial" pitchFamily="34" charset="0"/>
                <a:cs typeface="Arial" pitchFamily="34" charset="0"/>
              </a:rPr>
              <a:t>. Lo que aseguraba al prestador una tasa predeterminada de beneficio.</a:t>
            </a:r>
            <a:endParaRPr lang="es-AR" sz="1800" dirty="0">
              <a:latin typeface="Arial" pitchFamily="34" charset="0"/>
              <a:cs typeface="Arial" pitchFamily="34" charset="0"/>
            </a:endParaRPr>
          </a:p>
        </p:txBody>
      </p:sp>
    </p:spTree>
    <p:extLst>
      <p:ext uri="{BB962C8B-B14F-4D97-AF65-F5344CB8AC3E}">
        <p14:creationId xmlns:p14="http://schemas.microsoft.com/office/powerpoint/2010/main" val="28703460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AR" sz="2400" dirty="0" smtClean="0">
                <a:latin typeface="Arial" pitchFamily="34" charset="0"/>
                <a:cs typeface="Arial" pitchFamily="34" charset="0"/>
              </a:rPr>
              <a:t>LA ORGANIZACIÓN DEL SECTOR ELÉCTRICO</a:t>
            </a:r>
            <a:endParaRPr lang="es-AR" sz="2400" dirty="0"/>
          </a:p>
        </p:txBody>
      </p:sp>
      <p:sp>
        <p:nvSpPr>
          <p:cNvPr id="3" name="2 Marcador de contenido"/>
          <p:cNvSpPr>
            <a:spLocks noGrp="1"/>
          </p:cNvSpPr>
          <p:nvPr>
            <p:ph idx="1"/>
          </p:nvPr>
        </p:nvSpPr>
        <p:spPr>
          <a:xfrm>
            <a:off x="872067" y="2276872"/>
            <a:ext cx="7408333" cy="3849291"/>
          </a:xfrm>
        </p:spPr>
        <p:txBody>
          <a:bodyPr>
            <a:normAutofit fontScale="25000" lnSpcReduction="20000"/>
          </a:bodyPr>
          <a:lstStyle/>
          <a:p>
            <a:pPr marL="0" indent="0">
              <a:buNone/>
            </a:pPr>
            <a:r>
              <a:rPr lang="es-AR" sz="8000" dirty="0" smtClean="0">
                <a:latin typeface="Arial" pitchFamily="34" charset="0"/>
                <a:cs typeface="Arial" pitchFamily="34" charset="0"/>
              </a:rPr>
              <a:t>2. Desde 1947 hasta 1992</a:t>
            </a:r>
            <a:r>
              <a:rPr lang="es-AR" sz="7200" dirty="0" smtClean="0">
                <a:latin typeface="Arial" pitchFamily="34" charset="0"/>
                <a:cs typeface="Arial" pitchFamily="34" charset="0"/>
              </a:rPr>
              <a:t>.</a:t>
            </a:r>
          </a:p>
          <a:p>
            <a:pPr marL="914400" lvl="2" indent="0" algn="just">
              <a:buNone/>
            </a:pPr>
            <a:endParaRPr lang="es-AR" sz="6400" dirty="0" smtClean="0">
              <a:latin typeface="Arial" pitchFamily="34" charset="0"/>
              <a:cs typeface="Arial" pitchFamily="34" charset="0"/>
            </a:endParaRPr>
          </a:p>
          <a:p>
            <a:pPr marL="333057" indent="0" algn="just">
              <a:buNone/>
            </a:pPr>
            <a:r>
              <a:rPr lang="es-AR" sz="6800" dirty="0" smtClean="0">
                <a:latin typeface="Arial" pitchFamily="34" charset="0"/>
                <a:cs typeface="Arial" pitchFamily="34" charset="0"/>
              </a:rPr>
              <a:t>Como se mencionara antes, las dificultades del sector privado para mantener las inversiones llevó a las autoridades a la nacionalización del sector eléctrico.</a:t>
            </a:r>
          </a:p>
          <a:p>
            <a:pPr marL="333057" indent="0" algn="just">
              <a:buNone/>
            </a:pPr>
            <a:r>
              <a:rPr lang="es-AR" sz="6800" dirty="0" smtClean="0">
                <a:latin typeface="Arial" pitchFamily="34" charset="0"/>
                <a:cs typeface="Arial" pitchFamily="34" charset="0"/>
              </a:rPr>
              <a:t>De manera que todo el sistema pasó a ser estatal, con la única excepción de la Compañía </a:t>
            </a:r>
            <a:r>
              <a:rPr lang="es-AR" sz="6800" dirty="0" err="1" smtClean="0">
                <a:latin typeface="Arial" pitchFamily="34" charset="0"/>
                <a:cs typeface="Arial" pitchFamily="34" charset="0"/>
              </a:rPr>
              <a:t>Italo</a:t>
            </a:r>
            <a:r>
              <a:rPr lang="es-AR" sz="6800" dirty="0" smtClean="0">
                <a:latin typeface="Arial" pitchFamily="34" charset="0"/>
                <a:cs typeface="Arial" pitchFamily="34" charset="0"/>
              </a:rPr>
              <a:t> Argentina de Electricidad (CIADE) que recién fue nacionalizada en la década del setenta, y una gran cantidad de pequeñas cooperativas, a lo largo y ancho del país.</a:t>
            </a:r>
          </a:p>
          <a:p>
            <a:pPr marL="333057" indent="0" algn="just">
              <a:buNone/>
            </a:pPr>
            <a:r>
              <a:rPr lang="es-AR" sz="6800" dirty="0" smtClean="0">
                <a:latin typeface="Arial" pitchFamily="34" charset="0"/>
                <a:cs typeface="Arial" pitchFamily="34" charset="0"/>
              </a:rPr>
              <a:t>Las principales empresas fueron:</a:t>
            </a:r>
          </a:p>
          <a:p>
            <a:pPr marL="333057" indent="0" algn="just">
              <a:buNone/>
            </a:pPr>
            <a:r>
              <a:rPr lang="es-AR" sz="6800" dirty="0" smtClean="0">
                <a:latin typeface="Arial" pitchFamily="34" charset="0"/>
                <a:cs typeface="Arial" pitchFamily="34" charset="0"/>
              </a:rPr>
              <a:t> * </a:t>
            </a:r>
            <a:r>
              <a:rPr lang="es-AR" sz="6800" dirty="0" smtClean="0">
                <a:solidFill>
                  <a:srgbClr val="FF0000"/>
                </a:solidFill>
                <a:latin typeface="Arial" pitchFamily="34" charset="0"/>
                <a:cs typeface="Arial" pitchFamily="34" charset="0"/>
              </a:rPr>
              <a:t>Agua y Energía Eléctrica,</a:t>
            </a:r>
          </a:p>
          <a:p>
            <a:pPr marL="333057" indent="0" algn="just">
              <a:buNone/>
            </a:pPr>
            <a:r>
              <a:rPr lang="es-AR" sz="6800" dirty="0" smtClean="0">
                <a:solidFill>
                  <a:srgbClr val="FF0000"/>
                </a:solidFill>
                <a:latin typeface="Arial" pitchFamily="34" charset="0"/>
                <a:cs typeface="Arial" pitchFamily="34" charset="0"/>
              </a:rPr>
              <a:t> * Servicios Eléctricos del Gran Buenos Aires (</a:t>
            </a:r>
            <a:r>
              <a:rPr lang="es-AR" sz="6800" dirty="0" err="1" smtClean="0">
                <a:solidFill>
                  <a:srgbClr val="FF0000"/>
                </a:solidFill>
                <a:latin typeface="Arial" pitchFamily="34" charset="0"/>
                <a:cs typeface="Arial" pitchFamily="34" charset="0"/>
              </a:rPr>
              <a:t>Segba</a:t>
            </a:r>
            <a:r>
              <a:rPr lang="es-AR" sz="6800" dirty="0" smtClean="0">
                <a:solidFill>
                  <a:srgbClr val="FF0000"/>
                </a:solidFill>
                <a:latin typeface="Arial" pitchFamily="34" charset="0"/>
                <a:cs typeface="Arial" pitchFamily="34" charset="0"/>
              </a:rPr>
              <a:t>), e</a:t>
            </a:r>
          </a:p>
          <a:p>
            <a:pPr marL="333057" indent="0" algn="just">
              <a:buNone/>
            </a:pPr>
            <a:r>
              <a:rPr lang="es-AR" sz="6800" dirty="0" smtClean="0">
                <a:solidFill>
                  <a:srgbClr val="FF0000"/>
                </a:solidFill>
                <a:latin typeface="Arial" pitchFamily="34" charset="0"/>
                <a:cs typeface="Arial" pitchFamily="34" charset="0"/>
              </a:rPr>
              <a:t> *  </a:t>
            </a:r>
            <a:r>
              <a:rPr lang="es-AR" sz="6800" dirty="0" err="1" smtClean="0">
                <a:solidFill>
                  <a:srgbClr val="FF0000"/>
                </a:solidFill>
                <a:latin typeface="Arial" pitchFamily="34" charset="0"/>
                <a:cs typeface="Arial" pitchFamily="34" charset="0"/>
              </a:rPr>
              <a:t>Hidronor</a:t>
            </a:r>
            <a:endParaRPr lang="es-AR" sz="6800" dirty="0" smtClean="0">
              <a:solidFill>
                <a:srgbClr val="FF0000"/>
              </a:solidFill>
              <a:latin typeface="Arial" pitchFamily="34" charset="0"/>
              <a:cs typeface="Arial" pitchFamily="34" charset="0"/>
            </a:endParaRPr>
          </a:p>
          <a:p>
            <a:pPr marL="333057" indent="0" algn="just">
              <a:buNone/>
            </a:pPr>
            <a:r>
              <a:rPr lang="es-AR" sz="6800" dirty="0" smtClean="0">
                <a:latin typeface="Arial" pitchFamily="34" charset="0"/>
                <a:cs typeface="Arial" pitchFamily="34" charset="0"/>
              </a:rPr>
              <a:t>A ellas hay que sumarles luego, las centrales nucleares </a:t>
            </a:r>
            <a:r>
              <a:rPr lang="es-AR" sz="6800" dirty="0" err="1" smtClean="0">
                <a:solidFill>
                  <a:srgbClr val="FF0000"/>
                </a:solidFill>
                <a:latin typeface="Arial" pitchFamily="34" charset="0"/>
                <a:cs typeface="Arial" pitchFamily="34" charset="0"/>
              </a:rPr>
              <a:t>Atucha</a:t>
            </a:r>
            <a:r>
              <a:rPr lang="es-AR" sz="6800" dirty="0" smtClean="0">
                <a:solidFill>
                  <a:srgbClr val="FF0000"/>
                </a:solidFill>
                <a:latin typeface="Arial" pitchFamily="34" charset="0"/>
                <a:cs typeface="Arial" pitchFamily="34" charset="0"/>
              </a:rPr>
              <a:t> y Embalse</a:t>
            </a:r>
            <a:r>
              <a:rPr lang="es-AR" sz="6800" dirty="0" smtClean="0">
                <a:latin typeface="Arial" pitchFamily="34" charset="0"/>
                <a:cs typeface="Arial" pitchFamily="34" charset="0"/>
              </a:rPr>
              <a:t> y las empresas binacionales </a:t>
            </a:r>
            <a:r>
              <a:rPr lang="es-AR" sz="6800" dirty="0" smtClean="0">
                <a:solidFill>
                  <a:srgbClr val="FF0000"/>
                </a:solidFill>
                <a:latin typeface="Arial" pitchFamily="34" charset="0"/>
                <a:cs typeface="Arial" pitchFamily="34" charset="0"/>
              </a:rPr>
              <a:t>Salto Grande y </a:t>
            </a:r>
            <a:r>
              <a:rPr lang="es-AR" sz="6800" dirty="0" err="1" smtClean="0">
                <a:solidFill>
                  <a:srgbClr val="FF0000"/>
                </a:solidFill>
                <a:latin typeface="Arial" pitchFamily="34" charset="0"/>
                <a:cs typeface="Arial" pitchFamily="34" charset="0"/>
              </a:rPr>
              <a:t>Yacyretá</a:t>
            </a:r>
            <a:r>
              <a:rPr lang="es-AR" sz="6800" dirty="0" smtClean="0">
                <a:solidFill>
                  <a:srgbClr val="FF0000"/>
                </a:solidFill>
                <a:latin typeface="Arial" pitchFamily="34" charset="0"/>
                <a:cs typeface="Arial" pitchFamily="34" charset="0"/>
              </a:rPr>
              <a:t>, </a:t>
            </a:r>
            <a:r>
              <a:rPr lang="es-AR" sz="6800" dirty="0" smtClean="0">
                <a:latin typeface="Arial" pitchFamily="34" charset="0"/>
                <a:cs typeface="Arial" pitchFamily="34" charset="0"/>
              </a:rPr>
              <a:t>hidroeléctricas en sociedad con Uruguay y Paraguay, respectivamente.</a:t>
            </a:r>
          </a:p>
          <a:p>
            <a:pPr marL="914400" lvl="2" indent="0" algn="just">
              <a:buNone/>
            </a:pPr>
            <a:endParaRPr lang="es-AR" sz="1600" dirty="0">
              <a:latin typeface="Arial" pitchFamily="34" charset="0"/>
              <a:cs typeface="Arial" pitchFamily="34" charset="0"/>
            </a:endParaRPr>
          </a:p>
        </p:txBody>
      </p:sp>
    </p:spTree>
    <p:extLst>
      <p:ext uri="{BB962C8B-B14F-4D97-AF65-F5344CB8AC3E}">
        <p14:creationId xmlns:p14="http://schemas.microsoft.com/office/powerpoint/2010/main" val="24020316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a:latin typeface="Arial" pitchFamily="34" charset="0"/>
                <a:cs typeface="Arial" pitchFamily="34" charset="0"/>
              </a:rPr>
              <a:t>LA ORGANIZACIÓN DEL SECTOR ELÉCTRICO</a:t>
            </a:r>
            <a:endParaRPr lang="es-AR" sz="2400" dirty="0"/>
          </a:p>
        </p:txBody>
      </p:sp>
      <p:sp>
        <p:nvSpPr>
          <p:cNvPr id="2" name="1 Marcador de contenido"/>
          <p:cNvSpPr>
            <a:spLocks noGrp="1"/>
          </p:cNvSpPr>
          <p:nvPr>
            <p:ph idx="1"/>
          </p:nvPr>
        </p:nvSpPr>
        <p:spPr>
          <a:xfrm>
            <a:off x="872067" y="2060848"/>
            <a:ext cx="7408333" cy="4065315"/>
          </a:xfrm>
        </p:spPr>
        <p:txBody>
          <a:bodyPr>
            <a:normAutofit lnSpcReduction="10000"/>
          </a:bodyPr>
          <a:lstStyle/>
          <a:p>
            <a:r>
              <a:rPr lang="es-AR" sz="2000" dirty="0" smtClean="0">
                <a:latin typeface="Arial" pitchFamily="34" charset="0"/>
                <a:cs typeface="Arial" pitchFamily="34" charset="0"/>
              </a:rPr>
              <a:t>3. De 1992 a la fecha.</a:t>
            </a:r>
            <a:endParaRPr lang="es-AR" sz="2000" dirty="0">
              <a:latin typeface="Arial" pitchFamily="34" charset="0"/>
              <a:cs typeface="Arial" pitchFamily="34" charset="0"/>
            </a:endParaRPr>
          </a:p>
          <a:p>
            <a:endParaRPr lang="es-AR" sz="2000" dirty="0" smtClean="0">
              <a:latin typeface="Arial" pitchFamily="34" charset="0"/>
              <a:cs typeface="Arial" pitchFamily="34" charset="0"/>
            </a:endParaRPr>
          </a:p>
          <a:p>
            <a:pPr lvl="1" algn="just"/>
            <a:r>
              <a:rPr lang="es-AR" sz="1400" dirty="0" smtClean="0">
                <a:latin typeface="Arial" pitchFamily="34" charset="0"/>
                <a:cs typeface="Arial" pitchFamily="34" charset="0"/>
              </a:rPr>
              <a:t>Con motivo de la crisis de 1988/89 el recién asumido gobierno decidió encarar una profunda reforma del sector eléctrico. Primero se intentó la creación de una empresa única, de carácter estatal.</a:t>
            </a:r>
          </a:p>
          <a:p>
            <a:pPr lvl="1" algn="just"/>
            <a:r>
              <a:rPr lang="es-AR" sz="1400" dirty="0" smtClean="0">
                <a:latin typeface="Arial" pitchFamily="34" charset="0"/>
                <a:cs typeface="Arial" pitchFamily="34" charset="0"/>
              </a:rPr>
              <a:t>Posteriormente y ante la imposibilidad de concretar esa idea y frente al cambio en la conducción económica, la promulgación de la Ley de Convertibilidad, y las tendencias crecientes derivadas del llamado Consenso de Washington, se procedió a una reforma integral del sector, a partir de la sanción de la Ley N° 24.065, conocida como Marco Regulatorio Eléctrico, que entre los aspectos más salientes se destaca, la desintegración vertical del sector, la introducción de reglas de mercado y de competencia, la aparición de la función regulatoria y también las privatizaciones.</a:t>
            </a:r>
          </a:p>
          <a:p>
            <a:pPr lvl="1" algn="just"/>
            <a:r>
              <a:rPr lang="es-AR" sz="1400" dirty="0" smtClean="0">
                <a:latin typeface="Arial" pitchFamily="34" charset="0"/>
                <a:cs typeface="Arial" pitchFamily="34" charset="0"/>
              </a:rPr>
              <a:t>Este modelo funcionó razonablemente hasta 2002, pero la Ley de Emergencia Económica primero, y las acciones del nuevo gobierno después la desnaturalizaron, a pesar de seguir vigente la ley.</a:t>
            </a:r>
            <a:endParaRPr lang="es-AR" sz="1400" dirty="0">
              <a:latin typeface="Arial" pitchFamily="34" charset="0"/>
              <a:cs typeface="Arial" pitchFamily="34" charset="0"/>
            </a:endParaRPr>
          </a:p>
        </p:txBody>
      </p:sp>
    </p:spTree>
    <p:extLst>
      <p:ext uri="{BB962C8B-B14F-4D97-AF65-F5344CB8AC3E}">
        <p14:creationId xmlns:p14="http://schemas.microsoft.com/office/powerpoint/2010/main" val="42729505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smtClean="0">
                <a:latin typeface="Arial" pitchFamily="34" charset="0"/>
                <a:cs typeface="Arial" pitchFamily="34" charset="0"/>
              </a:rPr>
              <a:t>LAS PRINCIPALES CRISIS DEL SECTOR</a:t>
            </a:r>
            <a:endParaRPr lang="es-AR" sz="2400" dirty="0">
              <a:latin typeface="Arial" pitchFamily="34" charset="0"/>
              <a:cs typeface="Arial" pitchFamily="34" charset="0"/>
            </a:endParaRPr>
          </a:p>
        </p:txBody>
      </p:sp>
      <p:sp>
        <p:nvSpPr>
          <p:cNvPr id="2" name="1 Marcador de contenido"/>
          <p:cNvSpPr>
            <a:spLocks noGrp="1"/>
          </p:cNvSpPr>
          <p:nvPr>
            <p:ph idx="1"/>
          </p:nvPr>
        </p:nvSpPr>
        <p:spPr>
          <a:xfrm>
            <a:off x="872067" y="1628800"/>
            <a:ext cx="7408333" cy="4497363"/>
          </a:xfrm>
        </p:spPr>
        <p:txBody>
          <a:bodyPr>
            <a:normAutofit fontScale="92500" lnSpcReduction="20000"/>
          </a:bodyPr>
          <a:lstStyle/>
          <a:p>
            <a:r>
              <a:rPr lang="es-AR" sz="2000" dirty="0" smtClean="0">
                <a:latin typeface="Arial" pitchFamily="34" charset="0"/>
                <a:cs typeface="Arial" pitchFamily="34" charset="0"/>
              </a:rPr>
              <a:t>1. Finales de los años 50.</a:t>
            </a:r>
          </a:p>
          <a:p>
            <a:pPr lvl="1" algn="just"/>
            <a:r>
              <a:rPr lang="es-AR" sz="1800" dirty="0" smtClean="0">
                <a:latin typeface="Arial" pitchFamily="34" charset="0"/>
                <a:cs typeface="Arial" pitchFamily="34" charset="0"/>
              </a:rPr>
              <a:t>Se trató de una crisis de oferta. El parque de generación no estaba en condiciones de abastecer una demanda creciente, sobre todo por las políticas de desarrollo generadas por la administración </a:t>
            </a:r>
            <a:r>
              <a:rPr lang="es-AR" sz="1800" dirty="0" err="1" smtClean="0">
                <a:latin typeface="Arial" pitchFamily="34" charset="0"/>
                <a:cs typeface="Arial" pitchFamily="34" charset="0"/>
              </a:rPr>
              <a:t>Frondizi</a:t>
            </a:r>
            <a:r>
              <a:rPr lang="es-AR" sz="1800" dirty="0" smtClean="0">
                <a:latin typeface="Arial" pitchFamily="34" charset="0"/>
                <a:cs typeface="Arial" pitchFamily="34" charset="0"/>
              </a:rPr>
              <a:t>. </a:t>
            </a:r>
          </a:p>
          <a:p>
            <a:pPr lvl="1" algn="just"/>
            <a:r>
              <a:rPr lang="es-AR" sz="1800" dirty="0" smtClean="0">
                <a:latin typeface="Arial" pitchFamily="34" charset="0"/>
                <a:cs typeface="Arial" pitchFamily="34" charset="0"/>
              </a:rPr>
              <a:t>Si bien no se llegó a cortes del servicio demasiado prolongados, el efecto más visible era la notable caída de tensión (una forma de aumentar la oferta es reducir la tensión o voltaje) Era muy común la instalación de elevadores de tensión en las casas.</a:t>
            </a:r>
          </a:p>
          <a:p>
            <a:pPr lvl="1" algn="just"/>
            <a:r>
              <a:rPr lang="es-AR" sz="1800" dirty="0" smtClean="0">
                <a:latin typeface="Arial" pitchFamily="34" charset="0"/>
                <a:cs typeface="Arial" pitchFamily="34" charset="0"/>
              </a:rPr>
              <a:t>Para remediarla, se dispuso la construcción de la usina de San Nicolás, la creación de </a:t>
            </a:r>
            <a:r>
              <a:rPr lang="es-AR" sz="1800" dirty="0" err="1" smtClean="0">
                <a:latin typeface="Arial" pitchFamily="34" charset="0"/>
                <a:cs typeface="Arial" pitchFamily="34" charset="0"/>
              </a:rPr>
              <a:t>Segba</a:t>
            </a:r>
            <a:r>
              <a:rPr lang="es-AR" sz="1800" dirty="0" smtClean="0">
                <a:latin typeface="Arial" pitchFamily="34" charset="0"/>
                <a:cs typeface="Arial" pitchFamily="34" charset="0"/>
              </a:rPr>
              <a:t> y la compra de nuevas máquinas para esta empresa. Surgen las primeras líneas de transmisión en alta tensión.</a:t>
            </a:r>
          </a:p>
          <a:p>
            <a:pPr lvl="1" algn="just"/>
            <a:r>
              <a:rPr lang="es-AR" sz="1800" dirty="0" smtClean="0">
                <a:latin typeface="Arial" pitchFamily="34" charset="0"/>
                <a:cs typeface="Arial" pitchFamily="34" charset="0"/>
              </a:rPr>
              <a:t>Posteriormente se decide encarar un viejo proyecto de Agua y Energía, el de </a:t>
            </a:r>
            <a:r>
              <a:rPr lang="es-AR" sz="1800" dirty="0" smtClean="0">
                <a:solidFill>
                  <a:srgbClr val="FF0000"/>
                </a:solidFill>
                <a:latin typeface="Arial" pitchFamily="34" charset="0"/>
                <a:cs typeface="Arial" pitchFamily="34" charset="0"/>
              </a:rPr>
              <a:t>Chocón-Cerros Colorados</a:t>
            </a:r>
            <a:r>
              <a:rPr lang="es-AR" sz="1800" dirty="0" smtClean="0">
                <a:latin typeface="Arial" pitchFamily="34" charset="0"/>
                <a:cs typeface="Arial" pitchFamily="34" charset="0"/>
              </a:rPr>
              <a:t>, ahora accesible por el desarrollo de las tecnologías de transmisión. Para ello se crea una empresa estatal ad hoc: </a:t>
            </a:r>
            <a:r>
              <a:rPr lang="es-AR" sz="1800" dirty="0" err="1" smtClean="0">
                <a:latin typeface="Arial" pitchFamily="34" charset="0"/>
                <a:cs typeface="Arial" pitchFamily="34" charset="0"/>
              </a:rPr>
              <a:t>Hidronor</a:t>
            </a:r>
            <a:r>
              <a:rPr lang="es-AR" sz="1800" dirty="0" smtClean="0">
                <a:latin typeface="Arial" pitchFamily="34" charset="0"/>
                <a:cs typeface="Arial" pitchFamily="34" charset="0"/>
              </a:rPr>
              <a:t>.</a:t>
            </a:r>
            <a:endParaRPr lang="es-AR" sz="1800" dirty="0">
              <a:latin typeface="Arial" pitchFamily="34" charset="0"/>
              <a:cs typeface="Arial" pitchFamily="34" charset="0"/>
            </a:endParaRPr>
          </a:p>
        </p:txBody>
      </p:sp>
    </p:spTree>
    <p:extLst>
      <p:ext uri="{BB962C8B-B14F-4D97-AF65-F5344CB8AC3E}">
        <p14:creationId xmlns:p14="http://schemas.microsoft.com/office/powerpoint/2010/main" val="20334274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a:latin typeface="Arial" pitchFamily="34" charset="0"/>
                <a:cs typeface="Arial" pitchFamily="34" charset="0"/>
              </a:rPr>
              <a:t>LAS PRINCIPALES CRISIS DEL SECTOR</a:t>
            </a:r>
            <a:endParaRPr lang="es-AR" sz="2400" dirty="0"/>
          </a:p>
        </p:txBody>
      </p:sp>
      <p:sp>
        <p:nvSpPr>
          <p:cNvPr id="2" name="1 Marcador de contenido"/>
          <p:cNvSpPr>
            <a:spLocks noGrp="1"/>
          </p:cNvSpPr>
          <p:nvPr>
            <p:ph idx="1"/>
          </p:nvPr>
        </p:nvSpPr>
        <p:spPr>
          <a:xfrm>
            <a:off x="872067" y="1484784"/>
            <a:ext cx="7408333" cy="4641379"/>
          </a:xfrm>
        </p:spPr>
        <p:txBody>
          <a:bodyPr>
            <a:normAutofit/>
          </a:bodyPr>
          <a:lstStyle/>
          <a:p>
            <a:r>
              <a:rPr lang="es-AR" sz="2000" dirty="0" smtClean="0">
                <a:latin typeface="Arial" pitchFamily="34" charset="0"/>
                <a:cs typeface="Arial" pitchFamily="34" charset="0"/>
              </a:rPr>
              <a:t>2. Año 1973.</a:t>
            </a:r>
          </a:p>
          <a:p>
            <a:pPr lvl="1" algn="just"/>
            <a:r>
              <a:rPr lang="es-AR" sz="1600" dirty="0" smtClean="0">
                <a:latin typeface="Arial" pitchFamily="34" charset="0"/>
                <a:cs typeface="Arial" pitchFamily="34" charset="0"/>
              </a:rPr>
              <a:t>También se trató de un problema de oferta. Las medidas e inversiones de la década de los 60 no se habían completado plenamente. Así, la primera de las seis turbinas de El Chocón comenzó a operar en 1972, pero la obra recién se completó en 1977.</a:t>
            </a:r>
          </a:p>
          <a:p>
            <a:pPr lvl="1" algn="just"/>
            <a:r>
              <a:rPr lang="es-AR" sz="1600" dirty="0" smtClean="0">
                <a:latin typeface="Arial" pitchFamily="34" charset="0"/>
                <a:cs typeface="Arial" pitchFamily="34" charset="0"/>
              </a:rPr>
              <a:t>Fue particularmente crítico el segundo semestre de dicho año, pero como las obras necesarias estaban encaminadas, la única solución posible fue la del racionamiento. Entre las medidas más recordadas se destacan la prohibición de iluminar vidrieras de comercios, y la supresión de la televisión en las horas pico nocturnas.</a:t>
            </a:r>
          </a:p>
          <a:p>
            <a:pPr lvl="1" algn="just"/>
            <a:r>
              <a:rPr lang="es-AR" sz="1600" dirty="0" smtClean="0">
                <a:latin typeface="Arial" pitchFamily="34" charset="0"/>
                <a:cs typeface="Arial" pitchFamily="34" charset="0"/>
              </a:rPr>
              <a:t>En abril de 1974 se iniciaron las obras de la Central Hidroeléctrica de Salto Grande sobre el río Uruguay, obra binacional que se completó en 1979. Ya en 1973 se había firmado el Tratado de </a:t>
            </a:r>
            <a:r>
              <a:rPr lang="es-AR" sz="1600" dirty="0" err="1" smtClean="0">
                <a:latin typeface="Arial" pitchFamily="34" charset="0"/>
                <a:cs typeface="Arial" pitchFamily="34" charset="0"/>
              </a:rPr>
              <a:t>Yacyretá</a:t>
            </a:r>
            <a:r>
              <a:rPr lang="es-AR" sz="1600" dirty="0" smtClean="0">
                <a:latin typeface="Arial" pitchFamily="34" charset="0"/>
                <a:cs typeface="Arial" pitchFamily="34" charset="0"/>
              </a:rPr>
              <a:t> con Paraguay para encarar esta otra obra. Sin embargo, la primera máquina de esta central, recién comenzó a operar en septiembre de 1994.</a:t>
            </a:r>
            <a:endParaRPr lang="es-AR" sz="1600" dirty="0">
              <a:latin typeface="Arial" pitchFamily="34" charset="0"/>
              <a:cs typeface="Arial" pitchFamily="34" charset="0"/>
            </a:endParaRPr>
          </a:p>
        </p:txBody>
      </p:sp>
    </p:spTree>
    <p:extLst>
      <p:ext uri="{BB962C8B-B14F-4D97-AF65-F5344CB8AC3E}">
        <p14:creationId xmlns:p14="http://schemas.microsoft.com/office/powerpoint/2010/main" val="16556457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a:latin typeface="Arial" pitchFamily="34" charset="0"/>
                <a:cs typeface="Arial" pitchFamily="34" charset="0"/>
              </a:rPr>
              <a:t>LAS PRINCIPALES CRISIS DEL SECTOR</a:t>
            </a:r>
          </a:p>
        </p:txBody>
      </p:sp>
      <p:sp>
        <p:nvSpPr>
          <p:cNvPr id="2" name="1 Marcador de contenido"/>
          <p:cNvSpPr>
            <a:spLocks noGrp="1"/>
          </p:cNvSpPr>
          <p:nvPr>
            <p:ph idx="1"/>
          </p:nvPr>
        </p:nvSpPr>
        <p:spPr>
          <a:xfrm>
            <a:off x="872067" y="1412776"/>
            <a:ext cx="7408333" cy="4713387"/>
          </a:xfrm>
        </p:spPr>
        <p:txBody>
          <a:bodyPr>
            <a:normAutofit/>
          </a:bodyPr>
          <a:lstStyle/>
          <a:p>
            <a:r>
              <a:rPr lang="es-AR" sz="1800" b="1" dirty="0" smtClean="0">
                <a:latin typeface="Arial" pitchFamily="34" charset="0"/>
                <a:cs typeface="Arial" pitchFamily="34" charset="0"/>
              </a:rPr>
              <a:t>3. Año 1988/89</a:t>
            </a:r>
          </a:p>
          <a:p>
            <a:pPr algn="just"/>
            <a:r>
              <a:rPr lang="es-AR" sz="1800" dirty="0" smtClean="0">
                <a:latin typeface="Arial" pitchFamily="34" charset="0"/>
                <a:cs typeface="Arial" pitchFamily="34" charset="0"/>
              </a:rPr>
              <a:t>Esta posiblemente haya sido la crisis más grave. Nuevamente se trató de un problema de oferta, pero en este caso no solo incidió un aumento en la demanda, sino que la causa principal fue la obsolescencia del parque térmico, por años con falta de inversión, a lo que se sumó una etapa de baja </a:t>
            </a:r>
            <a:r>
              <a:rPr lang="es-AR" sz="1800" dirty="0" err="1" smtClean="0">
                <a:latin typeface="Arial" pitchFamily="34" charset="0"/>
                <a:cs typeface="Arial" pitchFamily="34" charset="0"/>
              </a:rPr>
              <a:t>hidraulicidad</a:t>
            </a:r>
            <a:r>
              <a:rPr lang="es-AR" sz="1800" dirty="0" smtClean="0">
                <a:latin typeface="Arial" pitchFamily="34" charset="0"/>
                <a:cs typeface="Arial" pitchFamily="34" charset="0"/>
              </a:rPr>
              <a:t>, lo que también redujo la capacidad de las centrales hidroeléctricas.</a:t>
            </a:r>
          </a:p>
          <a:p>
            <a:pPr algn="just"/>
            <a:r>
              <a:rPr lang="es-AR" sz="1800" dirty="0" smtClean="0">
                <a:latin typeface="Arial" pitchFamily="34" charset="0"/>
                <a:cs typeface="Arial" pitchFamily="34" charset="0"/>
              </a:rPr>
              <a:t>La única solución posible fue el racionamiento, por lo que se establecieron cortes programados y rotativos, de varias horas de duración por día. Un ligero paliativo fue la importación de algunas máquinas de reducida potencia. Era usual observar en las calles equipos generadores portátiles, encarados por particulares.</a:t>
            </a:r>
          </a:p>
          <a:p>
            <a:pPr algn="just"/>
            <a:r>
              <a:rPr lang="es-AR" sz="1800" dirty="0" smtClean="0">
                <a:latin typeface="Arial" pitchFamily="34" charset="0"/>
                <a:cs typeface="Arial" pitchFamily="34" charset="0"/>
              </a:rPr>
              <a:t>En 1989, la mejora en los ríos atenuó el impacto, pero en la sociedad quedó instalado que el sistema estatal, sin capacidad de invertir, estaba llegando a un punto crítico.</a:t>
            </a:r>
            <a:endParaRPr lang="es-AR" sz="1800" dirty="0">
              <a:latin typeface="Arial" pitchFamily="34" charset="0"/>
              <a:cs typeface="Arial" pitchFamily="34" charset="0"/>
            </a:endParaRPr>
          </a:p>
        </p:txBody>
      </p:sp>
    </p:spTree>
    <p:extLst>
      <p:ext uri="{BB962C8B-B14F-4D97-AF65-F5344CB8AC3E}">
        <p14:creationId xmlns:p14="http://schemas.microsoft.com/office/powerpoint/2010/main" val="28163689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smtClean="0">
                <a:latin typeface="Arial" pitchFamily="34" charset="0"/>
                <a:cs typeface="Arial" pitchFamily="34" charset="0"/>
              </a:rPr>
              <a:t>LA REFORMA DE 1992 (LEY N° 24.065)</a:t>
            </a:r>
            <a:endParaRPr lang="es-AR" sz="2400" dirty="0">
              <a:latin typeface="Arial" pitchFamily="34" charset="0"/>
              <a:cs typeface="Arial" pitchFamily="34" charset="0"/>
            </a:endParaRPr>
          </a:p>
        </p:txBody>
      </p:sp>
      <p:sp>
        <p:nvSpPr>
          <p:cNvPr id="2" name="1 Marcador de contenido"/>
          <p:cNvSpPr>
            <a:spLocks noGrp="1"/>
          </p:cNvSpPr>
          <p:nvPr>
            <p:ph idx="1"/>
          </p:nvPr>
        </p:nvSpPr>
        <p:spPr>
          <a:xfrm>
            <a:off x="872067" y="1412776"/>
            <a:ext cx="7408333" cy="4713387"/>
          </a:xfrm>
        </p:spPr>
        <p:txBody>
          <a:bodyPr>
            <a:normAutofit fontScale="92500" lnSpcReduction="10000"/>
          </a:bodyPr>
          <a:lstStyle/>
          <a:p>
            <a:pPr algn="ctr"/>
            <a:r>
              <a:rPr lang="es-AR" sz="2000" dirty="0" smtClean="0">
                <a:latin typeface="Arial" pitchFamily="34" charset="0"/>
                <a:cs typeface="Arial" pitchFamily="34" charset="0"/>
              </a:rPr>
              <a:t>ELEMENTOS PRINCIPALES</a:t>
            </a:r>
          </a:p>
          <a:p>
            <a:pPr algn="just"/>
            <a:r>
              <a:rPr lang="es-AR" sz="2000" dirty="0" smtClean="0">
                <a:latin typeface="Arial" pitchFamily="34" charset="0"/>
                <a:cs typeface="Arial" pitchFamily="34" charset="0"/>
              </a:rPr>
              <a:t>Desintegración vertical de la industria:</a:t>
            </a:r>
          </a:p>
          <a:p>
            <a:pPr lvl="1" algn="just"/>
            <a:r>
              <a:rPr lang="es-AR" sz="1800" dirty="0" smtClean="0">
                <a:latin typeface="Arial" pitchFamily="34" charset="0"/>
                <a:cs typeface="Arial" pitchFamily="34" charset="0"/>
              </a:rPr>
              <a:t>Generación</a:t>
            </a:r>
          </a:p>
          <a:p>
            <a:pPr lvl="1" algn="just"/>
            <a:r>
              <a:rPr lang="es-AR" sz="1800" dirty="0" smtClean="0">
                <a:latin typeface="Arial" pitchFamily="34" charset="0"/>
                <a:cs typeface="Arial" pitchFamily="34" charset="0"/>
              </a:rPr>
              <a:t>Transporte</a:t>
            </a:r>
          </a:p>
          <a:p>
            <a:pPr lvl="1" algn="just"/>
            <a:r>
              <a:rPr lang="es-AR" sz="1800" dirty="0" smtClean="0">
                <a:latin typeface="Arial" pitchFamily="34" charset="0"/>
                <a:cs typeface="Arial" pitchFamily="34" charset="0"/>
              </a:rPr>
              <a:t>Distribución</a:t>
            </a:r>
          </a:p>
          <a:p>
            <a:pPr algn="just"/>
            <a:r>
              <a:rPr lang="es-AR" sz="2000" dirty="0" smtClean="0">
                <a:latin typeface="Arial" pitchFamily="34" charset="0"/>
                <a:cs typeface="Arial" pitchFamily="34" charset="0"/>
              </a:rPr>
              <a:t>Creación de un mercado de competencia en el segmento de  Generación.</a:t>
            </a:r>
          </a:p>
          <a:p>
            <a:pPr algn="just"/>
            <a:r>
              <a:rPr lang="es-AR" sz="2000" dirty="0" smtClean="0">
                <a:latin typeface="Arial" pitchFamily="34" charset="0"/>
                <a:cs typeface="Arial" pitchFamily="34" charset="0"/>
              </a:rPr>
              <a:t>Libre acceso de terceros a las redes.</a:t>
            </a:r>
          </a:p>
          <a:p>
            <a:pPr algn="just"/>
            <a:r>
              <a:rPr lang="es-AR" sz="2000" dirty="0">
                <a:latin typeface="Arial" pitchFamily="34" charset="0"/>
                <a:cs typeface="Arial" pitchFamily="34" charset="0"/>
              </a:rPr>
              <a:t>Transporte y Distribución, por ser monopolios naturales serán sujetos de regulación</a:t>
            </a:r>
            <a:r>
              <a:rPr lang="es-AR" sz="2000" dirty="0" smtClean="0">
                <a:latin typeface="Arial" pitchFamily="34" charset="0"/>
                <a:cs typeface="Arial" pitchFamily="34" charset="0"/>
              </a:rPr>
              <a:t>.</a:t>
            </a:r>
          </a:p>
          <a:p>
            <a:pPr algn="just"/>
            <a:r>
              <a:rPr lang="es-AR" sz="2000" dirty="0" smtClean="0">
                <a:latin typeface="Arial" pitchFamily="34" charset="0"/>
                <a:cs typeface="Arial" pitchFamily="34" charset="0"/>
              </a:rPr>
              <a:t>Mecanismo de Price </a:t>
            </a:r>
            <a:r>
              <a:rPr lang="es-AR" sz="2000" dirty="0" err="1" smtClean="0">
                <a:latin typeface="Arial" pitchFamily="34" charset="0"/>
                <a:cs typeface="Arial" pitchFamily="34" charset="0"/>
              </a:rPr>
              <a:t>Cap</a:t>
            </a:r>
            <a:r>
              <a:rPr lang="es-AR" sz="2000" dirty="0" smtClean="0">
                <a:latin typeface="Arial" pitchFamily="34" charset="0"/>
                <a:cs typeface="Arial" pitchFamily="34" charset="0"/>
              </a:rPr>
              <a:t> para las tarifas.</a:t>
            </a:r>
          </a:p>
          <a:p>
            <a:pPr algn="just"/>
            <a:r>
              <a:rPr lang="es-AR" sz="2000" dirty="0" smtClean="0">
                <a:latin typeface="Arial" pitchFamily="34" charset="0"/>
                <a:cs typeface="Arial" pitchFamily="34" charset="0"/>
              </a:rPr>
              <a:t>Creación del organismo regulador</a:t>
            </a:r>
          </a:p>
          <a:p>
            <a:pPr algn="just"/>
            <a:r>
              <a:rPr lang="es-AR" sz="2000" dirty="0" smtClean="0">
                <a:latin typeface="Arial" pitchFamily="34" charset="0"/>
                <a:cs typeface="Arial" pitchFamily="34" charset="0"/>
              </a:rPr>
              <a:t>Privatización de las empresas estatales.</a:t>
            </a:r>
            <a:endParaRPr lang="es-AR" sz="2000" dirty="0">
              <a:latin typeface="Arial" pitchFamily="34" charset="0"/>
              <a:cs typeface="Arial" pitchFamily="34" charset="0"/>
            </a:endParaRPr>
          </a:p>
        </p:txBody>
      </p:sp>
    </p:spTree>
    <p:extLst>
      <p:ext uri="{BB962C8B-B14F-4D97-AF65-F5344CB8AC3E}">
        <p14:creationId xmlns:p14="http://schemas.microsoft.com/office/powerpoint/2010/main" val="3599464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a:latin typeface="Arial" pitchFamily="34" charset="0"/>
                <a:cs typeface="Arial" pitchFamily="34" charset="0"/>
              </a:rPr>
              <a:t>LA REFORMA DE 1992 (LEY N° 24.065)</a:t>
            </a:r>
            <a:endParaRPr lang="es-AR" sz="2400" dirty="0"/>
          </a:p>
        </p:txBody>
      </p:sp>
      <p:sp>
        <p:nvSpPr>
          <p:cNvPr id="2" name="1 Marcador de contenido"/>
          <p:cNvSpPr>
            <a:spLocks noGrp="1"/>
          </p:cNvSpPr>
          <p:nvPr>
            <p:ph idx="1"/>
          </p:nvPr>
        </p:nvSpPr>
        <p:spPr>
          <a:xfrm>
            <a:off x="872067" y="1556792"/>
            <a:ext cx="7408333" cy="4569371"/>
          </a:xfrm>
        </p:spPr>
        <p:txBody>
          <a:bodyPr>
            <a:normAutofit fontScale="92500" lnSpcReduction="10000"/>
          </a:bodyPr>
          <a:lstStyle/>
          <a:p>
            <a:endParaRPr lang="es-AR" sz="1800" dirty="0" smtClean="0">
              <a:latin typeface="Arial" pitchFamily="34" charset="0"/>
              <a:cs typeface="Arial" pitchFamily="34" charset="0"/>
            </a:endParaRPr>
          </a:p>
          <a:p>
            <a:r>
              <a:rPr lang="es-AR" sz="1800" dirty="0" smtClean="0">
                <a:latin typeface="Arial" pitchFamily="34" charset="0"/>
                <a:cs typeface="Arial" pitchFamily="34" charset="0"/>
              </a:rPr>
              <a:t>CARACTERÍSTICAS DE LA GENERACIÓN.</a:t>
            </a:r>
          </a:p>
          <a:p>
            <a:pPr marL="0" indent="0">
              <a:buNone/>
            </a:pPr>
            <a:endParaRPr lang="es-AR" sz="1800" dirty="0">
              <a:latin typeface="Arial" pitchFamily="34" charset="0"/>
              <a:cs typeface="Arial" pitchFamily="34" charset="0"/>
            </a:endParaRPr>
          </a:p>
          <a:p>
            <a:r>
              <a:rPr lang="es-AR" sz="1800" dirty="0" smtClean="0">
                <a:latin typeface="Arial" pitchFamily="34" charset="0"/>
                <a:cs typeface="Arial" pitchFamily="34" charset="0"/>
              </a:rPr>
              <a:t>FUNCIONAMIENTO DEL MERCADO.</a:t>
            </a:r>
          </a:p>
          <a:p>
            <a:pPr marL="301943" lvl="1" indent="0">
              <a:buNone/>
            </a:pPr>
            <a:r>
              <a:rPr lang="es-AR" sz="1600" dirty="0" smtClean="0">
                <a:latin typeface="Arial" pitchFamily="34" charset="0"/>
                <a:cs typeface="Arial" pitchFamily="34" charset="0"/>
              </a:rPr>
              <a:t>Máquinas no empresas.</a:t>
            </a:r>
          </a:p>
          <a:p>
            <a:pPr marL="301943" lvl="1" indent="0">
              <a:buNone/>
            </a:pPr>
            <a:endParaRPr lang="es-AR" sz="1600" dirty="0" smtClean="0">
              <a:latin typeface="Arial" pitchFamily="34" charset="0"/>
              <a:cs typeface="Arial" pitchFamily="34" charset="0"/>
            </a:endParaRPr>
          </a:p>
          <a:p>
            <a:r>
              <a:rPr lang="es-AR" sz="1800" dirty="0" smtClean="0">
                <a:latin typeface="Arial" pitchFamily="34" charset="0"/>
                <a:cs typeface="Arial" pitchFamily="34" charset="0"/>
              </a:rPr>
              <a:t>DETERMINACIÓN DE PRECIOS.</a:t>
            </a:r>
          </a:p>
          <a:p>
            <a:pPr lvl="1"/>
            <a:r>
              <a:rPr lang="es-AR" sz="1600" dirty="0" smtClean="0">
                <a:latin typeface="Arial" pitchFamily="34" charset="0"/>
                <a:cs typeface="Arial" pitchFamily="34" charset="0"/>
              </a:rPr>
              <a:t>Sistema de Costo Marginal de Corto Plazo</a:t>
            </a:r>
          </a:p>
          <a:p>
            <a:pPr lvl="1"/>
            <a:endParaRPr lang="es-AR" sz="1600" dirty="0" smtClean="0">
              <a:latin typeface="Arial" pitchFamily="34" charset="0"/>
              <a:cs typeface="Arial" pitchFamily="34" charset="0"/>
            </a:endParaRPr>
          </a:p>
          <a:p>
            <a:r>
              <a:rPr lang="es-AR" sz="1800" dirty="0" smtClean="0">
                <a:latin typeface="Arial" pitchFamily="34" charset="0"/>
                <a:cs typeface="Arial" pitchFamily="34" charset="0"/>
              </a:rPr>
              <a:t>ADMINISTRACIÓN DEL MERCADO.</a:t>
            </a:r>
          </a:p>
          <a:p>
            <a:pPr lvl="1"/>
            <a:r>
              <a:rPr lang="es-AR" sz="1600" dirty="0" err="1" smtClean="0">
                <a:latin typeface="Arial" pitchFamily="34" charset="0"/>
                <a:cs typeface="Arial" pitchFamily="34" charset="0"/>
              </a:rPr>
              <a:t>Cammesa</a:t>
            </a:r>
            <a:r>
              <a:rPr lang="es-AR" sz="1600" dirty="0" smtClean="0">
                <a:latin typeface="Arial" pitchFamily="34" charset="0"/>
                <a:cs typeface="Arial" pitchFamily="34" charset="0"/>
              </a:rPr>
              <a:t>, su papel, forma societaria y accionistas.</a:t>
            </a:r>
          </a:p>
          <a:p>
            <a:pPr lvl="1"/>
            <a:endParaRPr lang="es-AR" sz="1600" dirty="0">
              <a:latin typeface="Arial" pitchFamily="34" charset="0"/>
              <a:cs typeface="Arial" pitchFamily="34" charset="0"/>
            </a:endParaRPr>
          </a:p>
          <a:p>
            <a:pPr marL="301943" lvl="1" indent="0" algn="ctr">
              <a:buNone/>
            </a:pPr>
            <a:r>
              <a:rPr lang="es-AR" sz="1600" dirty="0" smtClean="0">
                <a:solidFill>
                  <a:srgbClr val="FF0000"/>
                </a:solidFill>
                <a:latin typeface="Arial" pitchFamily="34" charset="0"/>
                <a:cs typeface="Arial" pitchFamily="34" charset="0"/>
              </a:rPr>
              <a:t>PERO, ¿PORQUÉ PUEDE EXISTIR UN MERCADO?</a:t>
            </a:r>
          </a:p>
        </p:txBody>
      </p:sp>
    </p:spTree>
    <p:extLst>
      <p:ext uri="{BB962C8B-B14F-4D97-AF65-F5344CB8AC3E}">
        <p14:creationId xmlns:p14="http://schemas.microsoft.com/office/powerpoint/2010/main" val="33022660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a:latin typeface="Arial" pitchFamily="34" charset="0"/>
                <a:cs typeface="Arial" pitchFamily="34" charset="0"/>
              </a:rPr>
              <a:t>LA REFORMA DE 1992 (LEY N° 24.065)</a:t>
            </a:r>
            <a:endParaRPr lang="es-AR" sz="2400" dirty="0"/>
          </a:p>
        </p:txBody>
      </p:sp>
      <p:sp>
        <p:nvSpPr>
          <p:cNvPr id="2" name="1 Marcador de contenido"/>
          <p:cNvSpPr>
            <a:spLocks noGrp="1"/>
          </p:cNvSpPr>
          <p:nvPr>
            <p:ph idx="1"/>
          </p:nvPr>
        </p:nvSpPr>
        <p:spPr>
          <a:xfrm>
            <a:off x="872067" y="1484784"/>
            <a:ext cx="7408333" cy="4641379"/>
          </a:xfrm>
        </p:spPr>
        <p:txBody>
          <a:bodyPr>
            <a:normAutofit fontScale="92500" lnSpcReduction="20000"/>
          </a:bodyPr>
          <a:lstStyle/>
          <a:p>
            <a:r>
              <a:rPr lang="es-AR" sz="2000" dirty="0" smtClean="0">
                <a:latin typeface="Arial" pitchFamily="34" charset="0"/>
                <a:cs typeface="Arial" pitchFamily="34" charset="0"/>
              </a:rPr>
              <a:t>CARACTERIZACIÓN DEL TRANSPORTE.</a:t>
            </a:r>
          </a:p>
          <a:p>
            <a:endParaRPr lang="es-AR" sz="2000" dirty="0" smtClean="0">
              <a:latin typeface="Arial" pitchFamily="34" charset="0"/>
              <a:cs typeface="Arial" pitchFamily="34" charset="0"/>
            </a:endParaRPr>
          </a:p>
          <a:p>
            <a:r>
              <a:rPr lang="es-AR" sz="2000" dirty="0" smtClean="0">
                <a:latin typeface="Arial" pitchFamily="34" charset="0"/>
                <a:cs typeface="Arial" pitchFamily="34" charset="0"/>
              </a:rPr>
              <a:t>Monopolio Natural sujeto a regulación.</a:t>
            </a:r>
          </a:p>
          <a:p>
            <a:r>
              <a:rPr lang="es-AR" sz="2000" dirty="0" smtClean="0">
                <a:latin typeface="Arial" pitchFamily="34" charset="0"/>
                <a:cs typeface="Arial" pitchFamily="34" charset="0"/>
              </a:rPr>
              <a:t>Servicio Público sin obligación de expandir la red. </a:t>
            </a:r>
          </a:p>
          <a:p>
            <a:r>
              <a:rPr lang="es-AR" sz="2000" dirty="0" smtClean="0">
                <a:latin typeface="Arial" pitchFamily="34" charset="0"/>
                <a:cs typeface="Arial" pitchFamily="34" charset="0"/>
              </a:rPr>
              <a:t>Se entrega en concesión</a:t>
            </a:r>
          </a:p>
          <a:p>
            <a:r>
              <a:rPr lang="es-AR" sz="2000" dirty="0" smtClean="0">
                <a:latin typeface="Arial" pitchFamily="34" charset="0"/>
                <a:cs typeface="Arial" pitchFamily="34" charset="0"/>
              </a:rPr>
              <a:t>Remuneración (cómo se fija)</a:t>
            </a:r>
          </a:p>
          <a:p>
            <a:r>
              <a:rPr lang="es-AR" sz="2000" dirty="0" smtClean="0">
                <a:latin typeface="Arial" pitchFamily="34" charset="0"/>
                <a:cs typeface="Arial" pitchFamily="34" charset="0"/>
              </a:rPr>
              <a:t>Normas de Calidad y penalizaciones.</a:t>
            </a:r>
          </a:p>
          <a:p>
            <a:r>
              <a:rPr lang="es-AR" sz="2000" dirty="0" smtClean="0">
                <a:latin typeface="Arial" pitchFamily="34" charset="0"/>
                <a:cs typeface="Arial" pitchFamily="34" charset="0"/>
              </a:rPr>
              <a:t>Libre Acceso de Terceros a las redes (open </a:t>
            </a:r>
            <a:r>
              <a:rPr lang="es-AR" sz="2000" dirty="0" err="1" smtClean="0">
                <a:latin typeface="Arial" pitchFamily="34" charset="0"/>
                <a:cs typeface="Arial" pitchFamily="34" charset="0"/>
              </a:rPr>
              <a:t>access</a:t>
            </a:r>
            <a:r>
              <a:rPr lang="es-AR" sz="2000" dirty="0" smtClean="0">
                <a:latin typeface="Arial" pitchFamily="34" charset="0"/>
                <a:cs typeface="Arial" pitchFamily="34" charset="0"/>
              </a:rPr>
              <a:t>)</a:t>
            </a:r>
          </a:p>
          <a:p>
            <a:r>
              <a:rPr lang="es-AR" sz="2000" dirty="0" smtClean="0">
                <a:latin typeface="Arial" pitchFamily="34" charset="0"/>
                <a:cs typeface="Arial" pitchFamily="34" charset="0"/>
              </a:rPr>
              <a:t>Limitaciones (en generación y distribución)</a:t>
            </a:r>
          </a:p>
          <a:p>
            <a:r>
              <a:rPr lang="es-AR" sz="2000" dirty="0">
                <a:latin typeface="Arial" pitchFamily="34" charset="0"/>
                <a:cs typeface="Arial" pitchFamily="34" charset="0"/>
              </a:rPr>
              <a:t>Método para extender la red.</a:t>
            </a:r>
            <a:endParaRPr lang="es-AR" sz="2000" dirty="0" smtClean="0">
              <a:latin typeface="Arial" pitchFamily="34" charset="0"/>
              <a:cs typeface="Arial" pitchFamily="34" charset="0"/>
            </a:endParaRPr>
          </a:p>
          <a:p>
            <a:endParaRPr lang="es-AR" sz="2000" dirty="0">
              <a:latin typeface="Arial" pitchFamily="34" charset="0"/>
              <a:cs typeface="Arial" pitchFamily="34" charset="0"/>
            </a:endParaRPr>
          </a:p>
          <a:p>
            <a:pPr marL="0" indent="0" algn="ctr">
              <a:buNone/>
            </a:pPr>
            <a:r>
              <a:rPr lang="es-AR" sz="2000" dirty="0" smtClean="0">
                <a:solidFill>
                  <a:srgbClr val="FF0000"/>
                </a:solidFill>
                <a:latin typeface="Arial" pitchFamily="34" charset="0"/>
                <a:cs typeface="Arial" pitchFamily="34" charset="0"/>
              </a:rPr>
              <a:t>ES LA BASE FÍSICA DEL MERCADO, SIN TRANSPORTE NO HABRÍA MERCADO DE COMPETENCIA</a:t>
            </a:r>
            <a:endParaRPr lang="es-AR" sz="200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4683193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a:latin typeface="Arial" pitchFamily="34" charset="0"/>
                <a:cs typeface="Arial" pitchFamily="34" charset="0"/>
              </a:rPr>
              <a:t>LA REFORMA DE 1992 (LEY N° </a:t>
            </a:r>
            <a:r>
              <a:rPr lang="es-AR" sz="2400" dirty="0" smtClean="0">
                <a:latin typeface="Arial" pitchFamily="34" charset="0"/>
                <a:cs typeface="Arial" pitchFamily="34" charset="0"/>
              </a:rPr>
              <a:t>24.065)</a:t>
            </a:r>
            <a:endParaRPr lang="es-AR" sz="2400" dirty="0"/>
          </a:p>
        </p:txBody>
      </p:sp>
      <p:sp>
        <p:nvSpPr>
          <p:cNvPr id="2" name="1 Marcador de contenido"/>
          <p:cNvSpPr>
            <a:spLocks noGrp="1"/>
          </p:cNvSpPr>
          <p:nvPr>
            <p:ph idx="1"/>
          </p:nvPr>
        </p:nvSpPr>
        <p:spPr>
          <a:xfrm>
            <a:off x="872067" y="1484784"/>
            <a:ext cx="7408333" cy="4641379"/>
          </a:xfrm>
        </p:spPr>
        <p:txBody>
          <a:bodyPr>
            <a:normAutofit fontScale="92500" lnSpcReduction="20000"/>
          </a:bodyPr>
          <a:lstStyle/>
          <a:p>
            <a:r>
              <a:rPr lang="es-AR" sz="2000" dirty="0" smtClean="0">
                <a:latin typeface="Arial" pitchFamily="34" charset="0"/>
                <a:cs typeface="Arial" pitchFamily="34" charset="0"/>
              </a:rPr>
              <a:t>LA DISTRIBUCIÓN.</a:t>
            </a:r>
          </a:p>
          <a:p>
            <a:endParaRPr lang="es-AR" sz="2000" dirty="0" smtClean="0">
              <a:latin typeface="Arial" pitchFamily="34" charset="0"/>
              <a:cs typeface="Arial" pitchFamily="34" charset="0"/>
            </a:endParaRPr>
          </a:p>
          <a:p>
            <a:r>
              <a:rPr lang="es-AR" sz="2000" dirty="0" smtClean="0">
                <a:latin typeface="Arial" pitchFamily="34" charset="0"/>
                <a:cs typeface="Arial" pitchFamily="34" charset="0"/>
              </a:rPr>
              <a:t>Servicio Público obligado a atender toda la demanda que se presente en su área de concesión.</a:t>
            </a:r>
          </a:p>
          <a:p>
            <a:r>
              <a:rPr lang="es-AR" sz="2000" dirty="0" smtClean="0">
                <a:latin typeface="Arial" pitchFamily="34" charset="0"/>
                <a:cs typeface="Arial" pitchFamily="34" charset="0"/>
              </a:rPr>
              <a:t>Monopolio Natural sujeto a regulación.</a:t>
            </a:r>
          </a:p>
          <a:p>
            <a:r>
              <a:rPr lang="es-AR" sz="2000" dirty="0" smtClean="0">
                <a:latin typeface="Arial" pitchFamily="34" charset="0"/>
                <a:cs typeface="Arial" pitchFamily="34" charset="0"/>
              </a:rPr>
              <a:t>Tarifas bajo el método Price Cap.</a:t>
            </a:r>
          </a:p>
          <a:p>
            <a:r>
              <a:rPr lang="es-AR" sz="2000" dirty="0" smtClean="0">
                <a:latin typeface="Arial" pitchFamily="34" charset="0"/>
                <a:cs typeface="Arial" pitchFamily="34" charset="0"/>
              </a:rPr>
              <a:t>Normas de Calidad y Penalizaciones.</a:t>
            </a:r>
          </a:p>
          <a:p>
            <a:r>
              <a:rPr lang="es-AR" sz="2000" dirty="0" smtClean="0">
                <a:latin typeface="Arial" pitchFamily="34" charset="0"/>
                <a:cs typeface="Arial" pitchFamily="34" charset="0"/>
              </a:rPr>
              <a:t>Debe comprar la Energía que distribuye y no puede tener generación propia.</a:t>
            </a:r>
          </a:p>
          <a:p>
            <a:r>
              <a:rPr lang="es-AR" sz="2000" dirty="0" smtClean="0">
                <a:latin typeface="Arial" pitchFamily="34" charset="0"/>
                <a:cs typeface="Arial" pitchFamily="34" charset="0"/>
              </a:rPr>
              <a:t>Libre acceso de terceros a las redes </a:t>
            </a:r>
            <a:r>
              <a:rPr lang="es-AR" sz="2000" dirty="0">
                <a:latin typeface="Arial" pitchFamily="34" charset="0"/>
                <a:cs typeface="Arial" pitchFamily="34" charset="0"/>
              </a:rPr>
              <a:t>(open </a:t>
            </a:r>
            <a:r>
              <a:rPr lang="es-AR" sz="2000" dirty="0" err="1">
                <a:latin typeface="Arial" pitchFamily="34" charset="0"/>
                <a:cs typeface="Arial" pitchFamily="34" charset="0"/>
              </a:rPr>
              <a:t>access</a:t>
            </a:r>
            <a:r>
              <a:rPr lang="es-AR" sz="2000" dirty="0" smtClean="0">
                <a:latin typeface="Arial" pitchFamily="34" charset="0"/>
                <a:cs typeface="Arial" pitchFamily="34" charset="0"/>
              </a:rPr>
              <a:t>).</a:t>
            </a:r>
          </a:p>
          <a:p>
            <a:r>
              <a:rPr lang="es-AR" sz="2000" dirty="0" smtClean="0">
                <a:latin typeface="Arial" pitchFamily="34" charset="0"/>
                <a:cs typeface="Arial" pitchFamily="34" charset="0"/>
              </a:rPr>
              <a:t>Pass-</a:t>
            </a:r>
            <a:r>
              <a:rPr lang="es-AR" sz="2000" dirty="0" err="1" smtClean="0">
                <a:latin typeface="Arial" pitchFamily="34" charset="0"/>
                <a:cs typeface="Arial" pitchFamily="34" charset="0"/>
              </a:rPr>
              <a:t>trough</a:t>
            </a:r>
            <a:r>
              <a:rPr lang="es-AR" sz="2000" dirty="0" smtClean="0">
                <a:latin typeface="Arial" pitchFamily="34" charset="0"/>
                <a:cs typeface="Arial" pitchFamily="34" charset="0"/>
              </a:rPr>
              <a:t> de la compra de energía.</a:t>
            </a:r>
          </a:p>
          <a:p>
            <a:endParaRPr lang="es-AR" sz="2000" dirty="0" smtClean="0">
              <a:latin typeface="Arial" pitchFamily="34" charset="0"/>
              <a:cs typeface="Arial" pitchFamily="34" charset="0"/>
            </a:endParaRPr>
          </a:p>
          <a:p>
            <a:pPr marL="0" indent="0" algn="ctr">
              <a:buNone/>
            </a:pPr>
            <a:r>
              <a:rPr lang="es-AR" sz="1800" dirty="0" smtClean="0">
                <a:solidFill>
                  <a:srgbClr val="FF0000"/>
                </a:solidFill>
                <a:latin typeface="Arial" pitchFamily="34" charset="0"/>
                <a:cs typeface="Arial" pitchFamily="34" charset="0"/>
              </a:rPr>
              <a:t>LA FACTURA DEL DISTRIBUIDOR COMBINA PRECIO Y TARIFA</a:t>
            </a:r>
            <a:endParaRPr lang="es-AR" sz="1800" dirty="0">
              <a:solidFill>
                <a:srgbClr val="FF0000"/>
              </a:solidFill>
              <a:latin typeface="Arial" pitchFamily="34" charset="0"/>
              <a:cs typeface="Arial" pitchFamily="34" charset="0"/>
            </a:endParaRPr>
          </a:p>
          <a:p>
            <a:endParaRPr lang="es-AR" sz="2000" dirty="0">
              <a:latin typeface="Arial" pitchFamily="34" charset="0"/>
              <a:cs typeface="Arial" pitchFamily="34" charset="0"/>
            </a:endParaRPr>
          </a:p>
        </p:txBody>
      </p:sp>
    </p:spTree>
    <p:extLst>
      <p:ext uri="{BB962C8B-B14F-4D97-AF65-F5344CB8AC3E}">
        <p14:creationId xmlns:p14="http://schemas.microsoft.com/office/powerpoint/2010/main" val="11355651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a:latin typeface="Arial" pitchFamily="34" charset="0"/>
                <a:cs typeface="Arial" pitchFamily="34" charset="0"/>
              </a:rPr>
              <a:t>LA REFORMA DE 1992 (LEY N° </a:t>
            </a:r>
            <a:r>
              <a:rPr lang="es-AR" sz="2400" dirty="0" smtClean="0">
                <a:latin typeface="Arial" pitchFamily="34" charset="0"/>
                <a:cs typeface="Arial" pitchFamily="34" charset="0"/>
              </a:rPr>
              <a:t>24.065)</a:t>
            </a:r>
            <a:endParaRPr lang="es-AR" sz="2400" dirty="0">
              <a:latin typeface="Arial" pitchFamily="34" charset="0"/>
              <a:cs typeface="Arial" pitchFamily="34" charset="0"/>
            </a:endParaRPr>
          </a:p>
        </p:txBody>
      </p:sp>
      <p:sp>
        <p:nvSpPr>
          <p:cNvPr id="2" name="1 Marcador de contenido"/>
          <p:cNvSpPr>
            <a:spLocks noGrp="1"/>
          </p:cNvSpPr>
          <p:nvPr>
            <p:ph idx="1"/>
          </p:nvPr>
        </p:nvSpPr>
        <p:spPr>
          <a:xfrm>
            <a:off x="872067" y="1556792"/>
            <a:ext cx="7408333" cy="4569371"/>
          </a:xfrm>
        </p:spPr>
        <p:txBody>
          <a:bodyPr>
            <a:normAutofit/>
          </a:bodyPr>
          <a:lstStyle/>
          <a:p>
            <a:r>
              <a:rPr lang="es-AR" sz="2000" dirty="0" smtClean="0">
                <a:latin typeface="Arial" pitchFamily="34" charset="0"/>
                <a:cs typeface="Arial" pitchFamily="34" charset="0"/>
              </a:rPr>
              <a:t>LOS GRANDES USUARIOS.</a:t>
            </a:r>
          </a:p>
          <a:p>
            <a:pPr algn="just"/>
            <a:r>
              <a:rPr lang="es-AR" sz="2000" dirty="0" smtClean="0">
                <a:latin typeface="Arial" pitchFamily="34" charset="0"/>
                <a:cs typeface="Arial" pitchFamily="34" charset="0"/>
              </a:rPr>
              <a:t>Se trata de una categoría especial de consumidores, definidos en la ley.</a:t>
            </a:r>
          </a:p>
          <a:p>
            <a:pPr algn="just"/>
            <a:r>
              <a:rPr lang="es-AR" sz="2000" dirty="0" smtClean="0">
                <a:latin typeface="Arial" pitchFamily="34" charset="0"/>
                <a:cs typeface="Arial" pitchFamily="34" charset="0"/>
              </a:rPr>
              <a:t>Son aquellos autorizados a celebrar contratos directamente con los generadores.</a:t>
            </a:r>
          </a:p>
          <a:p>
            <a:pPr algn="just"/>
            <a:r>
              <a:rPr lang="es-AR" sz="2000" dirty="0" smtClean="0">
                <a:latin typeface="Arial" pitchFamily="34" charset="0"/>
                <a:cs typeface="Arial" pitchFamily="34" charset="0"/>
              </a:rPr>
              <a:t>La energía les llega a través de las redes de los transportistas y distribuidores y por ese servicio deben pagar una tarifa de peaje, que está regulada.</a:t>
            </a:r>
          </a:p>
          <a:p>
            <a:pPr algn="just"/>
            <a:r>
              <a:rPr lang="es-AR" sz="2000" dirty="0" smtClean="0">
                <a:latin typeface="Arial" pitchFamily="34" charset="0"/>
                <a:cs typeface="Arial" pitchFamily="34" charset="0"/>
              </a:rPr>
              <a:t>Acá se ve la importancia del open </a:t>
            </a:r>
            <a:r>
              <a:rPr lang="es-AR" sz="2000" dirty="0" err="1" smtClean="0">
                <a:latin typeface="Arial" pitchFamily="34" charset="0"/>
                <a:cs typeface="Arial" pitchFamily="34" charset="0"/>
              </a:rPr>
              <a:t>access</a:t>
            </a:r>
            <a:r>
              <a:rPr lang="es-AR" sz="2000" dirty="0" smtClean="0">
                <a:latin typeface="Arial" pitchFamily="34" charset="0"/>
                <a:cs typeface="Arial" pitchFamily="34" charset="0"/>
              </a:rPr>
              <a:t> o libre acceso de terceros a las redes.</a:t>
            </a:r>
          </a:p>
          <a:p>
            <a:pPr algn="just"/>
            <a:r>
              <a:rPr lang="es-AR" sz="2000" dirty="0" smtClean="0">
                <a:latin typeface="Arial" pitchFamily="34" charset="0"/>
                <a:cs typeface="Arial" pitchFamily="34" charset="0"/>
              </a:rPr>
              <a:t>Para ser Gran Usuario hay que tener una demanda de potencia mínima, fijada por la Secretaría de Energía.</a:t>
            </a:r>
            <a:endParaRPr lang="es-AR" sz="2000" dirty="0">
              <a:latin typeface="Arial" pitchFamily="34" charset="0"/>
              <a:cs typeface="Arial" pitchFamily="34" charset="0"/>
            </a:endParaRPr>
          </a:p>
        </p:txBody>
      </p:sp>
    </p:spTree>
    <p:extLst>
      <p:ext uri="{BB962C8B-B14F-4D97-AF65-F5344CB8AC3E}">
        <p14:creationId xmlns:p14="http://schemas.microsoft.com/office/powerpoint/2010/main" val="22034494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a:latin typeface="Arial" pitchFamily="34" charset="0"/>
                <a:cs typeface="Arial" pitchFamily="34" charset="0"/>
              </a:rPr>
              <a:t>LA REFORMA DE 1992 (LEY N° 24.065)</a:t>
            </a:r>
          </a:p>
        </p:txBody>
      </p:sp>
      <p:sp>
        <p:nvSpPr>
          <p:cNvPr id="2" name="1 Marcador de contenido"/>
          <p:cNvSpPr>
            <a:spLocks noGrp="1"/>
          </p:cNvSpPr>
          <p:nvPr>
            <p:ph idx="1"/>
          </p:nvPr>
        </p:nvSpPr>
        <p:spPr>
          <a:xfrm>
            <a:off x="872067" y="1484784"/>
            <a:ext cx="7408333" cy="4641379"/>
          </a:xfrm>
        </p:spPr>
        <p:txBody>
          <a:bodyPr>
            <a:normAutofit lnSpcReduction="10000"/>
          </a:bodyPr>
          <a:lstStyle/>
          <a:p>
            <a:pPr algn="ctr"/>
            <a:r>
              <a:rPr lang="es-AR" sz="2000" dirty="0" smtClean="0">
                <a:latin typeface="Arial" pitchFamily="34" charset="0"/>
                <a:cs typeface="Arial" pitchFamily="34" charset="0"/>
              </a:rPr>
              <a:t>LAS PRIVATIZACIONES</a:t>
            </a:r>
          </a:p>
          <a:p>
            <a:pPr algn="ctr"/>
            <a:endParaRPr lang="es-AR" sz="2000" dirty="0">
              <a:latin typeface="Arial" pitchFamily="34" charset="0"/>
              <a:cs typeface="Arial" pitchFamily="34" charset="0"/>
            </a:endParaRPr>
          </a:p>
          <a:p>
            <a:pPr algn="just"/>
            <a:r>
              <a:rPr lang="es-AR" sz="2000" dirty="0" smtClean="0">
                <a:latin typeface="Arial" pitchFamily="34" charset="0"/>
                <a:cs typeface="Arial" pitchFamily="34" charset="0"/>
              </a:rPr>
              <a:t>GENERACIÓN</a:t>
            </a:r>
          </a:p>
          <a:p>
            <a:pPr lvl="1" algn="just"/>
            <a:r>
              <a:rPr lang="es-AR" sz="1800" dirty="0" smtClean="0">
                <a:latin typeface="Arial" pitchFamily="34" charset="0"/>
                <a:cs typeface="Arial" pitchFamily="34" charset="0"/>
              </a:rPr>
              <a:t>Térmica (venta de activos)</a:t>
            </a:r>
          </a:p>
          <a:p>
            <a:pPr lvl="1" algn="just"/>
            <a:r>
              <a:rPr lang="es-AR" sz="1800" dirty="0" smtClean="0">
                <a:latin typeface="Arial" pitchFamily="34" charset="0"/>
                <a:cs typeface="Arial" pitchFamily="34" charset="0"/>
              </a:rPr>
              <a:t>Hídrica (Concesión uso del río)</a:t>
            </a:r>
          </a:p>
          <a:p>
            <a:pPr lvl="1" algn="just"/>
            <a:r>
              <a:rPr lang="es-AR" sz="1800" dirty="0" smtClean="0">
                <a:latin typeface="Arial" pitchFamily="34" charset="0"/>
                <a:cs typeface="Arial" pitchFamily="34" charset="0"/>
              </a:rPr>
              <a:t>Nuclear (ninguna)</a:t>
            </a:r>
          </a:p>
          <a:p>
            <a:pPr algn="just"/>
            <a:r>
              <a:rPr lang="es-AR" sz="2000" dirty="0" smtClean="0">
                <a:latin typeface="Arial" pitchFamily="34" charset="0"/>
                <a:cs typeface="Arial" pitchFamily="34" charset="0"/>
              </a:rPr>
              <a:t>TRANSPORTE</a:t>
            </a:r>
          </a:p>
          <a:p>
            <a:pPr lvl="1" algn="just"/>
            <a:r>
              <a:rPr lang="es-AR" sz="1800" dirty="0" smtClean="0">
                <a:latin typeface="Arial" pitchFamily="34" charset="0"/>
                <a:cs typeface="Arial" pitchFamily="34" charset="0"/>
              </a:rPr>
              <a:t>Extra Alta Tensión ( hasta 500 KV) (Concesión)</a:t>
            </a:r>
          </a:p>
          <a:p>
            <a:pPr lvl="1" algn="just"/>
            <a:r>
              <a:rPr lang="es-AR" sz="1800" dirty="0" smtClean="0">
                <a:latin typeface="Arial" pitchFamily="34" charset="0"/>
                <a:cs typeface="Arial" pitchFamily="34" charset="0"/>
              </a:rPr>
              <a:t>Alta Tensión (132 KV o menos)(Concesiones)</a:t>
            </a:r>
          </a:p>
          <a:p>
            <a:pPr algn="just"/>
            <a:r>
              <a:rPr lang="es-AR" sz="2000" dirty="0" smtClean="0">
                <a:latin typeface="Arial" pitchFamily="34" charset="0"/>
                <a:cs typeface="Arial" pitchFamily="34" charset="0"/>
              </a:rPr>
              <a:t>DISTRIBUCIÓN</a:t>
            </a:r>
          </a:p>
          <a:p>
            <a:pPr lvl="1" algn="just"/>
            <a:r>
              <a:rPr lang="es-AR" sz="1800" dirty="0" smtClean="0">
                <a:latin typeface="Arial" pitchFamily="34" charset="0"/>
                <a:cs typeface="Arial" pitchFamily="34" charset="0"/>
              </a:rPr>
              <a:t>Empresas Federales (ex </a:t>
            </a:r>
            <a:r>
              <a:rPr lang="es-AR" sz="1800" dirty="0" err="1" smtClean="0">
                <a:latin typeface="Arial" pitchFamily="34" charset="0"/>
                <a:cs typeface="Arial" pitchFamily="34" charset="0"/>
              </a:rPr>
              <a:t>Segba</a:t>
            </a:r>
            <a:r>
              <a:rPr lang="es-AR" sz="1800" dirty="0" smtClean="0">
                <a:latin typeface="Arial" pitchFamily="34" charset="0"/>
                <a:cs typeface="Arial" pitchFamily="34" charset="0"/>
              </a:rPr>
              <a:t>, concesiones)</a:t>
            </a:r>
          </a:p>
          <a:p>
            <a:pPr lvl="1" algn="just"/>
            <a:r>
              <a:rPr lang="es-AR" sz="1800" dirty="0" smtClean="0">
                <a:latin typeface="Arial" pitchFamily="34" charset="0"/>
                <a:cs typeface="Arial" pitchFamily="34" charset="0"/>
              </a:rPr>
              <a:t>Empresas Provinciales (concesiones y estatales)</a:t>
            </a:r>
          </a:p>
          <a:p>
            <a:pPr lvl="1" algn="just"/>
            <a:endParaRPr lang="es-AR" sz="1800" dirty="0" smtClean="0">
              <a:latin typeface="Arial" pitchFamily="34" charset="0"/>
              <a:cs typeface="Arial" pitchFamily="34" charset="0"/>
            </a:endParaRPr>
          </a:p>
        </p:txBody>
      </p:sp>
    </p:spTree>
    <p:extLst>
      <p:ext uri="{BB962C8B-B14F-4D97-AF65-F5344CB8AC3E}">
        <p14:creationId xmlns:p14="http://schemas.microsoft.com/office/powerpoint/2010/main" val="39647480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a:latin typeface="Arial" pitchFamily="34" charset="0"/>
                <a:cs typeface="Arial" pitchFamily="34" charset="0"/>
              </a:rPr>
              <a:t>LA REFORMA DE 1992 (LEY N° 24.065)</a:t>
            </a:r>
          </a:p>
        </p:txBody>
      </p:sp>
      <p:sp>
        <p:nvSpPr>
          <p:cNvPr id="2" name="1 Marcador de contenido"/>
          <p:cNvSpPr>
            <a:spLocks noGrp="1"/>
          </p:cNvSpPr>
          <p:nvPr>
            <p:ph idx="1"/>
          </p:nvPr>
        </p:nvSpPr>
        <p:spPr>
          <a:xfrm>
            <a:off x="872067" y="1556792"/>
            <a:ext cx="7408333" cy="4569371"/>
          </a:xfrm>
        </p:spPr>
        <p:txBody>
          <a:bodyPr>
            <a:normAutofit fontScale="85000" lnSpcReduction="20000"/>
          </a:bodyPr>
          <a:lstStyle/>
          <a:p>
            <a:pPr algn="ctr"/>
            <a:r>
              <a:rPr lang="es-AR" dirty="0">
                <a:latin typeface="Arial" pitchFamily="34" charset="0"/>
                <a:cs typeface="Arial" pitchFamily="34" charset="0"/>
              </a:rPr>
              <a:t>LAS </a:t>
            </a:r>
            <a:r>
              <a:rPr lang="es-AR" dirty="0" smtClean="0">
                <a:latin typeface="Arial" pitchFamily="34" charset="0"/>
                <a:cs typeface="Arial" pitchFamily="34" charset="0"/>
              </a:rPr>
              <a:t>PRIVATIZACIONES</a:t>
            </a:r>
          </a:p>
          <a:p>
            <a:pPr algn="ctr"/>
            <a:endParaRPr lang="es-AR" dirty="0">
              <a:latin typeface="Arial" pitchFamily="34" charset="0"/>
              <a:cs typeface="Arial" pitchFamily="34" charset="0"/>
            </a:endParaRPr>
          </a:p>
          <a:p>
            <a:r>
              <a:rPr lang="es-AR" sz="2000" dirty="0" smtClean="0">
                <a:latin typeface="Arial" pitchFamily="34" charset="0"/>
                <a:cs typeface="Arial" pitchFamily="34" charset="0"/>
              </a:rPr>
              <a:t>PRINCIPALES ELEMENTOS</a:t>
            </a:r>
          </a:p>
          <a:p>
            <a:pPr lvl="1"/>
            <a:r>
              <a:rPr lang="es-AR" sz="2000" dirty="0" smtClean="0">
                <a:latin typeface="Arial" pitchFamily="34" charset="0"/>
                <a:cs typeface="Arial" pitchFamily="34" charset="0"/>
              </a:rPr>
              <a:t>Venta de activos. Limitaciones.</a:t>
            </a:r>
          </a:p>
          <a:p>
            <a:pPr lvl="1"/>
            <a:endParaRPr lang="es-AR" sz="2000" dirty="0" smtClean="0">
              <a:latin typeface="Arial" pitchFamily="34" charset="0"/>
              <a:cs typeface="Arial" pitchFamily="34" charset="0"/>
            </a:endParaRPr>
          </a:p>
          <a:p>
            <a:pPr lvl="1"/>
            <a:r>
              <a:rPr lang="es-AR" sz="2000" dirty="0" smtClean="0">
                <a:latin typeface="Arial" pitchFamily="34" charset="0"/>
                <a:cs typeface="Arial" pitchFamily="34" charset="0"/>
              </a:rPr>
              <a:t>Concesiones.</a:t>
            </a:r>
          </a:p>
          <a:p>
            <a:pPr lvl="4"/>
            <a:r>
              <a:rPr lang="es-AR" sz="1800" dirty="0" smtClean="0">
                <a:latin typeface="Arial" pitchFamily="34" charset="0"/>
                <a:cs typeface="Arial" pitchFamily="34" charset="0"/>
              </a:rPr>
              <a:t>Duración</a:t>
            </a:r>
          </a:p>
          <a:p>
            <a:pPr lvl="4"/>
            <a:r>
              <a:rPr lang="es-AR" sz="1800" dirty="0" smtClean="0">
                <a:latin typeface="Arial" pitchFamily="34" charset="0"/>
                <a:cs typeface="Arial" pitchFamily="34" charset="0"/>
              </a:rPr>
              <a:t>Elementos Económicos.</a:t>
            </a:r>
          </a:p>
          <a:p>
            <a:pPr lvl="4"/>
            <a:r>
              <a:rPr lang="es-AR" sz="1800" dirty="0" smtClean="0">
                <a:latin typeface="Arial" pitchFamily="34" charset="0"/>
                <a:cs typeface="Arial" pitchFamily="34" charset="0"/>
              </a:rPr>
              <a:t>Fijación de Tarifas. Procesos de Revisión.</a:t>
            </a:r>
          </a:p>
          <a:p>
            <a:pPr lvl="4"/>
            <a:r>
              <a:rPr lang="es-AR" sz="1800" dirty="0" smtClean="0">
                <a:latin typeface="Arial" pitchFamily="34" charset="0"/>
                <a:cs typeface="Arial" pitchFamily="34" charset="0"/>
              </a:rPr>
              <a:t>Normas de Calidad. Sanciones.</a:t>
            </a:r>
          </a:p>
          <a:p>
            <a:pPr lvl="2"/>
            <a:r>
              <a:rPr lang="es-AR" dirty="0" smtClean="0">
                <a:latin typeface="Arial" pitchFamily="34" charset="0"/>
                <a:cs typeface="Arial" pitchFamily="34" charset="0"/>
              </a:rPr>
              <a:t>Rasgos diferenciales para:</a:t>
            </a:r>
          </a:p>
          <a:p>
            <a:pPr lvl="4"/>
            <a:r>
              <a:rPr lang="es-AR" sz="1800" dirty="0" smtClean="0">
                <a:latin typeface="Arial" pitchFamily="34" charset="0"/>
                <a:cs typeface="Arial" pitchFamily="34" charset="0"/>
              </a:rPr>
              <a:t>Centrales </a:t>
            </a:r>
            <a:r>
              <a:rPr lang="es-AR" sz="1800" dirty="0" err="1" smtClean="0">
                <a:latin typeface="Arial" pitchFamily="34" charset="0"/>
                <a:cs typeface="Arial" pitchFamily="34" charset="0"/>
              </a:rPr>
              <a:t>Hidraúlicas</a:t>
            </a:r>
            <a:r>
              <a:rPr lang="es-AR" sz="1800" dirty="0" smtClean="0">
                <a:latin typeface="Arial" pitchFamily="34" charset="0"/>
                <a:cs typeface="Arial" pitchFamily="34" charset="0"/>
              </a:rPr>
              <a:t>.</a:t>
            </a:r>
          </a:p>
          <a:p>
            <a:pPr lvl="4"/>
            <a:r>
              <a:rPr lang="es-AR" sz="1800" dirty="0" smtClean="0">
                <a:latin typeface="Arial" pitchFamily="34" charset="0"/>
                <a:cs typeface="Arial" pitchFamily="34" charset="0"/>
              </a:rPr>
              <a:t>Transporte</a:t>
            </a:r>
          </a:p>
          <a:p>
            <a:pPr lvl="4"/>
            <a:r>
              <a:rPr lang="es-AR" sz="1800" dirty="0" smtClean="0">
                <a:latin typeface="Arial" pitchFamily="34" charset="0"/>
                <a:cs typeface="Arial" pitchFamily="34" charset="0"/>
              </a:rPr>
              <a:t>Distribución.</a:t>
            </a:r>
            <a:endParaRPr lang="es-AR" sz="1800" dirty="0">
              <a:latin typeface="Arial" pitchFamily="34" charset="0"/>
              <a:cs typeface="Arial" pitchFamily="34" charset="0"/>
            </a:endParaRPr>
          </a:p>
        </p:txBody>
      </p:sp>
    </p:spTree>
    <p:extLst>
      <p:ext uri="{BB962C8B-B14F-4D97-AF65-F5344CB8AC3E}">
        <p14:creationId xmlns:p14="http://schemas.microsoft.com/office/powerpoint/2010/main" val="33510311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a:latin typeface="Arial" pitchFamily="34" charset="0"/>
                <a:cs typeface="Arial" pitchFamily="34" charset="0"/>
              </a:rPr>
              <a:t>LA REFORMA DE 1992 (LEY N° 24.065)</a:t>
            </a:r>
          </a:p>
        </p:txBody>
      </p:sp>
      <p:sp>
        <p:nvSpPr>
          <p:cNvPr id="2" name="1 Marcador de contenido"/>
          <p:cNvSpPr>
            <a:spLocks noGrp="1"/>
          </p:cNvSpPr>
          <p:nvPr>
            <p:ph idx="1"/>
          </p:nvPr>
        </p:nvSpPr>
        <p:spPr>
          <a:xfrm>
            <a:off x="872067" y="1628800"/>
            <a:ext cx="7408333" cy="4497363"/>
          </a:xfrm>
        </p:spPr>
        <p:txBody>
          <a:bodyPr>
            <a:normAutofit fontScale="85000" lnSpcReduction="20000"/>
          </a:bodyPr>
          <a:lstStyle/>
          <a:p>
            <a:pPr algn="ctr"/>
            <a:r>
              <a:rPr lang="es-ES" sz="2600" dirty="0" smtClean="0">
                <a:latin typeface="Arial" pitchFamily="34" charset="0"/>
                <a:cs typeface="Arial" pitchFamily="34" charset="0"/>
              </a:rPr>
              <a:t>OBJETIVOS</a:t>
            </a:r>
          </a:p>
          <a:p>
            <a:r>
              <a:rPr lang="es-ES" sz="2000" dirty="0" smtClean="0"/>
              <a:t>a</a:t>
            </a:r>
            <a:r>
              <a:rPr lang="es-ES" sz="2000" dirty="0"/>
              <a:t>) Proteger adecuadamente los derechos de los usuarios;</a:t>
            </a:r>
            <a:endParaRPr lang="es-AR" sz="2000" dirty="0"/>
          </a:p>
          <a:p>
            <a:r>
              <a:rPr lang="es-ES" sz="2000" dirty="0"/>
              <a:t>b) Promover la competitividad de los mercados de producción y demanda de electricidad y alentar inversiones para asegurar el suministro a largo plazo;</a:t>
            </a:r>
            <a:endParaRPr lang="es-AR" sz="2000" dirty="0"/>
          </a:p>
          <a:p>
            <a:r>
              <a:rPr lang="es-ES" sz="2000" dirty="0"/>
              <a:t>c) Promover la operación, confiabilidad, igualdad, libre acceso, no discriminación y uso generalizado de los servicios e instalación de transporte y distribución de electricidad;</a:t>
            </a:r>
            <a:endParaRPr lang="es-AR" sz="2000" dirty="0"/>
          </a:p>
          <a:p>
            <a:r>
              <a:rPr lang="es-ES" sz="2000" dirty="0"/>
              <a:t>d) Regular las actividades del transporte y la distribución de electricidad, asegurando que las tarifas que se apliquen a los servicios sean justas y razonables;</a:t>
            </a:r>
            <a:endParaRPr lang="es-AR" sz="2000" dirty="0"/>
          </a:p>
          <a:p>
            <a:r>
              <a:rPr lang="es-ES" sz="2000" dirty="0"/>
              <a:t>e) Incentivar el abastecimiento, transporte, distribución y uso eficiente de la electricidad fijando metodologías tarifarias apropiadas;</a:t>
            </a:r>
            <a:endParaRPr lang="es-AR" sz="2000" dirty="0"/>
          </a:p>
          <a:p>
            <a:r>
              <a:rPr lang="es-ES" sz="2000" dirty="0"/>
              <a:t>f) Alentar la realización de inversiones privadas en producción, transporte y </a:t>
            </a:r>
            <a:r>
              <a:rPr lang="es-ES" sz="2000" dirty="0" smtClean="0"/>
              <a:t>distribución,</a:t>
            </a:r>
            <a:r>
              <a:rPr lang="es-AR" sz="2000" dirty="0"/>
              <a:t> </a:t>
            </a:r>
            <a:r>
              <a:rPr lang="es-ES" sz="2000" dirty="0" smtClean="0"/>
              <a:t>asegurando </a:t>
            </a:r>
            <a:r>
              <a:rPr lang="es-ES" sz="2000" dirty="0"/>
              <a:t>la competitividad de los mercados donde sea posible.</a:t>
            </a:r>
            <a:endParaRPr lang="es-AR" sz="2000" dirty="0"/>
          </a:p>
          <a:p>
            <a:pPr marL="0" indent="0" algn="ctr">
              <a:buNone/>
            </a:pPr>
            <a:endParaRPr lang="es-AR" sz="2000" dirty="0">
              <a:latin typeface="Arial" pitchFamily="34" charset="0"/>
              <a:cs typeface="Arial" pitchFamily="34" charset="0"/>
            </a:endParaRPr>
          </a:p>
        </p:txBody>
      </p:sp>
    </p:spTree>
    <p:extLst>
      <p:ext uri="{BB962C8B-B14F-4D97-AF65-F5344CB8AC3E}">
        <p14:creationId xmlns:p14="http://schemas.microsoft.com/office/powerpoint/2010/main" val="23167469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AR" sz="2400" dirty="0">
                <a:latin typeface="Arial" pitchFamily="34" charset="0"/>
                <a:cs typeface="Arial" pitchFamily="34" charset="0"/>
              </a:rPr>
              <a:t>LA REFORMA DE 1992 (LEY N° 24.065)</a:t>
            </a:r>
          </a:p>
        </p:txBody>
      </p:sp>
      <p:sp>
        <p:nvSpPr>
          <p:cNvPr id="2" name="1 Marcador de contenido"/>
          <p:cNvSpPr>
            <a:spLocks noGrp="1"/>
          </p:cNvSpPr>
          <p:nvPr>
            <p:ph idx="1"/>
          </p:nvPr>
        </p:nvSpPr>
        <p:spPr>
          <a:xfrm>
            <a:off x="872067" y="1412776"/>
            <a:ext cx="7408333" cy="4713387"/>
          </a:xfrm>
        </p:spPr>
        <p:txBody>
          <a:bodyPr>
            <a:normAutofit fontScale="92500" lnSpcReduction="20000"/>
          </a:bodyPr>
          <a:lstStyle/>
          <a:p>
            <a:pPr algn="ctr"/>
            <a:r>
              <a:rPr lang="es-AR" dirty="0">
                <a:latin typeface="Arial" pitchFamily="34" charset="0"/>
                <a:cs typeface="Arial" pitchFamily="34" charset="0"/>
              </a:rPr>
              <a:t>LA REGULACIÓN</a:t>
            </a:r>
          </a:p>
          <a:p>
            <a:pPr algn="just"/>
            <a:r>
              <a:rPr lang="es-AR" sz="2000" dirty="0">
                <a:latin typeface="Arial" pitchFamily="34" charset="0"/>
                <a:cs typeface="Arial" pitchFamily="34" charset="0"/>
              </a:rPr>
              <a:t>La función del regulador</a:t>
            </a:r>
          </a:p>
          <a:p>
            <a:pPr algn="just"/>
            <a:r>
              <a:rPr lang="es-AR" sz="2000" dirty="0">
                <a:latin typeface="Arial" pitchFamily="34" charset="0"/>
                <a:cs typeface="Arial" pitchFamily="34" charset="0"/>
              </a:rPr>
              <a:t>El ente regulador (ENRE)</a:t>
            </a:r>
          </a:p>
          <a:p>
            <a:pPr lvl="1" algn="just"/>
            <a:r>
              <a:rPr lang="es-AR" sz="1800" dirty="0">
                <a:latin typeface="Arial" pitchFamily="34" charset="0"/>
                <a:cs typeface="Arial" pitchFamily="34" charset="0"/>
              </a:rPr>
              <a:t>Organización</a:t>
            </a:r>
          </a:p>
          <a:p>
            <a:pPr lvl="1" algn="just"/>
            <a:r>
              <a:rPr lang="es-AR" sz="1800" dirty="0">
                <a:latin typeface="Arial" pitchFamily="34" charset="0"/>
                <a:cs typeface="Arial" pitchFamily="34" charset="0"/>
              </a:rPr>
              <a:t>Misiones y funciones:</a:t>
            </a:r>
          </a:p>
          <a:p>
            <a:pPr lvl="1" algn="just"/>
            <a:r>
              <a:rPr lang="es-ES" sz="1800" dirty="0"/>
              <a:t>a) Hacer cumplir la presente ley, b) Dictar reglamentos , c) Prevenir conductas anticompetitivas, monopólicas o discriminatorias, d) Establecer las bases para el cálculo de tarifas, e) asegurar el libre acceso a los servicios de transportistas y distribuidores; f) Determinar las bases y condiciones de selección para el otorgamiento de concesiones de transporte y distribución; g) Llamará a participar en procedimientos de selección y efectuará las adjudicaciones correspondientes, firmando el contrato de concesión; h) Propiciar ante el Poder Ejecutivo, cuando corresponda, la cesión, prórroga, caducidad o </a:t>
            </a:r>
            <a:r>
              <a:rPr lang="es-ES" sz="1800" dirty="0" err="1"/>
              <a:t>reemplazo</a:t>
            </a:r>
            <a:r>
              <a:rPr lang="es-ES" sz="1800" dirty="0"/>
              <a:t> de concesiones; i) Autorizar las servidumbres de </a:t>
            </a:r>
            <a:r>
              <a:rPr lang="es-ES" sz="1800" dirty="0" err="1"/>
              <a:t>electroducto</a:t>
            </a:r>
            <a:r>
              <a:rPr lang="es-ES" sz="1800" dirty="0"/>
              <a:t>; j) Organizar y aplicar el régimen de audiencias públicas previsto en esta ley.</a:t>
            </a:r>
            <a:endParaRPr lang="es-AR" sz="1800" dirty="0"/>
          </a:p>
        </p:txBody>
      </p:sp>
    </p:spTree>
    <p:extLst>
      <p:ext uri="{BB962C8B-B14F-4D97-AF65-F5344CB8AC3E}">
        <p14:creationId xmlns:p14="http://schemas.microsoft.com/office/powerpoint/2010/main" val="8871758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54827" y="476672"/>
            <a:ext cx="6589199" cy="1280890"/>
          </a:xfrm>
        </p:spPr>
        <p:txBody>
          <a:bodyPr>
            <a:normAutofit/>
          </a:bodyPr>
          <a:lstStyle/>
          <a:p>
            <a:pPr algn="just"/>
            <a:r>
              <a:rPr lang="es-AR" sz="1800" dirty="0" smtClean="0">
                <a:latin typeface="Arial" panose="020B0604020202020204" pitchFamily="34" charset="0"/>
                <a:cs typeface="Arial" panose="020B0604020202020204" pitchFamily="34" charset="0"/>
              </a:rPr>
              <a:t>              </a:t>
            </a:r>
            <a:r>
              <a:rPr lang="es-AR" sz="2400" dirty="0" smtClean="0">
                <a:latin typeface="Arial" panose="020B0604020202020204" pitchFamily="34" charset="0"/>
                <a:cs typeface="Arial" panose="020B0604020202020204" pitchFamily="34" charset="0"/>
              </a:rPr>
              <a:t>MATRIZ ENERGÉTICA ARGENTINA</a:t>
            </a:r>
            <a:endParaRPr lang="es-AR" sz="2400" dirty="0">
              <a:latin typeface="Arial" panose="020B0604020202020204" pitchFamily="34" charset="0"/>
              <a:cs typeface="Arial" panose="020B0604020202020204" pitchFamily="34" charset="0"/>
            </a:endParaRPr>
          </a:p>
        </p:txBody>
      </p:sp>
      <p:pic>
        <p:nvPicPr>
          <p:cNvPr id="4" name="Marcador de contenido 3" descr="https://encrypted-tbn3.gstatic.com/images?q=tbn:ANd9GcTojYEkSyZh_sn0SHjZAqR_GDGndXFaBrvsUr-7_A27EMjIgGdJTg">
            <a:hlinkClick r:id="rId2"/>
          </p:cNvPr>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267744" y="1484784"/>
            <a:ext cx="4032448" cy="4752528"/>
          </a:xfrm>
          <a:prstGeom prst="rect">
            <a:avLst/>
          </a:prstGeom>
          <a:noFill/>
          <a:ln>
            <a:noFill/>
          </a:ln>
        </p:spPr>
      </p:pic>
    </p:spTree>
    <p:extLst>
      <p:ext uri="{BB962C8B-B14F-4D97-AF65-F5344CB8AC3E}">
        <p14:creationId xmlns:p14="http://schemas.microsoft.com/office/powerpoint/2010/main" val="34758908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r>
              <a:rPr lang="es-AR" sz="3200" dirty="0" smtClean="0">
                <a:latin typeface="Arial" panose="020B0604020202020204" pitchFamily="34" charset="0"/>
                <a:cs typeface="Arial" panose="020B0604020202020204" pitchFamily="34" charset="0"/>
              </a:rPr>
              <a:t>HIDROCARBUROS</a:t>
            </a:r>
            <a:endParaRPr lang="es-AR" sz="3200" dirty="0">
              <a:latin typeface="Arial" panose="020B0604020202020204" pitchFamily="34" charset="0"/>
              <a:cs typeface="Arial" panose="020B0604020202020204" pitchFamily="34" charset="0"/>
            </a:endParaRPr>
          </a:p>
        </p:txBody>
      </p:sp>
      <p:sp>
        <p:nvSpPr>
          <p:cNvPr id="2" name="Marcador de contenido 1"/>
          <p:cNvSpPr>
            <a:spLocks noGrp="1"/>
          </p:cNvSpPr>
          <p:nvPr>
            <p:ph idx="1"/>
          </p:nvPr>
        </p:nvSpPr>
        <p:spPr>
          <a:xfrm>
            <a:off x="867833" y="2489550"/>
            <a:ext cx="7408333" cy="4353347"/>
          </a:xfrm>
        </p:spPr>
        <p:txBody>
          <a:bodyPr>
            <a:normAutofit/>
          </a:bodyPr>
          <a:lstStyle/>
          <a:p>
            <a:r>
              <a:rPr lang="es-AR" sz="2000" dirty="0" smtClean="0">
                <a:latin typeface="Arial" panose="020B0604020202020204" pitchFamily="34" charset="0"/>
                <a:cs typeface="Arial" panose="020B0604020202020204" pitchFamily="34" charset="0"/>
              </a:rPr>
              <a:t>De Comodoro Rivadavia al Presente.</a:t>
            </a:r>
          </a:p>
          <a:p>
            <a:r>
              <a:rPr lang="es-AR" sz="2000" dirty="0" smtClean="0">
                <a:latin typeface="Arial" panose="020B0604020202020204" pitchFamily="34" charset="0"/>
                <a:cs typeface="Arial" panose="020B0604020202020204" pitchFamily="34" charset="0"/>
              </a:rPr>
              <a:t>La búsqueda del autoabastecimiento. La batalla del Petróleo de Arturo </a:t>
            </a:r>
            <a:r>
              <a:rPr lang="es-AR" sz="2000" dirty="0" err="1" smtClean="0">
                <a:latin typeface="Arial" panose="020B0604020202020204" pitchFamily="34" charset="0"/>
                <a:cs typeface="Arial" panose="020B0604020202020204" pitchFamily="34" charset="0"/>
              </a:rPr>
              <a:t>Frondizi</a:t>
            </a:r>
            <a:r>
              <a:rPr lang="es-AR" sz="2000" dirty="0" smtClean="0">
                <a:latin typeface="Arial" panose="020B0604020202020204" pitchFamily="34" charset="0"/>
                <a:cs typeface="Arial" panose="020B0604020202020204" pitchFamily="34" charset="0"/>
              </a:rPr>
              <a:t>.</a:t>
            </a:r>
          </a:p>
          <a:p>
            <a:r>
              <a:rPr lang="es-AR" sz="2000" dirty="0" smtClean="0">
                <a:latin typeface="Arial" panose="020B0604020202020204" pitchFamily="34" charset="0"/>
                <a:cs typeface="Arial" panose="020B0604020202020204" pitchFamily="34" charset="0"/>
              </a:rPr>
              <a:t>Los contratos petroleros y su anulación.</a:t>
            </a:r>
          </a:p>
          <a:p>
            <a:r>
              <a:rPr lang="es-AR" sz="2000" dirty="0" smtClean="0">
                <a:latin typeface="Arial" panose="020B0604020202020204" pitchFamily="34" charset="0"/>
                <a:cs typeface="Arial" panose="020B0604020202020204" pitchFamily="34" charset="0"/>
              </a:rPr>
              <a:t>El Plan Houston.</a:t>
            </a:r>
          </a:p>
          <a:p>
            <a:r>
              <a:rPr lang="es-AR" sz="2000" dirty="0" smtClean="0">
                <a:latin typeface="Arial" panose="020B0604020202020204" pitchFamily="34" charset="0"/>
                <a:cs typeface="Arial" panose="020B0604020202020204" pitchFamily="34" charset="0"/>
              </a:rPr>
              <a:t>El logro del autoabastecimiento.</a:t>
            </a:r>
          </a:p>
          <a:p>
            <a:r>
              <a:rPr lang="es-AR" sz="2000" dirty="0" smtClean="0">
                <a:latin typeface="Arial" panose="020B0604020202020204" pitchFamily="34" charset="0"/>
                <a:cs typeface="Arial" panose="020B0604020202020204" pitchFamily="34" charset="0"/>
              </a:rPr>
              <a:t>La política de hidrocarburos desde el 2003 a la fecha.</a:t>
            </a:r>
          </a:p>
          <a:p>
            <a:r>
              <a:rPr lang="es-AR" sz="2000" dirty="0" smtClean="0">
                <a:latin typeface="Arial" panose="020B0604020202020204" pitchFamily="34" charset="0"/>
                <a:cs typeface="Arial" panose="020B0604020202020204" pitchFamily="34" charset="0"/>
              </a:rPr>
              <a:t>La decadencia del sector.</a:t>
            </a:r>
            <a:endParaRPr lang="es-AR"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111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r>
              <a:rPr lang="es-AR" sz="3200" dirty="0">
                <a:latin typeface="Arial" panose="020B0604020202020204" pitchFamily="34" charset="0"/>
                <a:cs typeface="Arial" panose="020B0604020202020204" pitchFamily="34" charset="0"/>
              </a:rPr>
              <a:t>HIDROCARBUROS</a:t>
            </a:r>
          </a:p>
        </p:txBody>
      </p:sp>
      <p:sp>
        <p:nvSpPr>
          <p:cNvPr id="2" name="Marcador de contenido 1"/>
          <p:cNvSpPr>
            <a:spLocks noGrp="1"/>
          </p:cNvSpPr>
          <p:nvPr>
            <p:ph idx="1"/>
          </p:nvPr>
        </p:nvSpPr>
        <p:spPr>
          <a:xfrm>
            <a:off x="872067" y="1916832"/>
            <a:ext cx="7408333" cy="4209331"/>
          </a:xfrm>
        </p:spPr>
        <p:txBody>
          <a:bodyPr>
            <a:normAutofit fontScale="92500" lnSpcReduction="10000"/>
          </a:bodyPr>
          <a:lstStyle/>
          <a:p>
            <a:r>
              <a:rPr lang="es-AR" sz="2000" dirty="0" smtClean="0">
                <a:latin typeface="Arial" panose="020B0604020202020204" pitchFamily="34" charset="0"/>
                <a:cs typeface="Arial" panose="020B0604020202020204" pitchFamily="34" charset="0"/>
              </a:rPr>
              <a:t>El papel de YPF. Idas y vueltas.</a:t>
            </a:r>
          </a:p>
          <a:p>
            <a:r>
              <a:rPr lang="es-AR" sz="2000" dirty="0" smtClean="0">
                <a:latin typeface="Arial" panose="020B0604020202020204" pitchFamily="34" charset="0"/>
                <a:cs typeface="Arial" panose="020B0604020202020204" pitchFamily="34" charset="0"/>
              </a:rPr>
              <a:t>La venta a REPSOL y la recompra de Eskenazi.</a:t>
            </a:r>
          </a:p>
          <a:p>
            <a:r>
              <a:rPr lang="es-AR" sz="2000" dirty="0" smtClean="0">
                <a:latin typeface="Arial" panose="020B0604020202020204" pitchFamily="34" charset="0"/>
                <a:cs typeface="Arial" panose="020B0604020202020204" pitchFamily="34" charset="0"/>
              </a:rPr>
              <a:t>La “estatización” de YPF.</a:t>
            </a:r>
          </a:p>
          <a:p>
            <a:r>
              <a:rPr lang="es-AR" sz="2000" dirty="0" smtClean="0">
                <a:latin typeface="Arial" panose="020B0604020202020204" pitchFamily="34" charset="0"/>
                <a:cs typeface="Arial" panose="020B0604020202020204" pitchFamily="34" charset="0"/>
              </a:rPr>
              <a:t>Los yacimientos no convencionales.</a:t>
            </a:r>
          </a:p>
          <a:p>
            <a:r>
              <a:rPr lang="es-AR" sz="2000" dirty="0" smtClean="0">
                <a:latin typeface="Arial" panose="020B0604020202020204" pitchFamily="34" charset="0"/>
                <a:cs typeface="Arial" panose="020B0604020202020204" pitchFamily="34" charset="0"/>
              </a:rPr>
              <a:t>La relación con las provincias.</a:t>
            </a:r>
          </a:p>
          <a:p>
            <a:r>
              <a:rPr lang="es-AR" sz="2000" dirty="0" smtClean="0">
                <a:latin typeface="Arial" panose="020B0604020202020204" pitchFamily="34" charset="0"/>
                <a:cs typeface="Arial" panose="020B0604020202020204" pitchFamily="34" charset="0"/>
              </a:rPr>
              <a:t>¿Se necesita una nueva ley?</a:t>
            </a:r>
          </a:p>
          <a:p>
            <a:endParaRPr lang="es-AR" sz="2000" dirty="0"/>
          </a:p>
          <a:p>
            <a:r>
              <a:rPr lang="es-AR" sz="2000" dirty="0"/>
              <a:t> Ley 17.319, no contempla los cambios legales y estructurales de las últimas décadas, ni tampoco da respuesta a los grandes desafíos que la Argentina enfrenta de cara al futuro en el sector de los hidrocarburos para volver a ser </a:t>
            </a:r>
            <a:r>
              <a:rPr lang="es-AR" sz="2000" dirty="0" smtClean="0"/>
              <a:t>autosuficiente. </a:t>
            </a:r>
            <a:endParaRPr lang="es-AR"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50385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r>
              <a:rPr lang="es-AR" sz="3200" dirty="0">
                <a:latin typeface="Arial" panose="020B0604020202020204" pitchFamily="34" charset="0"/>
                <a:cs typeface="Arial" panose="020B0604020202020204" pitchFamily="34" charset="0"/>
              </a:rPr>
              <a:t>HIDROCARBUROS</a:t>
            </a:r>
          </a:p>
        </p:txBody>
      </p:sp>
      <p:sp>
        <p:nvSpPr>
          <p:cNvPr id="2" name="Marcador de contenido 1"/>
          <p:cNvSpPr>
            <a:spLocks noGrp="1"/>
          </p:cNvSpPr>
          <p:nvPr>
            <p:ph idx="1"/>
          </p:nvPr>
        </p:nvSpPr>
        <p:spPr>
          <a:xfrm>
            <a:off x="872067" y="1591056"/>
            <a:ext cx="7408333" cy="4535107"/>
          </a:xfrm>
        </p:spPr>
        <p:txBody>
          <a:bodyPr>
            <a:normAutofit fontScale="92500" lnSpcReduction="20000"/>
          </a:bodyPr>
          <a:lstStyle/>
          <a:p>
            <a:pPr algn="just"/>
            <a:r>
              <a:rPr lang="es-AR" sz="1800" i="1" dirty="0"/>
              <a:t>“Se reformulará la estructura legal vigente en función de las nuevas realidades jurídicas institucionales y geológicas. Las leyes que surjan de ese nuevo ordenamiento, incluida una nueva ley de hidrocarburos, deberán contar con amplio consenso de las fuerzas políticas para que pueda ser aplicada en todo el territorio nacional. Esa nueva legislación deberá conciliar los intereses de las provincias y la Nación, facilitar el pleno desarrollo de los recursos del país y posibilitar la exploración en el Mar Argentino hasta el talud oceánico. También preverá la adecuación institucional para que el Estado pueda ejercer en forma adecuada su rol de fiscalización”. </a:t>
            </a:r>
            <a:endParaRPr lang="es-AR" sz="1800" dirty="0"/>
          </a:p>
          <a:p>
            <a:pPr algn="just"/>
            <a:r>
              <a:rPr lang="es-AR" sz="1800" dirty="0"/>
              <a:t>Estos objetivos solo se conseguirán con una nueva ley, que debe ser </a:t>
            </a:r>
            <a:r>
              <a:rPr lang="es-AR" sz="1800" dirty="0" smtClean="0"/>
              <a:t>debatida en </a:t>
            </a:r>
            <a:r>
              <a:rPr lang="es-AR" sz="1800" dirty="0"/>
              <a:t>profundidad en el Congreso Nacional, involucrando y conciliando una amplia gama de intereses nacionales y de todas las provincias. De ninguna manera el debate se puede circunscribir exclusivamente, tal como se pretende, a lo acordado entre un gobierno nacional que finaliza próximamente su mandato y gobernadores de provincias petroleras, cuyo mandato también finaliza en un año. </a:t>
            </a:r>
            <a:r>
              <a:rPr lang="es-AR" sz="1800" dirty="0" smtClean="0"/>
              <a:t> </a:t>
            </a:r>
            <a:endParaRPr lang="es-AR"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392601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r>
              <a:rPr lang="es-AR" sz="3200" dirty="0">
                <a:latin typeface="Arial" panose="020B0604020202020204" pitchFamily="34" charset="0"/>
                <a:cs typeface="Arial" panose="020B0604020202020204" pitchFamily="34" charset="0"/>
              </a:rPr>
              <a:t>HIDROCARBUROS</a:t>
            </a:r>
          </a:p>
        </p:txBody>
      </p:sp>
      <p:sp>
        <p:nvSpPr>
          <p:cNvPr id="2" name="Marcador de contenido 1"/>
          <p:cNvSpPr>
            <a:spLocks noGrp="1"/>
          </p:cNvSpPr>
          <p:nvPr>
            <p:ph idx="1"/>
          </p:nvPr>
        </p:nvSpPr>
        <p:spPr>
          <a:xfrm>
            <a:off x="872067" y="1988840"/>
            <a:ext cx="7408333" cy="4137323"/>
          </a:xfrm>
        </p:spPr>
        <p:txBody>
          <a:bodyPr>
            <a:normAutofit fontScale="92500"/>
          </a:bodyPr>
          <a:lstStyle/>
          <a:p>
            <a:r>
              <a:rPr lang="es-AR" dirty="0" smtClean="0"/>
              <a:t>El acuerdo YPF-</a:t>
            </a:r>
            <a:r>
              <a:rPr lang="es-AR" dirty="0" err="1" smtClean="0"/>
              <a:t>Chevron</a:t>
            </a:r>
            <a:r>
              <a:rPr lang="es-AR" dirty="0" smtClean="0"/>
              <a:t>.</a:t>
            </a:r>
          </a:p>
          <a:p>
            <a:endParaRPr lang="es-AR" dirty="0"/>
          </a:p>
          <a:p>
            <a:r>
              <a:rPr lang="es-AR" sz="1800" i="1" dirty="0"/>
              <a:t>“El acuerdo entre YPF y CHEVRON firmado el 16 de julio pasado y el decreto del poder ejecutivo 929 publicado en el Boletín Oficial el 15 de julio pusieron este tema en el centro del debate público. </a:t>
            </a:r>
            <a:endParaRPr lang="es-AR" sz="1800" dirty="0"/>
          </a:p>
          <a:p>
            <a:r>
              <a:rPr lang="es-AR" sz="1800" i="1" dirty="0"/>
              <a:t>C</a:t>
            </a:r>
            <a:r>
              <a:rPr lang="es-AR" sz="1800" i="1" dirty="0" smtClean="0"/>
              <a:t>onsideramos </a:t>
            </a:r>
            <a:r>
              <a:rPr lang="es-AR" sz="1800" i="1" dirty="0"/>
              <a:t>procedente que YPF y CHEVRON firmen un contrato o convenio para desarrollar en forma conjunta un proyecto piloto en un área de 390 Km2 en la zona de su concesión vigente en Vaca Muerta; sin embargo creemos que es improcedente desglosar esas áreas y otorgar sobre las mismas nuevas concesiones a 25 años prorrogables por 10 años (35 años). </a:t>
            </a:r>
            <a:r>
              <a:rPr lang="es-AR" sz="1800" b="1" i="1" dirty="0"/>
              <a:t>Esto estaría contrariando a la propia ley de hidrocarburos en los artículos 27 a 38 y, por lo tanto, sería nulo en los términos del artículo 79 de la misma. </a:t>
            </a:r>
            <a:endParaRPr lang="es-AR"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60565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r>
              <a:rPr lang="es-AR" sz="2800" dirty="0" smtClean="0">
                <a:latin typeface="Arial" panose="020B0604020202020204" pitchFamily="34" charset="0"/>
                <a:cs typeface="Arial" panose="020B0604020202020204" pitchFamily="34" charset="0"/>
              </a:rPr>
              <a:t>EL PROYECTO DE LEY DE HIDROCARBUROS</a:t>
            </a:r>
            <a:endParaRPr lang="es-AR" sz="2800" dirty="0">
              <a:latin typeface="Arial" panose="020B0604020202020204" pitchFamily="34" charset="0"/>
              <a:cs typeface="Arial" panose="020B0604020202020204" pitchFamily="34" charset="0"/>
            </a:endParaRPr>
          </a:p>
        </p:txBody>
      </p:sp>
      <p:sp>
        <p:nvSpPr>
          <p:cNvPr id="2" name="Marcador de contenido 1"/>
          <p:cNvSpPr>
            <a:spLocks noGrp="1"/>
          </p:cNvSpPr>
          <p:nvPr>
            <p:ph idx="1"/>
          </p:nvPr>
        </p:nvSpPr>
        <p:spPr/>
        <p:txBody>
          <a:bodyPr>
            <a:normAutofit fontScale="70000" lnSpcReduction="20000"/>
          </a:bodyPr>
          <a:lstStyle/>
          <a:p>
            <a:pPr algn="just"/>
            <a:r>
              <a:rPr lang="es-AR" sz="3200" dirty="0">
                <a:latin typeface="Arial" panose="020B0604020202020204" pitchFamily="34" charset="0"/>
                <a:cs typeface="Arial" panose="020B0604020202020204" pitchFamily="34" charset="0"/>
              </a:rPr>
              <a:t>Entendemos que el proyecto de ley que promueve en estos días el Poder Ejecutivo reitera los vicios subrayados en el acuerdo formalizado con </a:t>
            </a:r>
            <a:r>
              <a:rPr lang="es-AR" sz="3200" dirty="0" err="1">
                <a:latin typeface="Arial" panose="020B0604020202020204" pitchFamily="34" charset="0"/>
                <a:cs typeface="Arial" panose="020B0604020202020204" pitchFamily="34" charset="0"/>
              </a:rPr>
              <a:t>Chevron</a:t>
            </a:r>
            <a:r>
              <a:rPr lang="es-AR" sz="3200" dirty="0">
                <a:latin typeface="Arial" panose="020B0604020202020204" pitchFamily="34" charset="0"/>
                <a:cs typeface="Arial" panose="020B0604020202020204" pitchFamily="34" charset="0"/>
              </a:rPr>
              <a:t> en 2013. Además, procura generalizar un régimen de prórrogas discrecionales de las concesiones permitiendo así decisiones perjudiciales al interés público. Convalida intereses asociados a la urgencia y a las necesidades de una crisis que la propia política del gobierno generó, y vulnera facultades derivadas del dominio originario que hoy corresponde a las Provincias en su territorio</a:t>
            </a:r>
            <a:r>
              <a:rPr lang="es-AR" sz="1800" dirty="0" smtClean="0"/>
              <a:t>.</a:t>
            </a:r>
          </a:p>
          <a:p>
            <a:pPr algn="just"/>
            <a:r>
              <a:rPr lang="es-AR" sz="1800" dirty="0" smtClean="0"/>
              <a:t>(Documento de los Ex Secretarios) </a:t>
            </a:r>
            <a:endParaRPr lang="es-AR"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97291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r>
              <a:rPr lang="es-AR" sz="2800" dirty="0">
                <a:latin typeface="Arial" panose="020B0604020202020204" pitchFamily="34" charset="0"/>
                <a:cs typeface="Arial" panose="020B0604020202020204" pitchFamily="34" charset="0"/>
              </a:rPr>
              <a:t>EL PROYECTO DE LEY DE HIDROCARBUROS</a:t>
            </a:r>
          </a:p>
        </p:txBody>
      </p:sp>
      <p:sp>
        <p:nvSpPr>
          <p:cNvPr id="2" name="Marcador de contenido 1"/>
          <p:cNvSpPr>
            <a:spLocks noGrp="1"/>
          </p:cNvSpPr>
          <p:nvPr>
            <p:ph idx="1"/>
          </p:nvPr>
        </p:nvSpPr>
        <p:spPr>
          <a:xfrm>
            <a:off x="867833" y="2276872"/>
            <a:ext cx="7408333" cy="2764880"/>
          </a:xfrm>
        </p:spPr>
        <p:txBody>
          <a:bodyPr>
            <a:normAutofit fontScale="25000" lnSpcReduction="20000"/>
          </a:bodyPr>
          <a:lstStyle/>
          <a:p>
            <a:endParaRPr lang="es-AR" sz="1800" dirty="0"/>
          </a:p>
          <a:p>
            <a:pPr algn="just"/>
            <a:r>
              <a:rPr lang="es-AR" sz="8000" dirty="0">
                <a:latin typeface="Arial" panose="020B0604020202020204" pitchFamily="34" charset="0"/>
                <a:cs typeface="Arial" panose="020B0604020202020204" pitchFamily="34" charset="0"/>
              </a:rPr>
              <a:t>En el proyecto que se intenta someter al Congreso se prorrogan por 10 años los plazos de todas las concesiones a cambio de un mayor porcentaje de </a:t>
            </a:r>
            <a:r>
              <a:rPr lang="es-AR" sz="8000" dirty="0" smtClean="0">
                <a:latin typeface="Arial" panose="020B0604020202020204" pitchFamily="34" charset="0"/>
                <a:cs typeface="Arial" panose="020B0604020202020204" pitchFamily="34" charset="0"/>
              </a:rPr>
              <a:t>regalías</a:t>
            </a:r>
            <a:r>
              <a:rPr lang="es-AR" sz="8000" dirty="0">
                <a:latin typeface="Arial" panose="020B0604020202020204" pitchFamily="34" charset="0"/>
                <a:cs typeface="Arial" panose="020B0604020202020204" pitchFamily="34" charset="0"/>
              </a:rPr>
              <a:t>, que pasa en las áreas prorrogadas del 12 % al 15%. Esto extiende el </a:t>
            </a:r>
            <a:r>
              <a:rPr lang="es-AR" sz="8000" i="1" dirty="0">
                <a:latin typeface="Arial" panose="020B0604020202020204" pitchFamily="34" charset="0"/>
                <a:cs typeface="Arial" panose="020B0604020202020204" pitchFamily="34" charset="0"/>
              </a:rPr>
              <a:t>statu quo </a:t>
            </a:r>
            <a:r>
              <a:rPr lang="es-AR" sz="8000" dirty="0">
                <a:latin typeface="Arial" panose="020B0604020202020204" pitchFamily="34" charset="0"/>
                <a:cs typeface="Arial" panose="020B0604020202020204" pitchFamily="34" charset="0"/>
              </a:rPr>
              <a:t>de posesión de las áreas por parte de las empresas que hoy las detentan a partir de las privatizaciones de 1992. </a:t>
            </a:r>
            <a:r>
              <a:rPr lang="es-AR" sz="8000" b="1" dirty="0">
                <a:latin typeface="Arial" panose="020B0604020202020204" pitchFamily="34" charset="0"/>
                <a:cs typeface="Arial" panose="020B0604020202020204" pitchFamily="34" charset="0"/>
              </a:rPr>
              <a:t>La prórroga es inadmisible para la actual ley de hidrocarburos, ya que esta procede solamente en el caso de que el concesionario haya dado fiel cumplimiento a todas sus obligaciones contractuales y viola la regla de la competencia licitatoria, que es siempre necesaria para identificar las mejores ofertas entre los inversores dispuestos a ofertar para acceder a la adjudicación de esos derechos </a:t>
            </a:r>
            <a:endParaRPr lang="es-AR" sz="8000" dirty="0">
              <a:latin typeface="Arial" panose="020B0604020202020204" pitchFamily="34" charset="0"/>
              <a:cs typeface="Arial" panose="020B0604020202020204" pitchFamily="34" charset="0"/>
            </a:endParaRPr>
          </a:p>
          <a:p>
            <a:endParaRPr lang="es-AR"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88758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r>
              <a:rPr lang="es-AR" sz="2800" dirty="0">
                <a:latin typeface="Arial" panose="020B0604020202020204" pitchFamily="34" charset="0"/>
                <a:cs typeface="Arial" panose="020B0604020202020204" pitchFamily="34" charset="0"/>
              </a:rPr>
              <a:t>EL PROYECTO DE LEY DE HIDROCARBUROS</a:t>
            </a:r>
          </a:p>
        </p:txBody>
      </p:sp>
      <p:sp>
        <p:nvSpPr>
          <p:cNvPr id="2" name="Marcador de contenido 1"/>
          <p:cNvSpPr>
            <a:spLocks noGrp="1"/>
          </p:cNvSpPr>
          <p:nvPr>
            <p:ph idx="1"/>
          </p:nvPr>
        </p:nvSpPr>
        <p:spPr>
          <a:xfrm>
            <a:off x="872067" y="1591056"/>
            <a:ext cx="7408333" cy="4535107"/>
          </a:xfrm>
        </p:spPr>
        <p:txBody>
          <a:bodyPr>
            <a:normAutofit fontScale="25000" lnSpcReduction="20000"/>
          </a:bodyPr>
          <a:lstStyle/>
          <a:p>
            <a:endParaRPr lang="es-AR" sz="2000" dirty="0"/>
          </a:p>
          <a:p>
            <a:pPr marL="0" indent="0" algn="just">
              <a:buNone/>
            </a:pPr>
            <a:r>
              <a:rPr lang="es-AR" sz="6400" dirty="0">
                <a:latin typeface="Arial" panose="020B0604020202020204" pitchFamily="34" charset="0"/>
                <a:cs typeface="Arial" panose="020B0604020202020204" pitchFamily="34" charset="0"/>
              </a:rPr>
              <a:t>El proyecto que se intenta sancionar da a todos los titulares de áreas convencionales “la opción exclusiva y sin licitación” “a solicitar a la autoridad concedente una concesión no convencional por 35 años”. Los plazos de concesiones ya prorrogadas que se solapen con el área de las concesiones no convencionales se extenderían en los hechos, en algunos casos, a 35 años a partir de 2027, lo cual llevaría los nuevos plazos al año 2062 sin necesidad de licitación o concurso alguno. </a:t>
            </a:r>
            <a:r>
              <a:rPr lang="es-AR" sz="6400" b="1" dirty="0">
                <a:latin typeface="Arial" panose="020B0604020202020204" pitchFamily="34" charset="0"/>
                <a:cs typeface="Arial" panose="020B0604020202020204" pitchFamily="34" charset="0"/>
              </a:rPr>
              <a:t>Esto prácticamente da a las empresas que actualmente son titulares de las áreas que cuentan con recursos no convencionales el derecho de acceder en una adjudicación directa sin licitación y con compromisos de inversión aprobados discrecionalmente a la obtención de concesiones a perpetuidad; práctica muy negativa que reincide en el </a:t>
            </a:r>
            <a:r>
              <a:rPr lang="es-AR" sz="6400" b="1" i="1" dirty="0">
                <a:latin typeface="Arial" panose="020B0604020202020204" pitchFamily="34" charset="0"/>
                <a:cs typeface="Arial" panose="020B0604020202020204" pitchFamily="34" charset="0"/>
              </a:rPr>
              <a:t>capitalismo de amigos </a:t>
            </a:r>
            <a:r>
              <a:rPr lang="es-AR" sz="6400" b="1" dirty="0">
                <a:latin typeface="Arial" panose="020B0604020202020204" pitchFamily="34" charset="0"/>
                <a:cs typeface="Arial" panose="020B0604020202020204" pitchFamily="34" charset="0"/>
              </a:rPr>
              <a:t>que ha caracterizado a la gestión de la actual administración de gobierno. </a:t>
            </a:r>
            <a:endParaRPr lang="es-AR" sz="6400" dirty="0">
              <a:latin typeface="Arial" panose="020B0604020202020204" pitchFamily="34" charset="0"/>
              <a:cs typeface="Arial" panose="020B0604020202020204" pitchFamily="34" charset="0"/>
            </a:endParaRPr>
          </a:p>
          <a:p>
            <a:pPr algn="just"/>
            <a:endParaRPr lang="es-AR" sz="6400" dirty="0">
              <a:latin typeface="Arial" panose="020B0604020202020204" pitchFamily="34" charset="0"/>
              <a:cs typeface="Arial" panose="020B0604020202020204" pitchFamily="34" charset="0"/>
            </a:endParaRPr>
          </a:p>
          <a:p>
            <a:pPr marL="0" indent="0" algn="just">
              <a:buNone/>
            </a:pPr>
            <a:r>
              <a:rPr lang="es-AR" sz="6400" dirty="0" smtClean="0">
                <a:latin typeface="Arial" panose="020B0604020202020204" pitchFamily="34" charset="0"/>
                <a:cs typeface="Arial" panose="020B0604020202020204" pitchFamily="34" charset="0"/>
              </a:rPr>
              <a:t>El </a:t>
            </a:r>
            <a:r>
              <a:rPr lang="es-AR" sz="6400" dirty="0">
                <a:latin typeface="Arial" panose="020B0604020202020204" pitchFamily="34" charset="0"/>
                <a:cs typeface="Arial" panose="020B0604020202020204" pitchFamily="34" charset="0"/>
              </a:rPr>
              <a:t>proyecto da estatus legal a los beneficios otorgados al Contrato entre YPF y </a:t>
            </a:r>
            <a:r>
              <a:rPr lang="es-AR" sz="6400" dirty="0" err="1">
                <a:latin typeface="Arial" panose="020B0604020202020204" pitchFamily="34" charset="0"/>
                <a:cs typeface="Arial" panose="020B0604020202020204" pitchFamily="34" charset="0"/>
              </a:rPr>
              <a:t>Chevron</a:t>
            </a:r>
            <a:r>
              <a:rPr lang="es-AR" sz="6400" dirty="0">
                <a:latin typeface="Arial" panose="020B0604020202020204" pitchFamily="34" charset="0"/>
                <a:cs typeface="Arial" panose="020B0604020202020204" pitchFamily="34" charset="0"/>
              </a:rPr>
              <a:t> que fueron concedidos como excepción por el Decreto del Poder Ejecutivo 929/2013, ampliando los alcances a inversiones mayores de 250 millones de dólares. Sin embargo, aún no se conoce el contrato firmado con esa empresa con fundamento en el decreto citado, ni tampoco el éxito de las operaciones llevadas adelante bajo ese régimen que pretende elevarse a rango de ley</a:t>
            </a:r>
            <a:r>
              <a:rPr lang="es-AR" sz="6400" dirty="0" smtClean="0">
                <a:latin typeface="Arial" panose="020B0604020202020204" pitchFamily="34" charset="0"/>
                <a:cs typeface="Arial" panose="020B0604020202020204" pitchFamily="34" charset="0"/>
              </a:rPr>
              <a:t>.</a:t>
            </a:r>
          </a:p>
          <a:p>
            <a:pPr marL="0" indent="0" algn="just">
              <a:buNone/>
            </a:pPr>
            <a:r>
              <a:rPr lang="es-AR" sz="4800" dirty="0" smtClean="0">
                <a:latin typeface="Arial" panose="020B0604020202020204" pitchFamily="34" charset="0"/>
                <a:cs typeface="Arial" panose="020B0604020202020204" pitchFamily="34" charset="0"/>
              </a:rPr>
              <a:t>(documento ex secretarios) </a:t>
            </a:r>
            <a:endParaRPr lang="es-AR" sz="4800" dirty="0">
              <a:latin typeface="Arial" panose="020B0604020202020204" pitchFamily="34" charset="0"/>
              <a:cs typeface="Arial" panose="020B0604020202020204" pitchFamily="34" charset="0"/>
            </a:endParaRPr>
          </a:p>
          <a:p>
            <a:endParaRPr lang="es-AR" sz="2000" dirty="0"/>
          </a:p>
          <a:p>
            <a:endParaRPr lang="es-AR"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897275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type="title"/>
          </p:nvPr>
        </p:nvSpPr>
        <p:spPr bwMode="auto">
          <a:xfrm>
            <a:off x="457200" y="703082"/>
            <a:ext cx="7715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s-ES" altLang="ja-JP" sz="2800" b="1" i="0" u="none" strike="noStrike" cap="none" normalizeH="0" baseline="0" dirty="0" smtClean="0">
                <a:ln>
                  <a:noFill/>
                </a:ln>
                <a:solidFill>
                  <a:srgbClr val="000000"/>
                </a:solidFill>
                <a:effectLst/>
                <a:latin typeface="Arial" panose="020B0604020202020204" pitchFamily="34" charset="0"/>
                <a:ea typeface="MS Mincho" panose="02020609040205080304" pitchFamily="49" charset="-128"/>
                <a:cs typeface="Arial" panose="020B0604020202020204" pitchFamily="34" charset="0"/>
              </a:rPr>
              <a:t>LA MATRIZ ENERGÉTICA ACTUAL</a:t>
            </a:r>
            <a:r>
              <a:rPr kumimoji="0" lang="es-AR" altLang="ja-JP" sz="2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p>
        </p:txBody>
      </p:sp>
      <p:sp>
        <p:nvSpPr>
          <p:cNvPr id="2" name="Marcador de contenido 1"/>
          <p:cNvSpPr>
            <a:spLocks noGrp="1"/>
          </p:cNvSpPr>
          <p:nvPr>
            <p:ph idx="1"/>
          </p:nvPr>
        </p:nvSpPr>
        <p:spPr>
          <a:xfrm>
            <a:off x="867833" y="1412776"/>
            <a:ext cx="7408333" cy="4392488"/>
          </a:xfrm>
        </p:spPr>
        <p:txBody>
          <a:bodyPr>
            <a:normAutofit fontScale="85000" lnSpcReduction="20000"/>
          </a:bodyPr>
          <a:lstStyle/>
          <a:p>
            <a:r>
              <a:rPr lang="es-ES" sz="1800" dirty="0">
                <a:latin typeface="Arial" panose="020B0604020202020204" pitchFamily="34" charset="0"/>
                <a:cs typeface="Arial" panose="020B0604020202020204" pitchFamily="34" charset="0"/>
              </a:rPr>
              <a:t>a) </a:t>
            </a:r>
            <a:r>
              <a:rPr lang="es-ES" sz="1800" b="1" dirty="0">
                <a:latin typeface="Arial" panose="020B0604020202020204" pitchFamily="34" charset="0"/>
                <a:cs typeface="Arial" panose="020B0604020202020204" pitchFamily="34" charset="0"/>
              </a:rPr>
              <a:t>Alta dependencia de los hidrocarburos</a:t>
            </a:r>
            <a:r>
              <a:rPr lang="es-ES" sz="1800" dirty="0">
                <a:latin typeface="Arial" panose="020B0604020202020204" pitchFamily="34" charset="0"/>
                <a:cs typeface="Arial" panose="020B0604020202020204" pitchFamily="34" charset="0"/>
              </a:rPr>
              <a:t>, y en particular del gas. </a:t>
            </a:r>
            <a:endParaRPr lang="es-AR" sz="1800" dirty="0">
              <a:latin typeface="Arial" panose="020B0604020202020204" pitchFamily="34" charset="0"/>
              <a:cs typeface="Arial" panose="020B0604020202020204" pitchFamily="34" charset="0"/>
            </a:endParaRPr>
          </a:p>
          <a:p>
            <a:r>
              <a:rPr lang="es-ES" sz="1800" dirty="0">
                <a:latin typeface="Arial" panose="020B0604020202020204" pitchFamily="34" charset="0"/>
                <a:cs typeface="Arial" panose="020B0604020202020204" pitchFamily="34" charset="0"/>
              </a:rPr>
              <a:t>b) La Argentina tiene </a:t>
            </a:r>
            <a:r>
              <a:rPr lang="es-ES" sz="1800" b="1" dirty="0">
                <a:latin typeface="Arial" panose="020B0604020202020204" pitchFamily="34" charset="0"/>
                <a:cs typeface="Arial" panose="020B0604020202020204" pitchFamily="34" charset="0"/>
              </a:rPr>
              <a:t>uno de los más importantes consumos mundiales residenciales</a:t>
            </a:r>
            <a:r>
              <a:rPr lang="es-ES" sz="1800" dirty="0">
                <a:latin typeface="Arial" panose="020B0604020202020204" pitchFamily="34" charset="0"/>
                <a:cs typeface="Arial" panose="020B0604020202020204" pitchFamily="34" charset="0"/>
              </a:rPr>
              <a:t> de gas natural </a:t>
            </a:r>
            <a:endParaRPr lang="es-ES" sz="1800" dirty="0" smtClean="0">
              <a:latin typeface="Arial" panose="020B0604020202020204" pitchFamily="34" charset="0"/>
              <a:cs typeface="Arial" panose="020B0604020202020204" pitchFamily="34" charset="0"/>
            </a:endParaRPr>
          </a:p>
          <a:p>
            <a:r>
              <a:rPr lang="es-ES" sz="1800" dirty="0">
                <a:latin typeface="Arial" panose="020B0604020202020204" pitchFamily="34" charset="0"/>
                <a:cs typeface="Arial" panose="020B0604020202020204" pitchFamily="34" charset="0"/>
              </a:rPr>
              <a:t>c) </a:t>
            </a:r>
            <a:r>
              <a:rPr lang="es-ES" sz="1800" b="1" dirty="0">
                <a:latin typeface="Arial" panose="020B0604020202020204" pitchFamily="34" charset="0"/>
                <a:cs typeface="Arial" panose="020B0604020202020204" pitchFamily="34" charset="0"/>
              </a:rPr>
              <a:t>Importante consumo del gas como materia prima</a:t>
            </a:r>
            <a:r>
              <a:rPr lang="es-ES" sz="1800" dirty="0">
                <a:latin typeface="Arial" panose="020B0604020202020204" pitchFamily="34" charset="0"/>
                <a:cs typeface="Arial" panose="020B0604020202020204" pitchFamily="34" charset="0"/>
              </a:rPr>
              <a:t> para la industria de fertilizantes, plásticos, etc</a:t>
            </a:r>
            <a:r>
              <a:rPr lang="es-ES" sz="1800" dirty="0" smtClean="0">
                <a:latin typeface="Arial" panose="020B0604020202020204" pitchFamily="34" charset="0"/>
                <a:cs typeface="Arial" panose="020B0604020202020204" pitchFamily="34" charset="0"/>
              </a:rPr>
              <a:t>.,</a:t>
            </a:r>
          </a:p>
          <a:p>
            <a:r>
              <a:rPr lang="es-ES" sz="1800" dirty="0">
                <a:latin typeface="Arial" panose="020B0604020202020204" pitchFamily="34" charset="0"/>
                <a:cs typeface="Arial" panose="020B0604020202020204" pitchFamily="34" charset="0"/>
              </a:rPr>
              <a:t>d) Una flota de vehículos ya convertidos al consumo de gas natural comprimido (GNC</a:t>
            </a:r>
            <a:r>
              <a:rPr lang="es-ES" sz="1800" dirty="0" smtClean="0">
                <a:latin typeface="Arial" panose="020B0604020202020204" pitchFamily="34" charset="0"/>
                <a:cs typeface="Arial" panose="020B0604020202020204" pitchFamily="34" charset="0"/>
              </a:rPr>
              <a:t>)</a:t>
            </a:r>
          </a:p>
          <a:p>
            <a:r>
              <a:rPr lang="es-ES" sz="1800" dirty="0">
                <a:latin typeface="Arial" panose="020B0604020202020204" pitchFamily="34" charset="0"/>
                <a:cs typeface="Arial" panose="020B0604020202020204" pitchFamily="34" charset="0"/>
              </a:rPr>
              <a:t>e) </a:t>
            </a:r>
            <a:r>
              <a:rPr lang="es-ES" sz="1800" b="1" dirty="0">
                <a:latin typeface="Arial" panose="020B0604020202020204" pitchFamily="34" charset="0"/>
                <a:cs typeface="Arial" panose="020B0604020202020204" pitchFamily="34" charset="0"/>
              </a:rPr>
              <a:t>Fuerte consumo de combustibles líquidos</a:t>
            </a:r>
            <a:r>
              <a:rPr lang="es-ES" sz="1800" dirty="0">
                <a:latin typeface="Arial" panose="020B0604020202020204" pitchFamily="34" charset="0"/>
                <a:cs typeface="Arial" panose="020B0604020202020204" pitchFamily="34" charset="0"/>
              </a:rPr>
              <a:t> en el transporte de pasajeros y de </a:t>
            </a:r>
            <a:r>
              <a:rPr lang="es-ES" sz="1800" dirty="0" smtClean="0">
                <a:latin typeface="Arial" panose="020B0604020202020204" pitchFamily="34" charset="0"/>
                <a:cs typeface="Arial" panose="020B0604020202020204" pitchFamily="34" charset="0"/>
              </a:rPr>
              <a:t>carga</a:t>
            </a:r>
          </a:p>
          <a:p>
            <a:r>
              <a:rPr lang="es-ES" sz="1800" dirty="0">
                <a:latin typeface="Arial" panose="020B0604020202020204" pitchFamily="34" charset="0"/>
                <a:cs typeface="Arial" panose="020B0604020202020204" pitchFamily="34" charset="0"/>
              </a:rPr>
              <a:t>f) Un </a:t>
            </a:r>
            <a:r>
              <a:rPr lang="es-ES" sz="1800" b="1" dirty="0">
                <a:latin typeface="Arial" panose="020B0604020202020204" pitchFamily="34" charset="0"/>
                <a:cs typeface="Arial" panose="020B0604020202020204" pitchFamily="34" charset="0"/>
              </a:rPr>
              <a:t>altísimo porcentaje del parque térmico de generación</a:t>
            </a:r>
            <a:r>
              <a:rPr lang="es-ES" sz="1800" dirty="0">
                <a:latin typeface="Arial" panose="020B0604020202020204" pitchFamily="34" charset="0"/>
                <a:cs typeface="Arial" panose="020B0604020202020204" pitchFamily="34" charset="0"/>
              </a:rPr>
              <a:t> de energía eléctrica consume gas como combustible prioritario</a:t>
            </a:r>
            <a:r>
              <a:rPr lang="es-ES" sz="1800" dirty="0" smtClean="0">
                <a:latin typeface="Arial" panose="020B0604020202020204" pitchFamily="34" charset="0"/>
                <a:cs typeface="Arial" panose="020B0604020202020204" pitchFamily="34" charset="0"/>
              </a:rPr>
              <a:t>.</a:t>
            </a:r>
          </a:p>
          <a:p>
            <a:r>
              <a:rPr lang="es-ES" sz="1800" dirty="0"/>
              <a:t>g) </a:t>
            </a:r>
            <a:r>
              <a:rPr lang="es-ES" sz="1800" b="1" dirty="0"/>
              <a:t>Desarrollo nacional histórico de la energía nuclear</a:t>
            </a:r>
            <a:r>
              <a:rPr lang="es-ES" sz="1800" dirty="0"/>
              <a:t> con una contribución </a:t>
            </a:r>
            <a:r>
              <a:rPr lang="es-ES" sz="1800" dirty="0" smtClean="0"/>
              <a:t>declinante.</a:t>
            </a:r>
          </a:p>
          <a:p>
            <a:r>
              <a:rPr lang="es-ES" sz="1800" dirty="0"/>
              <a:t>h) </a:t>
            </a:r>
            <a:r>
              <a:rPr lang="es-ES" sz="1800" b="1" dirty="0"/>
              <a:t>Un 35% de generación hidráulica</a:t>
            </a:r>
            <a:r>
              <a:rPr lang="es-ES" sz="1800" dirty="0"/>
              <a:t> en un año de </a:t>
            </a:r>
            <a:r>
              <a:rPr lang="es-ES" sz="1800" dirty="0" err="1"/>
              <a:t>hidraulicidad</a:t>
            </a:r>
            <a:r>
              <a:rPr lang="es-ES" sz="1800" dirty="0"/>
              <a:t> media, pero con proyectos estancados por falta de financiación.</a:t>
            </a:r>
            <a:endParaRPr lang="es-AR" sz="1800" dirty="0"/>
          </a:p>
          <a:p>
            <a:r>
              <a:rPr lang="es-ES" sz="1800" dirty="0"/>
              <a:t>i) </a:t>
            </a:r>
            <a:r>
              <a:rPr lang="es-ES" sz="1800" b="1" dirty="0"/>
              <a:t>Energías renovables en estado incipiente</a:t>
            </a:r>
            <a:r>
              <a:rPr lang="es-ES" sz="1800" dirty="0"/>
              <a:t>.</a:t>
            </a:r>
            <a:endParaRPr lang="es-AR" sz="1800" dirty="0"/>
          </a:p>
          <a:p>
            <a:r>
              <a:rPr lang="es-ES" sz="1800" dirty="0"/>
              <a:t>j) </a:t>
            </a:r>
            <a:r>
              <a:rPr lang="es-ES" sz="1800" b="1" dirty="0"/>
              <a:t>Disminución de las reservas de hidrocarburos. Importación creciente</a:t>
            </a:r>
            <a:r>
              <a:rPr lang="es-ES" sz="1800" dirty="0"/>
              <a:t>.</a:t>
            </a:r>
            <a:endParaRPr lang="es-AR" sz="1800" dirty="0"/>
          </a:p>
          <a:p>
            <a:endParaRPr lang="es-AR"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98262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r>
              <a:rPr lang="es-AR" sz="2800" dirty="0" smtClean="0">
                <a:latin typeface="Arial" panose="020B0604020202020204" pitchFamily="34" charset="0"/>
                <a:cs typeface="Arial" panose="020B0604020202020204" pitchFamily="34" charset="0"/>
              </a:rPr>
              <a:t>DEFICIENCIAS DE LA SITUACION ACTUAL</a:t>
            </a:r>
            <a:endParaRPr lang="es-AR" sz="2800" dirty="0">
              <a:latin typeface="Arial" panose="020B0604020202020204" pitchFamily="34" charset="0"/>
              <a:cs typeface="Arial" panose="020B0604020202020204" pitchFamily="34" charset="0"/>
            </a:endParaRPr>
          </a:p>
        </p:txBody>
      </p:sp>
      <p:sp>
        <p:nvSpPr>
          <p:cNvPr id="2" name="Marcador de contenido 1"/>
          <p:cNvSpPr>
            <a:spLocks noGrp="1"/>
          </p:cNvSpPr>
          <p:nvPr>
            <p:ph idx="1"/>
          </p:nvPr>
        </p:nvSpPr>
        <p:spPr>
          <a:xfrm>
            <a:off x="867833" y="1772816"/>
            <a:ext cx="7408333" cy="3450696"/>
          </a:xfrm>
        </p:spPr>
        <p:txBody>
          <a:bodyPr>
            <a:normAutofit/>
          </a:bodyPr>
          <a:lstStyle/>
          <a:p>
            <a:r>
              <a:rPr lang="es-ES" dirty="0" smtClean="0"/>
              <a:t> </a:t>
            </a:r>
            <a:r>
              <a:rPr lang="es-ES" sz="1800" b="1" dirty="0">
                <a:latin typeface="Arial" panose="020B0604020202020204" pitchFamily="34" charset="0"/>
                <a:cs typeface="Arial" panose="020B0604020202020204" pitchFamily="34" charset="0"/>
              </a:rPr>
              <a:t>Reconversión de las destilerías</a:t>
            </a:r>
            <a:r>
              <a:rPr lang="es-ES" sz="1800" dirty="0" smtClean="0">
                <a:latin typeface="Arial" panose="020B0604020202020204" pitchFamily="34" charset="0"/>
                <a:cs typeface="Arial" panose="020B0604020202020204" pitchFamily="34" charset="0"/>
              </a:rPr>
              <a:t>.</a:t>
            </a:r>
          </a:p>
          <a:p>
            <a:r>
              <a:rPr lang="es-ES" sz="1800" dirty="0">
                <a:latin typeface="Arial" panose="020B0604020202020204" pitchFamily="34" charset="0"/>
                <a:cs typeface="Arial" panose="020B0604020202020204" pitchFamily="34" charset="0"/>
              </a:rPr>
              <a:t>se dejó de producir fuel </a:t>
            </a:r>
            <a:r>
              <a:rPr lang="es-ES" sz="1800" dirty="0" err="1">
                <a:latin typeface="Arial" panose="020B0604020202020204" pitchFamily="34" charset="0"/>
                <a:cs typeface="Arial" panose="020B0604020202020204" pitchFamily="34" charset="0"/>
              </a:rPr>
              <a:t>oil</a:t>
            </a:r>
            <a:r>
              <a:rPr lang="es-ES" sz="1800" dirty="0">
                <a:latin typeface="Arial" panose="020B0604020202020204" pitchFamily="34" charset="0"/>
                <a:cs typeface="Arial" panose="020B0604020202020204" pitchFamily="34" charset="0"/>
              </a:rPr>
              <a:t> para favorecer la producción de naftas. El fuel </a:t>
            </a:r>
            <a:r>
              <a:rPr lang="es-ES" sz="1800" dirty="0" err="1">
                <a:latin typeface="Arial" panose="020B0604020202020204" pitchFamily="34" charset="0"/>
                <a:cs typeface="Arial" panose="020B0604020202020204" pitchFamily="34" charset="0"/>
              </a:rPr>
              <a:t>oil</a:t>
            </a:r>
            <a:r>
              <a:rPr lang="es-ES" sz="1800" dirty="0">
                <a:latin typeface="Arial" panose="020B0604020202020204" pitchFamily="34" charset="0"/>
                <a:cs typeface="Arial" panose="020B0604020202020204" pitchFamily="34" charset="0"/>
              </a:rPr>
              <a:t> que hoy se quema en las calderas de las turbo vapor debe ser importado, lo que también se extiende al Gas </a:t>
            </a:r>
            <a:r>
              <a:rPr lang="es-ES" sz="1800" dirty="0" err="1">
                <a:latin typeface="Arial" panose="020B0604020202020204" pitchFamily="34" charset="0"/>
                <a:cs typeface="Arial" panose="020B0604020202020204" pitchFamily="34" charset="0"/>
              </a:rPr>
              <a:t>Oil</a:t>
            </a:r>
            <a:r>
              <a:rPr lang="es-ES" sz="1800" dirty="0">
                <a:latin typeface="Arial" panose="020B0604020202020204" pitchFamily="34" charset="0"/>
                <a:cs typeface="Arial" panose="020B0604020202020204" pitchFamily="34" charset="0"/>
              </a:rPr>
              <a:t> que queman las turbo gas, porque tampoco alcanza la producción nacional</a:t>
            </a:r>
            <a:r>
              <a:rPr lang="es-ES" sz="1800" dirty="0" smtClean="0">
                <a:latin typeface="Arial" panose="020B0604020202020204" pitchFamily="34" charset="0"/>
                <a:cs typeface="Arial" panose="020B0604020202020204" pitchFamily="34" charset="0"/>
              </a:rPr>
              <a:t>.</a:t>
            </a:r>
          </a:p>
          <a:p>
            <a:r>
              <a:rPr lang="es-ES" sz="1800" dirty="0">
                <a:latin typeface="Arial" panose="020B0604020202020204" pitchFamily="34" charset="0"/>
                <a:cs typeface="Arial" panose="020B0604020202020204" pitchFamily="34" charset="0"/>
              </a:rPr>
              <a:t>. La política de importar y subsidiar la importación tiene un doble efecto </a:t>
            </a:r>
            <a:r>
              <a:rPr lang="es-ES" sz="1800" dirty="0" smtClean="0">
                <a:latin typeface="Arial" panose="020B0604020202020204" pitchFamily="34" charset="0"/>
                <a:cs typeface="Arial" panose="020B0604020202020204" pitchFamily="34" charset="0"/>
              </a:rPr>
              <a:t>negativo</a:t>
            </a:r>
            <a:r>
              <a:rPr lang="es-ES" sz="1800" dirty="0"/>
              <a:t>: el superávit fiscal y el externo </a:t>
            </a:r>
            <a:r>
              <a:rPr lang="es-ES" sz="1800" dirty="0" smtClean="0"/>
              <a:t>.</a:t>
            </a:r>
          </a:p>
          <a:p>
            <a:endParaRPr lang="es-AR" dirty="0"/>
          </a:p>
        </p:txBody>
      </p:sp>
    </p:spTree>
    <p:extLst>
      <p:ext uri="{BB962C8B-B14F-4D97-AF65-F5344CB8AC3E}">
        <p14:creationId xmlns:p14="http://schemas.microsoft.com/office/powerpoint/2010/main" val="33742101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r>
              <a:rPr lang="es-AR" sz="3200" dirty="0" smtClean="0">
                <a:latin typeface="Arial" panose="020B0604020202020204" pitchFamily="34" charset="0"/>
                <a:cs typeface="Arial" panose="020B0604020202020204" pitchFamily="34" charset="0"/>
              </a:rPr>
              <a:t>PROBLEMAS</a:t>
            </a:r>
            <a:endParaRPr lang="es-AR" sz="3200" dirty="0">
              <a:latin typeface="Arial" panose="020B0604020202020204" pitchFamily="34" charset="0"/>
              <a:cs typeface="Arial" panose="020B0604020202020204" pitchFamily="34" charset="0"/>
            </a:endParaRPr>
          </a:p>
        </p:txBody>
      </p:sp>
      <p:sp>
        <p:nvSpPr>
          <p:cNvPr id="2" name="Marcador de contenido 1"/>
          <p:cNvSpPr>
            <a:spLocks noGrp="1"/>
          </p:cNvSpPr>
          <p:nvPr>
            <p:ph idx="1"/>
          </p:nvPr>
        </p:nvSpPr>
        <p:spPr/>
        <p:txBody>
          <a:bodyPr>
            <a:normAutofit fontScale="40000" lnSpcReduction="20000"/>
          </a:bodyPr>
          <a:lstStyle/>
          <a:p>
            <a:pPr marL="0" indent="0">
              <a:buNone/>
            </a:pPr>
            <a:r>
              <a:rPr lang="es-ES" sz="2900" dirty="0" smtClean="0">
                <a:latin typeface="Arial" panose="020B0604020202020204" pitchFamily="34" charset="0"/>
                <a:cs typeface="Arial" panose="020B0604020202020204" pitchFamily="34" charset="0"/>
              </a:rPr>
              <a:t>       </a:t>
            </a:r>
            <a:r>
              <a:rPr lang="es-ES" sz="2900" b="1" dirty="0">
                <a:latin typeface="Arial" panose="020B0604020202020204" pitchFamily="34" charset="0"/>
                <a:cs typeface="Arial" panose="020B0604020202020204" pitchFamily="34" charset="0"/>
              </a:rPr>
              <a:t>Elevado retraso de las tarifas y precios de la energía eléctrica y </a:t>
            </a:r>
            <a:r>
              <a:rPr lang="es-ES" sz="2900" b="1" dirty="0" smtClean="0">
                <a:latin typeface="Arial" panose="020B0604020202020204" pitchFamily="34" charset="0"/>
                <a:cs typeface="Arial" panose="020B0604020202020204" pitchFamily="34" charset="0"/>
              </a:rPr>
              <a:t>gas  </a:t>
            </a:r>
            <a:r>
              <a:rPr lang="es-ES" sz="2900" b="1" dirty="0">
                <a:latin typeface="Arial" panose="020B0604020202020204" pitchFamily="34" charset="0"/>
                <a:cs typeface="Arial" panose="020B0604020202020204" pitchFamily="34" charset="0"/>
              </a:rPr>
              <a:t>natural</a:t>
            </a:r>
            <a:r>
              <a:rPr lang="es-ES" sz="2900" dirty="0">
                <a:latin typeface="Arial" panose="020B0604020202020204" pitchFamily="34" charset="0"/>
                <a:cs typeface="Arial" panose="020B0604020202020204" pitchFamily="34" charset="0"/>
              </a:rPr>
              <a:t>.</a:t>
            </a:r>
            <a:endParaRPr lang="es-AR" sz="2900" dirty="0">
              <a:latin typeface="Arial" panose="020B0604020202020204" pitchFamily="34" charset="0"/>
              <a:cs typeface="Arial" panose="020B0604020202020204" pitchFamily="34" charset="0"/>
            </a:endParaRPr>
          </a:p>
          <a:p>
            <a:r>
              <a:rPr lang="es-ES" dirty="0">
                <a:latin typeface="Arial" panose="020B0604020202020204" pitchFamily="34" charset="0"/>
                <a:cs typeface="Arial" panose="020B0604020202020204" pitchFamily="34" charset="0"/>
              </a:rPr>
              <a:t> </a:t>
            </a:r>
            <a:endParaRPr lang="es-ES" dirty="0" smtClean="0"/>
          </a:p>
          <a:p>
            <a:endParaRPr lang="es-ES" dirty="0"/>
          </a:p>
          <a:p>
            <a:pPr algn="just"/>
            <a:r>
              <a:rPr lang="es-ES" sz="3400" dirty="0" smtClean="0">
                <a:latin typeface="Arial" panose="020B0604020202020204" pitchFamily="34" charset="0"/>
                <a:cs typeface="Arial" panose="020B0604020202020204" pitchFamily="34" charset="0"/>
              </a:rPr>
              <a:t>La </a:t>
            </a:r>
            <a:r>
              <a:rPr lang="es-ES" sz="3400" dirty="0">
                <a:latin typeface="Arial" panose="020B0604020202020204" pitchFamily="34" charset="0"/>
                <a:cs typeface="Arial" panose="020B0604020202020204" pitchFamily="34" charset="0"/>
              </a:rPr>
              <a:t>enorme diferencia entre los precios internos y los precios internacionales de la energía eléctrica y el gas natural (fundamentalmente para el sector residencial) tiene varios efectos: i) el desvío de miles de millones de dólares del presupuesto nacional para subsidiar la importación de combustibles alternativos, ii) la disminución de las inversiones en exploración en gas convencional con la consiguiente caída de reservas, iii) la imposibilidad de implementar programas de ahorro energético o energías alternativas sin subsidios directos, iv) la incentivación de demanda innecesaria con el consiguiente despilfarro de recursos agotables que no estarán disponibles para las generaciones futuras y v) la mayor producción de gases de efecto invernadero como consecuencia de la generación innecesaria de energía. Por otra parte, la corrección de la enorme diferencia acumulada entre los precios internos y los valores internacionales es un problema social y político de muy difícil resolución.</a:t>
            </a:r>
            <a:endParaRPr lang="es-AR" sz="3400" dirty="0">
              <a:latin typeface="Arial" panose="020B0604020202020204" pitchFamily="34" charset="0"/>
              <a:cs typeface="Arial" panose="020B0604020202020204" pitchFamily="34" charset="0"/>
            </a:endParaRPr>
          </a:p>
          <a:p>
            <a:endParaRPr lang="es-AR" dirty="0"/>
          </a:p>
        </p:txBody>
      </p:sp>
    </p:spTree>
    <p:extLst>
      <p:ext uri="{BB962C8B-B14F-4D97-AF65-F5344CB8AC3E}">
        <p14:creationId xmlns:p14="http://schemas.microsoft.com/office/powerpoint/2010/main" val="26489519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r>
              <a:rPr lang="es-AR" sz="3200" dirty="0" smtClean="0">
                <a:latin typeface="Arial" panose="020B0604020202020204" pitchFamily="34" charset="0"/>
                <a:cs typeface="Arial" panose="020B0604020202020204" pitchFamily="34" charset="0"/>
              </a:rPr>
              <a:t>PENSANDO EN EL FUTURO</a:t>
            </a:r>
            <a:endParaRPr lang="es-AR" sz="3200" dirty="0">
              <a:latin typeface="Arial" panose="020B0604020202020204" pitchFamily="34" charset="0"/>
              <a:cs typeface="Arial" panose="020B0604020202020204" pitchFamily="34" charset="0"/>
            </a:endParaRPr>
          </a:p>
        </p:txBody>
      </p:sp>
      <p:sp>
        <p:nvSpPr>
          <p:cNvPr id="2" name="Marcador de contenido 1"/>
          <p:cNvSpPr>
            <a:spLocks noGrp="1"/>
          </p:cNvSpPr>
          <p:nvPr>
            <p:ph idx="1"/>
          </p:nvPr>
        </p:nvSpPr>
        <p:spPr>
          <a:xfrm>
            <a:off x="872067" y="1700808"/>
            <a:ext cx="7408333" cy="4425355"/>
          </a:xfrm>
        </p:spPr>
        <p:txBody>
          <a:bodyPr>
            <a:normAutofit fontScale="92500" lnSpcReduction="10000"/>
          </a:bodyPr>
          <a:lstStyle/>
          <a:p>
            <a:r>
              <a:rPr lang="es-ES" sz="1800" b="1" dirty="0">
                <a:latin typeface="Arial" panose="020B0604020202020204" pitchFamily="34" charset="0"/>
                <a:cs typeface="Arial" panose="020B0604020202020204" pitchFamily="34" charset="0"/>
              </a:rPr>
              <a:t>El objetivo final del planeamiento estratégico consiste en lograr que nuestro país mantenga una matriz energética sostenible en el largo </a:t>
            </a:r>
            <a:r>
              <a:rPr lang="es-ES" sz="1800" b="1" dirty="0" smtClean="0">
                <a:latin typeface="Arial" panose="020B0604020202020204" pitchFamily="34" charset="0"/>
                <a:cs typeface="Arial" panose="020B0604020202020204" pitchFamily="34" charset="0"/>
              </a:rPr>
              <a:t>plazo.</a:t>
            </a:r>
          </a:p>
          <a:p>
            <a:r>
              <a:rPr lang="es-ES" sz="1800" dirty="0">
                <a:latin typeface="Arial" panose="020B0604020202020204" pitchFamily="34" charset="0"/>
                <a:cs typeface="Arial" panose="020B0604020202020204" pitchFamily="34" charset="0"/>
              </a:rPr>
              <a:t>No obstante la importancia que el gas tiene y suponemos que tendrá en el futuro se deberá pensar en una matriz de recursos múltiples</a:t>
            </a:r>
            <a:r>
              <a:rPr lang="es-ES" sz="1800" dirty="0" smtClean="0">
                <a:latin typeface="Arial" panose="020B0604020202020204" pitchFamily="34" charset="0"/>
                <a:cs typeface="Arial" panose="020B0604020202020204" pitchFamily="34" charset="0"/>
              </a:rPr>
              <a:t>.</a:t>
            </a:r>
          </a:p>
          <a:p>
            <a:r>
              <a:rPr lang="es-ES" sz="1800" b="1" dirty="0">
                <a:latin typeface="Arial" panose="020B0604020202020204" pitchFamily="34" charset="0"/>
                <a:cs typeface="Arial" panose="020B0604020202020204" pitchFamily="34" charset="0"/>
              </a:rPr>
              <a:t>F</a:t>
            </a:r>
            <a:r>
              <a:rPr lang="es-ES" sz="1800" b="1" dirty="0" smtClean="0">
                <a:latin typeface="Arial" panose="020B0604020202020204" pitchFamily="34" charset="0"/>
                <a:cs typeface="Arial" panose="020B0604020202020204" pitchFamily="34" charset="0"/>
              </a:rPr>
              <a:t>uentes </a:t>
            </a:r>
            <a:r>
              <a:rPr lang="es-ES" sz="1800" b="1" dirty="0">
                <a:latin typeface="Arial" panose="020B0604020202020204" pitchFamily="34" charset="0"/>
                <a:cs typeface="Arial" panose="020B0604020202020204" pitchFamily="34" charset="0"/>
              </a:rPr>
              <a:t>de </a:t>
            </a:r>
            <a:r>
              <a:rPr lang="es-ES" sz="1800" b="1" dirty="0" smtClean="0">
                <a:latin typeface="Arial" panose="020B0604020202020204" pitchFamily="34" charset="0"/>
                <a:cs typeface="Arial" panose="020B0604020202020204" pitchFamily="34" charset="0"/>
              </a:rPr>
              <a:t>energía.</a:t>
            </a:r>
          </a:p>
          <a:p>
            <a:r>
              <a:rPr lang="es-ES" sz="1800" dirty="0">
                <a:latin typeface="Arial" panose="020B0604020202020204" pitchFamily="34" charset="0"/>
                <a:cs typeface="Arial" panose="020B0604020202020204" pitchFamily="34" charset="0"/>
              </a:rPr>
              <a:t>Petróleo en tierra y costa afuera: en reservorios convencionales y no convencionales (</a:t>
            </a:r>
            <a:r>
              <a:rPr lang="es-ES" sz="1800" dirty="0" err="1">
                <a:latin typeface="Arial" panose="020B0604020202020204" pitchFamily="34" charset="0"/>
                <a:cs typeface="Arial" panose="020B0604020202020204" pitchFamily="34" charset="0"/>
              </a:rPr>
              <a:t>shale</a:t>
            </a:r>
            <a:r>
              <a:rPr lang="es-ES" sz="1800" dirty="0">
                <a:latin typeface="Arial" panose="020B0604020202020204" pitchFamily="34" charset="0"/>
                <a:cs typeface="Arial" panose="020B0604020202020204" pitchFamily="34" charset="0"/>
              </a:rPr>
              <a:t> </a:t>
            </a:r>
            <a:r>
              <a:rPr lang="es-ES" sz="1800" dirty="0" err="1">
                <a:latin typeface="Arial" panose="020B0604020202020204" pitchFamily="34" charset="0"/>
                <a:cs typeface="Arial" panose="020B0604020202020204" pitchFamily="34" charset="0"/>
              </a:rPr>
              <a:t>oil</a:t>
            </a:r>
            <a:r>
              <a:rPr lang="es-ES" sz="1800" dirty="0" smtClean="0">
                <a:latin typeface="Arial" panose="020B0604020202020204" pitchFamily="34" charset="0"/>
                <a:cs typeface="Arial" panose="020B0604020202020204" pitchFamily="34" charset="0"/>
              </a:rPr>
              <a:t>)</a:t>
            </a:r>
          </a:p>
          <a:p>
            <a:r>
              <a:rPr lang="es-ES" sz="1800" dirty="0">
                <a:latin typeface="Arial" panose="020B0604020202020204" pitchFamily="34" charset="0"/>
                <a:cs typeface="Arial" panose="020B0604020202020204" pitchFamily="34" charset="0"/>
              </a:rPr>
              <a:t>Biocombustibles, fundamentalmente los de la segunda </a:t>
            </a:r>
            <a:r>
              <a:rPr lang="es-ES" sz="1800" dirty="0" smtClean="0">
                <a:latin typeface="Arial" panose="020B0604020202020204" pitchFamily="34" charset="0"/>
                <a:cs typeface="Arial" panose="020B0604020202020204" pitchFamily="34" charset="0"/>
              </a:rPr>
              <a:t>generación.</a:t>
            </a:r>
          </a:p>
          <a:p>
            <a:r>
              <a:rPr lang="es-ES" sz="1800" dirty="0">
                <a:latin typeface="Arial" panose="020B0604020202020204" pitchFamily="34" charset="0"/>
                <a:cs typeface="Arial" panose="020B0604020202020204" pitchFamily="34" charset="0"/>
              </a:rPr>
              <a:t>Energía nuclear: definición de la tecnología a </a:t>
            </a:r>
            <a:r>
              <a:rPr lang="es-ES" sz="1800" dirty="0" smtClean="0">
                <a:latin typeface="Arial" panose="020B0604020202020204" pitchFamily="34" charset="0"/>
                <a:cs typeface="Arial" panose="020B0604020202020204" pitchFamily="34" charset="0"/>
              </a:rPr>
              <a:t>utilizar.</a:t>
            </a:r>
          </a:p>
          <a:p>
            <a:pPr lvl="0"/>
            <a:r>
              <a:rPr lang="es-ES" sz="1800" dirty="0">
                <a:latin typeface="Arial" panose="020B0604020202020204" pitchFamily="34" charset="0"/>
                <a:cs typeface="Arial" panose="020B0604020202020204" pitchFamily="34" charset="0"/>
              </a:rPr>
              <a:t>Energía hidráulica: actualizar el catálogo priorizado de proyectos, definir la eventual participación privada en los mismos y lanzar los proyectos con los estudios finalizados y financiaciones acordadas</a:t>
            </a:r>
            <a:r>
              <a:rPr lang="es-ES" sz="1800" dirty="0" smtClean="0">
                <a:effectLst>
                  <a:outerShdw blurRad="50800" dist="38100" algn="tr" rotWithShape="0">
                    <a:prstClr val="black">
                      <a:alpha val="40000"/>
                    </a:prstClr>
                  </a:outerShdw>
                </a:effectLst>
                <a:latin typeface="Arial" panose="020B0604020202020204" pitchFamily="34" charset="0"/>
                <a:cs typeface="Arial" panose="020B0604020202020204" pitchFamily="34" charset="0"/>
              </a:rPr>
              <a:t>.</a:t>
            </a:r>
          </a:p>
          <a:p>
            <a:pPr lvl="0"/>
            <a:r>
              <a:rPr lang="es-ES" sz="1800" dirty="0">
                <a:latin typeface="Arial" panose="020B0604020202020204" pitchFamily="34" charset="0"/>
                <a:cs typeface="Arial" panose="020B0604020202020204" pitchFamily="34" charset="0"/>
              </a:rPr>
              <a:t>Energía </a:t>
            </a:r>
            <a:r>
              <a:rPr lang="es-ES" sz="1800" dirty="0" smtClean="0">
                <a:latin typeface="Arial" panose="020B0604020202020204" pitchFamily="34" charset="0"/>
                <a:cs typeface="Arial" panose="020B0604020202020204" pitchFamily="34" charset="0"/>
              </a:rPr>
              <a:t>eólica.</a:t>
            </a:r>
            <a:endParaRPr lang="es-AR" sz="1800" dirty="0">
              <a:effectLst>
                <a:outerShdw blurRad="50800" dist="38100" algn="tr" rotWithShape="0">
                  <a:prstClr val="black">
                    <a:alpha val="40000"/>
                  </a:prstClr>
                </a:outerShdw>
              </a:effectLst>
              <a:latin typeface="Arial" panose="020B0604020202020204" pitchFamily="34" charset="0"/>
              <a:cs typeface="Arial" panose="020B0604020202020204" pitchFamily="34" charset="0"/>
            </a:endParaRPr>
          </a:p>
          <a:p>
            <a:endParaRPr lang="es-AR"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51826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r>
              <a:rPr lang="es-AR" sz="3200" dirty="0">
                <a:latin typeface="Arial" panose="020B0604020202020204" pitchFamily="34" charset="0"/>
                <a:cs typeface="Arial" panose="020B0604020202020204" pitchFamily="34" charset="0"/>
              </a:rPr>
              <a:t>PENSANDO EN EL FUTURO</a:t>
            </a:r>
          </a:p>
        </p:txBody>
      </p:sp>
      <p:sp>
        <p:nvSpPr>
          <p:cNvPr id="2" name="Marcador de contenido 1"/>
          <p:cNvSpPr>
            <a:spLocks noGrp="1"/>
          </p:cNvSpPr>
          <p:nvPr>
            <p:ph idx="1"/>
          </p:nvPr>
        </p:nvSpPr>
        <p:spPr/>
        <p:txBody>
          <a:bodyPr>
            <a:normAutofit fontScale="85000" lnSpcReduction="10000"/>
          </a:bodyPr>
          <a:lstStyle/>
          <a:p>
            <a:r>
              <a:rPr lang="es-ES" sz="1800" smtClean="0"/>
              <a:t>La matriz energética en el largo plazo deberá ser consecuencia de una planificación consensuada y abierta y de las reglas del mercado.</a:t>
            </a:r>
          </a:p>
          <a:p>
            <a:r>
              <a:rPr lang="es-ES" sz="1800" smtClean="0"/>
              <a:t>Las regulaciones en el mercado de la energía deberán ser claras y estar dirigidas a introducir competencia, a aumentar la oferta, a reducir el precio de la energía y a encontrar soluciones sostenibles de abastecimiento.</a:t>
            </a:r>
          </a:p>
          <a:p>
            <a:r>
              <a:rPr lang="es-ES" sz="1800" smtClean="0"/>
              <a:t>La hidroelectricidad y la energía nuclear deberían cubrir en el futuro el orden del 40% y el 15% respectivamente del total de la oferta de energía eléctrica para el año 2030, mientras que sería deseable que las energías no convencionales alcanzaran una participación cercana al 10%.</a:t>
            </a:r>
          </a:p>
          <a:p>
            <a:r>
              <a:rPr lang="es-ES" sz="1800" smtClean="0"/>
              <a:t>Los proyectos hidroeléctricos tienen que ser evaluados a partir de un enfoque global en el uso del recurso hídrico. Los aprovechamientos de pequeña escala (PCH) constituyen alternativas de gran impacto local.</a:t>
            </a:r>
          </a:p>
          <a:p>
            <a:endParaRPr lang="es-ES" sz="1800" smtClean="0"/>
          </a:p>
          <a:p>
            <a:endParaRPr lang="es-AR" sz="1800" smtClean="0"/>
          </a:p>
          <a:p>
            <a:endParaRPr lang="es-AR"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60154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r>
              <a:rPr lang="es-AR" sz="3200" dirty="0">
                <a:latin typeface="Arial" panose="020B0604020202020204" pitchFamily="34" charset="0"/>
                <a:cs typeface="Arial" panose="020B0604020202020204" pitchFamily="34" charset="0"/>
              </a:rPr>
              <a:t>PENSANDO EN EL FUTURO</a:t>
            </a:r>
          </a:p>
        </p:txBody>
      </p:sp>
      <p:sp>
        <p:nvSpPr>
          <p:cNvPr id="2" name="Marcador de contenido 1"/>
          <p:cNvSpPr>
            <a:spLocks noGrp="1"/>
          </p:cNvSpPr>
          <p:nvPr>
            <p:ph idx="1"/>
          </p:nvPr>
        </p:nvSpPr>
        <p:spPr>
          <a:xfrm>
            <a:off x="872067" y="1916832"/>
            <a:ext cx="7408333" cy="4209331"/>
          </a:xfrm>
        </p:spPr>
        <p:txBody>
          <a:bodyPr>
            <a:normAutofit lnSpcReduction="10000"/>
          </a:bodyPr>
          <a:lstStyle/>
          <a:p>
            <a:pPr algn="just"/>
            <a:r>
              <a:rPr lang="es-ES" sz="1800" dirty="0"/>
              <a:t>L</a:t>
            </a:r>
            <a:r>
              <a:rPr lang="es-ES" sz="1800" dirty="0" smtClean="0"/>
              <a:t>os </a:t>
            </a:r>
            <a:r>
              <a:rPr lang="es-ES" sz="1800" dirty="0"/>
              <a:t>proyectos hidroeléctricos binacionales constituyen un capítulo especial. En el marco del proceso de integración económica en marcha en la Región, estos proyectos, como los de Corpus Christi, </a:t>
            </a:r>
            <a:r>
              <a:rPr lang="es-ES" sz="1800" dirty="0" err="1"/>
              <a:t>Garabí</a:t>
            </a:r>
            <a:r>
              <a:rPr lang="es-ES" sz="1800" dirty="0"/>
              <a:t>, </a:t>
            </a:r>
            <a:r>
              <a:rPr lang="es-ES" sz="1800" dirty="0" err="1" smtClean="0"/>
              <a:t>Panambí</a:t>
            </a:r>
            <a:r>
              <a:rPr lang="es-ES" sz="1800" dirty="0" smtClean="0"/>
              <a:t>, etc.</a:t>
            </a:r>
          </a:p>
          <a:p>
            <a:pPr algn="just"/>
            <a:r>
              <a:rPr lang="es-ES" sz="1800" dirty="0"/>
              <a:t>La aparición comprobada de grandes reservas de gas en reservorios no convencionales podría modificar el grado de participación del gas en la matriz energética impactando en el transporte, como insumo industrial y fundamentalmente en la generación termoeléctrica</a:t>
            </a:r>
            <a:r>
              <a:rPr lang="es-ES" sz="1800" dirty="0" smtClean="0"/>
              <a:t>.</a:t>
            </a:r>
          </a:p>
          <a:p>
            <a:pPr algn="just"/>
            <a:endParaRPr lang="es-ES" sz="1800" dirty="0"/>
          </a:p>
          <a:p>
            <a:pPr algn="just"/>
            <a:r>
              <a:rPr lang="es-ES" sz="1800" dirty="0" smtClean="0"/>
              <a:t>PERO, EN TODOS LOS CASOS, ES NECESARIO TENER PRESENTE LA NECESIDAD DE PRESERVAR EL AMBIENTE, LO QUE EXIGIRÁ ESTUDIOS PREVIOS QUE GARANTICEN LA SUSTENTABILIDAD DE LOS PROYECTOS Y DE LA POLÍTICA ENERGÉTICA EN GENERAL.</a:t>
            </a:r>
            <a:endParaRPr lang="es-AR" sz="1800" dirty="0"/>
          </a:p>
          <a:p>
            <a:endParaRPr lang="es-AR"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3350447"/>
      </p:ext>
    </p:extLst>
  </p:cSld>
  <p:clrMapOvr>
    <a:masterClrMapping/>
  </p:clrMapOvr>
</p:sld>
</file>

<file path=ppt/theme/theme1.xml><?xml version="1.0" encoding="utf-8"?>
<a:theme xmlns:a="http://schemas.openxmlformats.org/drawingml/2006/main" name="Espiral">
  <a:themeElements>
    <a:clrScheme name="Espiral">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Espiral">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Espiral">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
  <TotalTime>467</TotalTime>
  <Words>4373</Words>
  <Application>Microsoft Office PowerPoint</Application>
  <PresentationFormat>Presentación en pantalla (4:3)</PresentationFormat>
  <Paragraphs>251</Paragraphs>
  <Slides>34</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34</vt:i4>
      </vt:variant>
    </vt:vector>
  </HeadingPairs>
  <TitlesOfParts>
    <vt:vector size="40" baseType="lpstr">
      <vt:lpstr>メイリオ</vt:lpstr>
      <vt:lpstr>MS Mincho</vt:lpstr>
      <vt:lpstr>Arial</vt:lpstr>
      <vt:lpstr>Century Gothic</vt:lpstr>
      <vt:lpstr>Wingdings 3</vt:lpstr>
      <vt:lpstr>Espiral</vt:lpstr>
      <vt:lpstr>“      Energía para el crecimiento y matriz energética.”   </vt:lpstr>
      <vt:lpstr>Breve historia</vt:lpstr>
      <vt:lpstr>Breve historia</vt:lpstr>
      <vt:lpstr>Breve historia</vt:lpstr>
      <vt:lpstr>Breve historia</vt:lpstr>
      <vt:lpstr>LA ORGANIZACIÓN DEL SECTOR ELÉCTRICO</vt:lpstr>
      <vt:lpstr>LA ORGANIZACIÓN DEL SECTOR ELÉCTRICO</vt:lpstr>
      <vt:lpstr>LA ORGANIZACIÓN DEL SECTOR ELÉCTRICO</vt:lpstr>
      <vt:lpstr>LAS PRINCIPALES CRISIS DEL SECTOR</vt:lpstr>
      <vt:lpstr>LAS PRINCIPALES CRISIS DEL SECTOR</vt:lpstr>
      <vt:lpstr>LAS PRINCIPALES CRISIS DEL SECTOR</vt:lpstr>
      <vt:lpstr>LA REFORMA DE 1992 (LEY N° 24.065)</vt:lpstr>
      <vt:lpstr>LA REFORMA DE 1992 (LEY N° 24.065)</vt:lpstr>
      <vt:lpstr>LA REFORMA DE 1992 (LEY N° 24.065)</vt:lpstr>
      <vt:lpstr>LA REFORMA DE 1992 (LEY N° 24.065)</vt:lpstr>
      <vt:lpstr>LA REFORMA DE 1992 (LEY N° 24.065)</vt:lpstr>
      <vt:lpstr>LA REFORMA DE 1992 (LEY N° 24.065)</vt:lpstr>
      <vt:lpstr>LA REFORMA DE 1992 (LEY N° 24.065)</vt:lpstr>
      <vt:lpstr>LA REFORMA DE 1992 (LEY N° 24.065)</vt:lpstr>
      <vt:lpstr>LA REFORMA DE 1992 (LEY N° 24.065)</vt:lpstr>
      <vt:lpstr>              MATRIZ ENERGÉTICA ARGENTINA</vt:lpstr>
      <vt:lpstr>HIDROCARBUROS</vt:lpstr>
      <vt:lpstr>HIDROCARBUROS</vt:lpstr>
      <vt:lpstr>HIDROCARBUROS</vt:lpstr>
      <vt:lpstr>HIDROCARBUROS</vt:lpstr>
      <vt:lpstr>EL PROYECTO DE LEY DE HIDROCARBUROS</vt:lpstr>
      <vt:lpstr>EL PROYECTO DE LEY DE HIDROCARBUROS</vt:lpstr>
      <vt:lpstr>EL PROYECTO DE LEY DE HIDROCARBUROS</vt:lpstr>
      <vt:lpstr>LA MATRIZ ENERGÉTICA ACTUAL </vt:lpstr>
      <vt:lpstr>DEFICIENCIAS DE LA SITUACION ACTUAL</vt:lpstr>
      <vt:lpstr>PROBLEMAS</vt:lpstr>
      <vt:lpstr>PENSANDO EN EL FUTURO</vt:lpstr>
      <vt:lpstr>PENSANDO EN EL FUTURO</vt:lpstr>
      <vt:lpstr>PENSANDO EN EL FUTURO</vt:lpstr>
    </vt:vector>
  </TitlesOfParts>
  <Company>users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UNIVERSIDAD DE SAN ANDRÉS</dc:title>
  <dc:creator>user</dc:creator>
  <cp:lastModifiedBy>Quique</cp:lastModifiedBy>
  <cp:revision>46</cp:revision>
  <dcterms:created xsi:type="dcterms:W3CDTF">2012-07-18T14:52:51Z</dcterms:created>
  <dcterms:modified xsi:type="dcterms:W3CDTF">2014-09-10T23:52:15Z</dcterms:modified>
</cp:coreProperties>
</file>