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1"/>
  </p:sldMasterIdLst>
  <p:notesMasterIdLst>
    <p:notesMasterId r:id="rId30"/>
  </p:notesMasterIdLst>
  <p:handoutMasterIdLst>
    <p:handoutMasterId r:id="rId31"/>
  </p:handoutMasterIdLst>
  <p:sldIdLst>
    <p:sldId id="256" r:id="rId2"/>
    <p:sldId id="409" r:id="rId3"/>
    <p:sldId id="410" r:id="rId4"/>
    <p:sldId id="463" r:id="rId5"/>
    <p:sldId id="412" r:id="rId6"/>
    <p:sldId id="413" r:id="rId7"/>
    <p:sldId id="416" r:id="rId8"/>
    <p:sldId id="464" r:id="rId9"/>
    <p:sldId id="465" r:id="rId10"/>
    <p:sldId id="466" r:id="rId11"/>
    <p:sldId id="467" r:id="rId12"/>
    <p:sldId id="417" r:id="rId13"/>
    <p:sldId id="418" r:id="rId14"/>
    <p:sldId id="421" r:id="rId15"/>
    <p:sldId id="414" r:id="rId16"/>
    <p:sldId id="415" r:id="rId17"/>
    <p:sldId id="459" r:id="rId18"/>
    <p:sldId id="476" r:id="rId19"/>
    <p:sldId id="477" r:id="rId20"/>
    <p:sldId id="461" r:id="rId21"/>
    <p:sldId id="468" r:id="rId22"/>
    <p:sldId id="469" r:id="rId23"/>
    <p:sldId id="470" r:id="rId24"/>
    <p:sldId id="472" r:id="rId25"/>
    <p:sldId id="473" r:id="rId26"/>
    <p:sldId id="474" r:id="rId27"/>
    <p:sldId id="475" r:id="rId28"/>
    <p:sldId id="346" r:id="rId29"/>
  </p:sldIdLst>
  <p:sldSz cx="9144000" cy="6858000" type="screen4x3"/>
  <p:notesSz cx="6934200" cy="92202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DCAF9ED-07DC-4A11-8D7F-57B35C25682E}" styleName="Estilo medio 1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51" autoAdjust="0"/>
    <p:restoredTop sz="94707" autoAdjust="0"/>
  </p:normalViewPr>
  <p:slideViewPr>
    <p:cSldViewPr>
      <p:cViewPr varScale="1">
        <p:scale>
          <a:sx n="65" d="100"/>
          <a:sy n="65" d="100"/>
        </p:scale>
        <p:origin x="-130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Personal\Mis%20Documentos\Cifras%20IIRSA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Personal\Mis%20Documentos\Cifras%20IIRSA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H:\Estadisticas201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VE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  <c:txPr>
        <a:bodyPr/>
        <a:lstStyle/>
        <a:p>
          <a:pPr>
            <a:defRPr lang="es-ES"/>
          </a:pPr>
          <a:endParaRPr lang="es-VE"/>
        </a:p>
      </c:txPr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6872239114221803E-2"/>
          <c:y val="0.11986783846227222"/>
          <c:w val="0.81908232459411401"/>
          <c:h val="0.880132161537726"/>
        </c:manualLayout>
      </c:layout>
      <c:pie3DChart>
        <c:varyColors val="1"/>
        <c:ser>
          <c:idx val="0"/>
          <c:order val="0"/>
          <c:tx>
            <c:strRef>
              <c:f>Hoja1!$B$3</c:f>
              <c:strCache>
                <c:ptCount val="1"/>
                <c:pt idx="0">
                  <c:v>Como % del Número de Proyectos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0.10467692701489292"/>
                  <c:y val="-3.707161502139366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err="1" smtClean="0"/>
                      <a:t>Energía</a:t>
                    </a:r>
                    <a:endParaRPr lang="en-US" sz="1400" b="1" dirty="0" smtClean="0"/>
                  </a:p>
                  <a:p>
                    <a:r>
                      <a:rPr lang="en-US" sz="1400" b="1" dirty="0" smtClean="0"/>
                      <a:t>10,1%</a:t>
                    </a:r>
                    <a:endParaRPr lang="en-US" sz="14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6366262702302499E-2"/>
                  <c:y val="3.4674372135420656E-2"/>
                </c:manualLayout>
              </c:layout>
              <c:tx>
                <c:rich>
                  <a:bodyPr/>
                  <a:lstStyle/>
                  <a:p>
                    <a:pPr>
                      <a:defRPr lang="es-ES" b="0">
                        <a:solidFill>
                          <a:schemeClr val="bg1"/>
                        </a:solidFill>
                      </a:defRPr>
                    </a:pPr>
                    <a:r>
                      <a:rPr lang="en-US" sz="1400" b="1" dirty="0" err="1" smtClean="0">
                        <a:solidFill>
                          <a:schemeClr val="tx1"/>
                        </a:solidFill>
                      </a:rPr>
                      <a:t>Transporte</a:t>
                    </a:r>
                    <a:endParaRPr lang="en-US" sz="1400" b="1" dirty="0" smtClean="0">
                      <a:solidFill>
                        <a:schemeClr val="tx1"/>
                      </a:solidFill>
                    </a:endParaRPr>
                  </a:p>
                  <a:p>
                    <a:pPr>
                      <a:defRPr lang="es-ES" b="0">
                        <a:solidFill>
                          <a:schemeClr val="bg1"/>
                        </a:solidFill>
                      </a:defRPr>
                    </a:pPr>
                    <a:r>
                      <a:rPr lang="en-US" sz="1400" b="1" dirty="0" smtClean="0">
                        <a:solidFill>
                          <a:schemeClr val="tx1"/>
                        </a:solidFill>
                      </a:rPr>
                      <a:t>88,2%</a:t>
                    </a:r>
                    <a:endParaRPr lang="en-US" sz="1400" b="1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9.715675508969808E-2"/>
                  <c:y val="-3.7406621647976458E-2"/>
                </c:manualLayout>
              </c:layout>
              <c:tx>
                <c:rich>
                  <a:bodyPr/>
                  <a:lstStyle/>
                  <a:p>
                    <a:pPr>
                      <a:defRPr lang="es-ES" sz="1200" b="1">
                        <a:solidFill>
                          <a:schemeClr val="tx1"/>
                        </a:solidFill>
                        <a:effectLst/>
                      </a:defRPr>
                    </a:pPr>
                    <a:r>
                      <a:rPr lang="en-US" sz="1200" b="1" dirty="0" smtClean="0">
                        <a:solidFill>
                          <a:schemeClr val="tx1"/>
                        </a:solidFill>
                        <a:effectLst/>
                      </a:rPr>
                      <a:t>1,7%</a:t>
                    </a:r>
                    <a:endParaRPr lang="en-US" sz="1200" b="1" dirty="0">
                      <a:solidFill>
                        <a:schemeClr val="tx1"/>
                      </a:solidFill>
                      <a:effectLst/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es-ES"/>
                </a:pPr>
                <a:endParaRPr lang="es-V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Hoja1!$B$6:$B$8</c:f>
              <c:strCache>
                <c:ptCount val="3"/>
                <c:pt idx="0">
                  <c:v>Energía</c:v>
                </c:pt>
                <c:pt idx="1">
                  <c:v>Transportes</c:v>
                </c:pt>
                <c:pt idx="2">
                  <c:v>Comunicaciones</c:v>
                </c:pt>
              </c:strCache>
            </c:strRef>
          </c:cat>
          <c:val>
            <c:numRef>
              <c:f>Hoja1!$D$6:$D$8</c:f>
              <c:numCache>
                <c:formatCode>0.00%</c:formatCode>
                <c:ptCount val="3"/>
                <c:pt idx="0">
                  <c:v>0.12213740458015269</c:v>
                </c:pt>
                <c:pt idx="1">
                  <c:v>0.8606870229007636</c:v>
                </c:pt>
                <c:pt idx="2">
                  <c:v>1.7175572519084043E-2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spPr>
    <a:solidFill>
      <a:srgbClr val="3891A7">
        <a:lumMod val="40000"/>
        <a:lumOff val="60000"/>
      </a:srgbClr>
    </a:solidFill>
  </c:sp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V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lang="es-ES"/>
          </a:pPr>
          <a:endParaRPr lang="es-VE"/>
        </a:p>
      </c:txPr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2129464274352063E-2"/>
          <c:y val="0.17109158540225244"/>
          <c:w val="0.81574107145129782"/>
          <c:h val="0.7270443352324969"/>
        </c:manualLayout>
      </c:layout>
      <c:pie3DChart>
        <c:varyColors val="1"/>
        <c:ser>
          <c:idx val="0"/>
          <c:order val="0"/>
          <c:tx>
            <c:strRef>
              <c:f>Hoja1!$D$3</c:f>
              <c:strCache>
                <c:ptCount val="1"/>
                <c:pt idx="0">
                  <c:v>Como % del Monto de Inversión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0.14378182414698171"/>
                  <c:y val="3.8763852435112281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err="1" smtClean="0">
                        <a:solidFill>
                          <a:schemeClr val="bg1"/>
                        </a:solidFill>
                      </a:rPr>
                      <a:t>Energía</a:t>
                    </a:r>
                    <a:endParaRPr lang="en-US" sz="1400" b="1" dirty="0" smtClean="0">
                      <a:solidFill>
                        <a:schemeClr val="bg1"/>
                      </a:solidFill>
                    </a:endParaRPr>
                  </a:p>
                  <a:p>
                    <a:r>
                      <a:rPr lang="en-US" sz="1400" b="1" dirty="0" smtClean="0">
                        <a:solidFill>
                          <a:schemeClr val="bg1"/>
                        </a:solidFill>
                      </a:rPr>
                      <a:t>32,3%</a:t>
                    </a:r>
                    <a:endParaRPr lang="en-US" sz="1400" b="1" dirty="0">
                      <a:solidFill>
                        <a:schemeClr val="bg1"/>
                      </a:solidFill>
                    </a:endParaRP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8214512248468942"/>
                  <c:y val="-9.3381087780694094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err="1" smtClean="0">
                        <a:solidFill>
                          <a:schemeClr val="bg1"/>
                        </a:solidFill>
                      </a:rPr>
                      <a:t>Transporte</a:t>
                    </a:r>
                    <a:endParaRPr lang="en-US" sz="1400" b="1" dirty="0" smtClean="0">
                      <a:solidFill>
                        <a:schemeClr val="bg1"/>
                      </a:solidFill>
                    </a:endParaRPr>
                  </a:p>
                  <a:p>
                    <a:r>
                      <a:rPr lang="en-US" sz="1400" b="1" dirty="0" smtClean="0">
                        <a:solidFill>
                          <a:schemeClr val="bg1"/>
                        </a:solidFill>
                      </a:rPr>
                      <a:t>67,7%</a:t>
                    </a:r>
                    <a:endParaRPr lang="en-US" sz="1400" b="1" dirty="0">
                      <a:solidFill>
                        <a:schemeClr val="bg1"/>
                      </a:solidFill>
                    </a:endParaRP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6.8508694608299904E-3"/>
                  <c:y val="-1.3516283647168781E-2"/>
                </c:manualLayout>
              </c:layout>
              <c:tx>
                <c:rich>
                  <a:bodyPr/>
                  <a:lstStyle/>
                  <a:p>
                    <a:pPr>
                      <a:defRPr lang="es-ES">
                        <a:solidFill>
                          <a:schemeClr val="tx1"/>
                        </a:solidFill>
                      </a:defRPr>
                    </a:pPr>
                    <a:r>
                      <a:rPr lang="en-US" sz="1400" b="1" dirty="0" smtClean="0">
                        <a:solidFill>
                          <a:schemeClr val="tx1"/>
                        </a:solidFill>
                      </a:rPr>
                      <a:t> 0,05%</a:t>
                    </a:r>
                    <a:endParaRPr lang="en-US" sz="1400" b="1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es-ES">
                    <a:solidFill>
                      <a:schemeClr val="bg1"/>
                    </a:solidFill>
                  </a:defRPr>
                </a:pPr>
                <a:endParaRPr lang="es-VE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Hoja1!$B$6:$B$8</c:f>
              <c:strCache>
                <c:ptCount val="3"/>
                <c:pt idx="0">
                  <c:v>Energía</c:v>
                </c:pt>
                <c:pt idx="1">
                  <c:v>Transportes</c:v>
                </c:pt>
                <c:pt idx="2">
                  <c:v>Comunicaciones</c:v>
                </c:pt>
              </c:strCache>
            </c:strRef>
          </c:cat>
          <c:val>
            <c:numRef>
              <c:f>Hoja1!$F$6:$F$8</c:f>
              <c:numCache>
                <c:formatCode>0.00%</c:formatCode>
                <c:ptCount val="3"/>
                <c:pt idx="0">
                  <c:v>0.42329781921092058</c:v>
                </c:pt>
                <c:pt idx="1">
                  <c:v>0.57623397702680201</c:v>
                </c:pt>
                <c:pt idx="2">
                  <c:v>4.6820376227734312E-4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spPr>
    <a:solidFill>
      <a:schemeClr val="accent1">
        <a:lumMod val="40000"/>
        <a:lumOff val="60000"/>
      </a:schemeClr>
    </a:solidFill>
  </c:sp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V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9692682918795892E-2"/>
          <c:y val="3.0840116604608191E-2"/>
          <c:w val="0.9183559534847282"/>
          <c:h val="0.89957244393740021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Cartera!$Q$4</c:f>
              <c:strCache>
                <c:ptCount val="1"/>
                <c:pt idx="0">
                  <c:v>Cartera CAF (US$ MM)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2595123326073914E-3"/>
                  <c:y val="-5.18519992860942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1111111111111125E-2"/>
                  <c:y val="-6.01851851851851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666666666666701E-2"/>
                  <c:y val="-6.48148148148152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6666666666666701E-2"/>
                  <c:y val="-8.3333333333333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8.3333333333333367E-3"/>
                  <c:y val="-0.1342592592592592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8.3333333333333367E-3"/>
                  <c:y val="-0.208333333333334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8.3333333333333367E-3"/>
                  <c:y val="-0.277777777777779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1.2604924385275381E-2"/>
                  <c:y val="-0.45092575904980736"/>
                </c:manualLayout>
              </c:layout>
              <c:tx>
                <c:rich>
                  <a:bodyPr/>
                  <a:lstStyle/>
                  <a:p>
                    <a:r>
                      <a:rPr lang="es-VE" dirty="0" smtClean="0"/>
                      <a:t>16,502</a:t>
                    </a:r>
                    <a:endParaRPr lang="es-VE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es-ES"/>
                </a:pPr>
                <a:endParaRPr lang="es-V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Cartera!$R$5:$Y$5</c:f>
              <c:strCache>
                <c:ptCount val="8"/>
                <c:pt idx="0">
                  <c:v>1975</c:v>
                </c:pt>
                <c:pt idx="1">
                  <c:v>1980</c:v>
                </c:pt>
                <c:pt idx="2">
                  <c:v>1985</c:v>
                </c:pt>
                <c:pt idx="3">
                  <c:v>1990</c:v>
                </c:pt>
                <c:pt idx="4">
                  <c:v>1995</c:v>
                </c:pt>
                <c:pt idx="5">
                  <c:v>2000</c:v>
                </c:pt>
                <c:pt idx="6">
                  <c:v>2005</c:v>
                </c:pt>
                <c:pt idx="7">
                  <c:v>2010*</c:v>
                </c:pt>
              </c:strCache>
            </c:strRef>
          </c:cat>
          <c:val>
            <c:numRef>
              <c:f>Cartera!$R$6:$Y$6</c:f>
              <c:numCache>
                <c:formatCode>#,##0</c:formatCode>
                <c:ptCount val="8"/>
                <c:pt idx="0">
                  <c:v>20</c:v>
                </c:pt>
                <c:pt idx="1">
                  <c:v>174</c:v>
                </c:pt>
                <c:pt idx="2">
                  <c:v>169</c:v>
                </c:pt>
                <c:pt idx="3">
                  <c:v>574</c:v>
                </c:pt>
                <c:pt idx="4">
                  <c:v>2363</c:v>
                </c:pt>
                <c:pt idx="5">
                  <c:v>5114</c:v>
                </c:pt>
                <c:pt idx="6">
                  <c:v>8082</c:v>
                </c:pt>
                <c:pt idx="7">
                  <c:v>13872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37826944"/>
        <c:axId val="37828480"/>
        <c:axId val="0"/>
      </c:bar3DChart>
      <c:catAx>
        <c:axId val="3782694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VE"/>
          </a:p>
        </c:txPr>
        <c:crossAx val="37828480"/>
        <c:crosses val="autoZero"/>
        <c:auto val="1"/>
        <c:lblAlgn val="ctr"/>
        <c:lblOffset val="100"/>
        <c:noMultiLvlLbl val="0"/>
      </c:catAx>
      <c:valAx>
        <c:axId val="37828480"/>
        <c:scaling>
          <c:orientation val="minMax"/>
        </c:scaling>
        <c:delete val="0"/>
        <c:axPos val="l"/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VE"/>
          </a:p>
        </c:txPr>
        <c:crossAx val="3782694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0.14285</cdr:x>
      <cdr:y>0.13559</cdr:y>
    </cdr:from>
    <cdr:to>
      <cdr:x>0.47619</cdr:x>
      <cdr:y>0.20339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642910" y="571504"/>
          <a:ext cx="1500198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s-EC" sz="1400" b="1" dirty="0" smtClean="0"/>
            <a:t>Comunicaciones</a:t>
          </a:r>
          <a:endParaRPr lang="es-ES" sz="14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0.27273</cdr:x>
      <cdr:y>0.13559</cdr:y>
    </cdr:from>
    <cdr:to>
      <cdr:x>0.66667</cdr:x>
      <cdr:y>0.20339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1285884" y="571504"/>
          <a:ext cx="1857388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pPr algn="ctr"/>
          <a:r>
            <a:rPr lang="es-EC" sz="1400" b="1" dirty="0" smtClean="0"/>
            <a:t>Comunicaciones</a:t>
          </a:r>
          <a:endParaRPr lang="es-ES" sz="14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05138" cy="460375"/>
          </a:xfrm>
          <a:prstGeom prst="rect">
            <a:avLst/>
          </a:prstGeom>
        </p:spPr>
        <p:txBody>
          <a:bodyPr vert="horz" lIns="92309" tIns="46154" rIns="92309" bIns="4615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27475" y="0"/>
            <a:ext cx="3005138" cy="460375"/>
          </a:xfrm>
          <a:prstGeom prst="rect">
            <a:avLst/>
          </a:prstGeom>
        </p:spPr>
        <p:txBody>
          <a:bodyPr vert="horz" lIns="92309" tIns="46154" rIns="92309" bIns="4615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833FD4F-F444-456B-A62C-BB3321050449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758238"/>
            <a:ext cx="3005138" cy="460375"/>
          </a:xfrm>
          <a:prstGeom prst="rect">
            <a:avLst/>
          </a:prstGeom>
        </p:spPr>
        <p:txBody>
          <a:bodyPr vert="horz" lIns="92309" tIns="46154" rIns="92309" bIns="4615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27475" y="8758238"/>
            <a:ext cx="3005138" cy="460375"/>
          </a:xfrm>
          <a:prstGeom prst="rect">
            <a:avLst/>
          </a:prstGeom>
        </p:spPr>
        <p:txBody>
          <a:bodyPr vert="horz" lIns="92309" tIns="46154" rIns="92309" bIns="4615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B48348C-FA86-4174-9EC8-FE2920E01E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827501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05138" cy="460375"/>
          </a:xfrm>
          <a:prstGeom prst="rect">
            <a:avLst/>
          </a:prstGeom>
        </p:spPr>
        <p:txBody>
          <a:bodyPr vert="horz" lIns="92309" tIns="46154" rIns="92309" bIns="4615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27475" y="0"/>
            <a:ext cx="3005138" cy="460375"/>
          </a:xfrm>
          <a:prstGeom prst="rect">
            <a:avLst/>
          </a:prstGeom>
        </p:spPr>
        <p:txBody>
          <a:bodyPr vert="horz" lIns="92309" tIns="46154" rIns="92309" bIns="4615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BDC6CE8-FD1F-40AE-9D4F-16FD08F71B36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62050" y="692150"/>
            <a:ext cx="4610100" cy="3457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309" tIns="46154" rIns="92309" bIns="46154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93738" y="4379913"/>
            <a:ext cx="5546725" cy="4148137"/>
          </a:xfrm>
          <a:prstGeom prst="rect">
            <a:avLst/>
          </a:prstGeom>
        </p:spPr>
        <p:txBody>
          <a:bodyPr vert="horz" lIns="92309" tIns="46154" rIns="92309" bIns="46154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758238"/>
            <a:ext cx="3005138" cy="460375"/>
          </a:xfrm>
          <a:prstGeom prst="rect">
            <a:avLst/>
          </a:prstGeom>
        </p:spPr>
        <p:txBody>
          <a:bodyPr vert="horz" lIns="92309" tIns="46154" rIns="92309" bIns="4615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27475" y="8758238"/>
            <a:ext cx="3005138" cy="460375"/>
          </a:xfrm>
          <a:prstGeom prst="rect">
            <a:avLst/>
          </a:prstGeom>
        </p:spPr>
        <p:txBody>
          <a:bodyPr vert="horz" lIns="92309" tIns="46154" rIns="92309" bIns="4615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8CD7070-B7EC-4FC4-B886-9C8B666895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69010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877651-929C-472B-B392-4035371EA360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s-ES"/>
          </a:p>
        </p:txBody>
      </p:sp>
      <p:sp>
        <p:nvSpPr>
          <p:cNvPr id="225282" name="Rectangle 1031"/>
          <p:cNvSpPr txBox="1">
            <a:spLocks noGrp="1" noChangeArrowheads="1"/>
          </p:cNvSpPr>
          <p:nvPr/>
        </p:nvSpPr>
        <p:spPr bwMode="auto">
          <a:xfrm>
            <a:off x="3929063" y="8759825"/>
            <a:ext cx="30051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359" tIns="46180" rIns="92359" bIns="46180" anchor="b"/>
          <a:lstStyle>
            <a:lvl1pPr defTabSz="92233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223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223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223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223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fld id="{EA84ED17-0F42-48BD-9606-A4C365B26F2B}" type="slidenum">
              <a:rPr lang="en-US" sz="1200">
                <a:latin typeface="Times New Roman" pitchFamily="18" charset="0"/>
              </a:rPr>
              <a:pPr algn="r"/>
              <a:t>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225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63638" y="692150"/>
            <a:ext cx="4610100" cy="34575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2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359" tIns="46180" rIns="92359" bIns="4618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V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3171" name="Rectangle 3"/>
          <p:cNvSpPr>
            <a:spLocks noGrp="1"/>
          </p:cNvSpPr>
          <p:nvPr>
            <p:ph type="body" idx="1"/>
          </p:nvPr>
        </p:nvSpPr>
        <p:spPr bwMode="auto">
          <a:xfrm>
            <a:off x="923925" y="4379913"/>
            <a:ext cx="5086350" cy="41481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V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02AD8-FF91-4B1E-A87B-506EEAA4A3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1440572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447BC-BCCA-4D35-8E6F-4B95F2C63D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2204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3DADD-2802-4679-B5A6-D2CF4189D7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9267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A5590-74F2-4A63-8B72-426DAC6209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1826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E7546-72AF-4AD8-B33A-A639B61D80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0062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A4277-0666-46B1-9303-1F00EA79FA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6096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6722F-B977-4414-A56A-D36C7B614D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4878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70256-D8ED-4EEB-867F-ADDF7CC4D4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6745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532BC-7C62-4416-8ACF-1A947BF614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6346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31CBA-19F1-448B-9F00-6815ABAFFD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8648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AF360-FAE4-4935-AF8D-DBC00F446D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9538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13 Conector recto"/>
          <p:cNvCxnSpPr/>
          <p:nvPr userDrawn="1"/>
        </p:nvCxnSpPr>
        <p:spPr>
          <a:xfrm>
            <a:off x="285750" y="6286500"/>
            <a:ext cx="86439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 smtClean="0"/>
              <a:t>Haga clic para modificar el estilo de subtítulo del patrón</a:t>
            </a:r>
            <a:endParaRPr lang="es-ES" dirty="0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 i="1" smtClean="0"/>
            </a:lvl1pPr>
          </a:lstStyle>
          <a:p>
            <a:pPr>
              <a:defRPr/>
            </a:pPr>
            <a:r>
              <a:rPr lang="es-ES"/>
              <a:t>Enero 26, 2011</a:t>
            </a:r>
            <a:endParaRPr lang="es-ES" dirty="0"/>
          </a:p>
        </p:txBody>
      </p:sp>
      <p:sp>
        <p:nvSpPr>
          <p:cNvPr id="6" name="10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1100" i="1" smtClean="0"/>
            </a:lvl1pPr>
          </a:lstStyle>
          <a:p>
            <a:pPr>
              <a:defRPr/>
            </a:pPr>
            <a:fld id="{C9FE770B-FCC0-43BB-9AB9-D82DD61D026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  <p:sp>
        <p:nvSpPr>
          <p:cNvPr id="7" name="11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sz="1100" i="1" dirty="0"/>
            </a:lvl1pPr>
          </a:lstStyle>
          <a:p>
            <a:pPr>
              <a:defRPr/>
            </a:pPr>
            <a:r>
              <a:rPr lang="es-ES"/>
              <a:t>Dirección de Proyectos Región Sur - </a:t>
            </a:r>
            <a:r>
              <a:rPr lang="es-ES" sz="1200"/>
              <a:t>Vicepresidencia de Infraestructura</a:t>
            </a:r>
          </a:p>
        </p:txBody>
      </p:sp>
    </p:spTree>
    <p:extLst>
      <p:ext uri="{BB962C8B-B14F-4D97-AF65-F5344CB8AC3E}">
        <p14:creationId xmlns:p14="http://schemas.microsoft.com/office/powerpoint/2010/main" val="21591920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Título, texto y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gráfico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30725"/>
          </a:xfrm>
        </p:spPr>
        <p:txBody>
          <a:bodyPr rtlCol="0">
            <a:normAutofit/>
          </a:bodyPr>
          <a:lstStyle/>
          <a:p>
            <a:pPr lvl="0"/>
            <a:endParaRPr lang="es-ES" noProof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9FCBB-9AE4-43E2-B86E-489B93ED5327}" type="slidenum">
              <a:rPr lang="es-ES" altLang="en-US"/>
              <a:pPr>
                <a:defRPr/>
              </a:pPr>
              <a:t>‹Nº›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733163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Mex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13 Conector recto"/>
          <p:cNvCxnSpPr/>
          <p:nvPr userDrawn="1"/>
        </p:nvCxnSpPr>
        <p:spPr>
          <a:xfrm>
            <a:off x="285750" y="6286500"/>
            <a:ext cx="86439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 smtClean="0"/>
              <a:t>Haga clic para modificar el estilo de subtítulo del patrón</a:t>
            </a:r>
            <a:endParaRPr lang="es-ES" dirty="0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>
          <a:xfrm>
            <a:off x="500034" y="6357958"/>
            <a:ext cx="2133600" cy="365125"/>
          </a:xfrm>
        </p:spPr>
        <p:txBody>
          <a:bodyPr/>
          <a:lstStyle>
            <a:lvl1pPr>
              <a:defRPr sz="1100" i="1" smtClean="0"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10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1100" i="1" smtClean="0"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11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sz="1100" i="1" dirty="0"/>
            </a:lvl1pPr>
          </a:lstStyle>
          <a:p>
            <a:pPr>
              <a:defRPr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41544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F1B3D80-FC09-41B8-B55A-C9ED47D388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pic>
        <p:nvPicPr>
          <p:cNvPr id="1031" name="Picture 20" descr="FONDO BLANCO2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4" r:id="rId2"/>
    <p:sldLayoutId id="2147483703" r:id="rId3"/>
    <p:sldLayoutId id="2147483702" r:id="rId4"/>
    <p:sldLayoutId id="2147483701" r:id="rId5"/>
    <p:sldLayoutId id="2147483700" r:id="rId6"/>
    <p:sldLayoutId id="2147483699" r:id="rId7"/>
    <p:sldLayoutId id="2147483698" r:id="rId8"/>
    <p:sldLayoutId id="2147483697" r:id="rId9"/>
    <p:sldLayoutId id="2147483696" r:id="rId10"/>
    <p:sldLayoutId id="2147483695" r:id="rId11"/>
    <p:sldLayoutId id="2147483706" r:id="rId12"/>
    <p:sldLayoutId id="2147483707" r:id="rId13"/>
    <p:sldLayoutId id="2147483708" r:id="rId14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sentaci_n_de_Microsoft_PowerPoint_97-2003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irsa.org/" TargetMode="External"/><Relationship Id="rId2" Type="http://schemas.openxmlformats.org/officeDocument/2006/relationships/hyperlink" Target="http://www.caf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2875" y="2808288"/>
            <a:ext cx="8786813" cy="335756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s-EC" sz="4000" b="1" i="1" dirty="0" smtClean="0">
                <a:solidFill>
                  <a:srgbClr val="558ED5"/>
                </a:solidFill>
              </a:rPr>
              <a:t>El </a:t>
            </a:r>
            <a:r>
              <a:rPr lang="es-EC" sz="4000" b="1" i="1" dirty="0" smtClean="0">
                <a:solidFill>
                  <a:srgbClr val="558ED5"/>
                </a:solidFill>
              </a:rPr>
              <a:t>Desarrollo </a:t>
            </a:r>
            <a:r>
              <a:rPr lang="es-EC" sz="4000" b="1" i="1" dirty="0" smtClean="0">
                <a:solidFill>
                  <a:srgbClr val="558ED5"/>
                </a:solidFill>
              </a:rPr>
              <a:t>de la Iniciativa </a:t>
            </a:r>
            <a:r>
              <a:rPr lang="es-EC" sz="4000" b="1" i="1" dirty="0" smtClean="0">
                <a:solidFill>
                  <a:srgbClr val="558ED5"/>
                </a:solidFill>
              </a:rPr>
              <a:t>IIRSA</a:t>
            </a:r>
          </a:p>
          <a:p>
            <a:pPr>
              <a:lnSpc>
                <a:spcPct val="90000"/>
              </a:lnSpc>
            </a:pPr>
            <a:endParaRPr lang="es-EC" sz="3500" b="1" i="1" dirty="0" smtClean="0">
              <a:solidFill>
                <a:srgbClr val="558ED5"/>
              </a:solidFill>
            </a:endParaRPr>
          </a:p>
          <a:p>
            <a:pPr>
              <a:lnSpc>
                <a:spcPct val="90000"/>
              </a:lnSpc>
            </a:pPr>
            <a:r>
              <a:rPr lang="es-EC" sz="3500" b="1" dirty="0" smtClean="0">
                <a:solidFill>
                  <a:schemeClr val="tx1"/>
                </a:solidFill>
              </a:rPr>
              <a:t>Programa de Infraestructura Regional para la Integración</a:t>
            </a:r>
            <a:endParaRPr lang="es-EC" sz="3500" b="1" dirty="0" smtClean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s-EC" sz="3000" b="1" dirty="0" smtClean="0">
                <a:solidFill>
                  <a:schemeClr val="tx1"/>
                </a:solidFill>
              </a:rPr>
              <a:t>Diciembre 2013</a:t>
            </a:r>
            <a:endParaRPr lang="es-EC" sz="3000" b="1" dirty="0" smtClean="0">
              <a:solidFill>
                <a:schemeClr val="tx1"/>
              </a:solidFill>
            </a:endParaRPr>
          </a:p>
          <a:p>
            <a:pPr algn="r">
              <a:lnSpc>
                <a:spcPct val="90000"/>
              </a:lnSpc>
            </a:pPr>
            <a:endParaRPr lang="es-EC" sz="1500" b="1" i="1" dirty="0" smtClean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s-EC" sz="1800" b="1" i="1" dirty="0" smtClean="0">
                <a:solidFill>
                  <a:schemeClr val="tx1"/>
                </a:solidFill>
              </a:rPr>
              <a:t>Rolando  V. Terrazas </a:t>
            </a:r>
          </a:p>
          <a:p>
            <a:pPr>
              <a:lnSpc>
                <a:spcPct val="90000"/>
              </a:lnSpc>
            </a:pPr>
            <a:r>
              <a:rPr lang="es-EC" sz="1800" b="1" i="1" dirty="0" smtClean="0">
                <a:solidFill>
                  <a:schemeClr val="tx1"/>
                </a:solidFill>
              </a:rPr>
              <a:t>Director, Proyectos de Infraestructura Región Sur</a:t>
            </a:r>
          </a:p>
          <a:p>
            <a:pPr>
              <a:lnSpc>
                <a:spcPct val="90000"/>
              </a:lnSpc>
            </a:pPr>
            <a:endParaRPr lang="es-EC" sz="2700" b="1" i="1" dirty="0" smtClean="0">
              <a:solidFill>
                <a:srgbClr val="558ED5"/>
              </a:solidFill>
            </a:endParaRPr>
          </a:p>
          <a:p>
            <a:pPr>
              <a:lnSpc>
                <a:spcPct val="90000"/>
              </a:lnSpc>
            </a:pPr>
            <a:endParaRPr lang="es-EC" sz="2700" b="1" i="1" dirty="0" smtClean="0">
              <a:solidFill>
                <a:srgbClr val="558ED5"/>
              </a:solidFill>
            </a:endParaRPr>
          </a:p>
          <a:p>
            <a:pPr>
              <a:lnSpc>
                <a:spcPct val="90000"/>
              </a:lnSpc>
            </a:pPr>
            <a:endParaRPr lang="es-ES" sz="2700" dirty="0" smtClean="0">
              <a:solidFill>
                <a:srgbClr val="898989"/>
              </a:solidFill>
            </a:endParaRP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428625" y="6356350"/>
            <a:ext cx="7358063" cy="365125"/>
          </a:xfrm>
        </p:spPr>
        <p:txBody>
          <a:bodyPr/>
          <a:lstStyle/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19461" name="9 CuadroTexto"/>
          <p:cNvSpPr txBox="1">
            <a:spLocks noChangeArrowheads="1"/>
          </p:cNvSpPr>
          <p:nvPr/>
        </p:nvSpPr>
        <p:spPr bwMode="auto">
          <a:xfrm>
            <a:off x="2143125" y="558800"/>
            <a:ext cx="62865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C" sz="3400" b="1" dirty="0">
                <a:solidFill>
                  <a:schemeClr val="bg1"/>
                </a:solidFill>
              </a:rPr>
              <a:t>LA INICIATIVA IIRSA</a:t>
            </a:r>
            <a:endParaRPr lang="es-ES" sz="3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517525" y="2597150"/>
            <a:ext cx="8147050" cy="28321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s-AR" sz="2800" smtClean="0">
                <a:solidFill>
                  <a:srgbClr val="000066"/>
                </a:solidFill>
              </a:rPr>
              <a:t>IIRSA es una iniciativa de los </a:t>
            </a:r>
            <a:r>
              <a:rPr lang="es-AR" sz="2800" b="1" smtClean="0">
                <a:solidFill>
                  <a:srgbClr val="000066"/>
                </a:solidFill>
              </a:rPr>
              <a:t>doce</a:t>
            </a:r>
            <a:r>
              <a:rPr lang="es-AR" sz="2800" smtClean="0">
                <a:solidFill>
                  <a:srgbClr val="000066"/>
                </a:solidFill>
              </a:rPr>
              <a:t> países de Sudamérica para impulsar la integración física de la región en las áreas de </a:t>
            </a:r>
            <a:r>
              <a:rPr lang="es-AR" sz="2800" b="1" smtClean="0">
                <a:solidFill>
                  <a:srgbClr val="000066"/>
                </a:solidFill>
              </a:rPr>
              <a:t>transporte, comunicaciones y energía,</a:t>
            </a:r>
            <a:r>
              <a:rPr lang="es-AR" sz="2800" smtClean="0">
                <a:solidFill>
                  <a:srgbClr val="000066"/>
                </a:solidFill>
              </a:rPr>
              <a:t> con el objetivo de </a:t>
            </a:r>
            <a:r>
              <a:rPr lang="es-AR" sz="2800" b="1" smtClean="0">
                <a:solidFill>
                  <a:srgbClr val="000066"/>
                </a:solidFill>
              </a:rPr>
              <a:t>promover</a:t>
            </a:r>
            <a:r>
              <a:rPr lang="es-AR" sz="2800" smtClean="0">
                <a:solidFill>
                  <a:srgbClr val="000066"/>
                </a:solidFill>
              </a:rPr>
              <a:t> el desarrollo sostenible en la región.</a:t>
            </a:r>
            <a:endParaRPr lang="en-US" sz="2800" smtClean="0">
              <a:solidFill>
                <a:srgbClr val="000066"/>
              </a:solidFill>
            </a:endParaRPr>
          </a:p>
        </p:txBody>
      </p:sp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1908175" y="563563"/>
            <a:ext cx="64087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s-VE" sz="3200" b="1" dirty="0">
                <a:solidFill>
                  <a:schemeClr val="bg1"/>
                </a:solidFill>
                <a:latin typeface="Arial" charset="0"/>
              </a:rPr>
              <a:t>Que es IIRSA?</a:t>
            </a:r>
            <a:endParaRPr lang="es-ES" sz="3200" b="1" dirty="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2"/>
          <p:cNvSpPr txBox="1">
            <a:spLocks noChangeArrowheads="1"/>
          </p:cNvSpPr>
          <p:nvPr/>
        </p:nvSpPr>
        <p:spPr bwMode="auto">
          <a:xfrm>
            <a:off x="1990725" y="552450"/>
            <a:ext cx="63976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AR" sz="3200" b="1" dirty="0">
                <a:latin typeface="Arial" charset="0"/>
              </a:rPr>
              <a:t>Origen </a:t>
            </a:r>
            <a:r>
              <a:rPr lang="es-AR" sz="3200" b="1" dirty="0">
                <a:solidFill>
                  <a:schemeClr val="bg1"/>
                </a:solidFill>
                <a:latin typeface="Arial" charset="0"/>
              </a:rPr>
              <a:t>y Evolución de IIRSA</a:t>
            </a:r>
            <a:endParaRPr lang="es-ES" sz="3200" b="1" dirty="0">
              <a:solidFill>
                <a:schemeClr val="bg1"/>
              </a:solidFill>
              <a:latin typeface="Arial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914400" y="3806825"/>
            <a:ext cx="8077200" cy="990600"/>
            <a:chOff x="576" y="2608"/>
            <a:chExt cx="5088" cy="624"/>
          </a:xfrm>
        </p:grpSpPr>
        <p:sp>
          <p:nvSpPr>
            <p:cNvPr id="22538" name="Rectangle 4"/>
            <p:cNvSpPr>
              <a:spLocks noChangeArrowheads="1"/>
            </p:cNvSpPr>
            <p:nvPr/>
          </p:nvSpPr>
          <p:spPr bwMode="auto">
            <a:xfrm>
              <a:off x="576" y="2800"/>
              <a:ext cx="5088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None/>
              </a:pPr>
              <a:r>
                <a:rPr lang="es-AR" sz="2400" dirty="0">
                  <a:latin typeface="Calibri" pitchFamily="34" charset="0"/>
                </a:rPr>
                <a:t>Guayaquil, 2002				Planificación y							organización</a:t>
              </a:r>
            </a:p>
            <a:p>
              <a:pPr marL="342900" indent="-3429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None/>
              </a:pPr>
              <a:r>
                <a:rPr lang="es-AR" sz="2400" dirty="0">
                  <a:latin typeface="Calibri" pitchFamily="34" charset="0"/>
                </a:rPr>
                <a:t>							(2003/2004)</a:t>
              </a:r>
              <a:endParaRPr lang="en-US" sz="2400" dirty="0">
                <a:latin typeface="Calibri" pitchFamily="34" charset="0"/>
              </a:endParaRPr>
            </a:p>
          </p:txBody>
        </p:sp>
        <p:sp>
          <p:nvSpPr>
            <p:cNvPr id="1042437" name="AutoShape 5"/>
            <p:cNvSpPr>
              <a:spLocks noChangeArrowheads="1"/>
            </p:cNvSpPr>
            <p:nvPr/>
          </p:nvSpPr>
          <p:spPr bwMode="auto">
            <a:xfrm>
              <a:off x="2448" y="2608"/>
              <a:ext cx="443" cy="624"/>
            </a:xfrm>
            <a:prstGeom prst="upArrow">
              <a:avLst>
                <a:gd name="adj1" fmla="val 50000"/>
                <a:gd name="adj2" fmla="val 35214"/>
              </a:avLst>
            </a:prstGeom>
            <a:solidFill>
              <a:srgbClr val="FF3300"/>
            </a:solidFill>
            <a:ln w="9525">
              <a:noFill/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914400" y="5172075"/>
            <a:ext cx="7962900" cy="990600"/>
            <a:chOff x="576" y="3258"/>
            <a:chExt cx="5016" cy="624"/>
          </a:xfrm>
        </p:grpSpPr>
        <p:sp>
          <p:nvSpPr>
            <p:cNvPr id="22536" name="Rectangle 7"/>
            <p:cNvSpPr>
              <a:spLocks noChangeArrowheads="1"/>
            </p:cNvSpPr>
            <p:nvPr/>
          </p:nvSpPr>
          <p:spPr bwMode="auto">
            <a:xfrm>
              <a:off x="576" y="3462"/>
              <a:ext cx="5016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None/>
              </a:pPr>
              <a:r>
                <a:rPr lang="es-AR" sz="2400">
                  <a:latin typeface="Calibri" pitchFamily="34" charset="0"/>
                </a:rPr>
                <a:t>Brasilia, 2000					Fundación y 							diseño  							(2001/2002)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042440" name="AutoShape 8"/>
            <p:cNvSpPr>
              <a:spLocks noChangeArrowheads="1"/>
            </p:cNvSpPr>
            <p:nvPr/>
          </p:nvSpPr>
          <p:spPr bwMode="auto">
            <a:xfrm>
              <a:off x="2472" y="3258"/>
              <a:ext cx="437" cy="624"/>
            </a:xfrm>
            <a:prstGeom prst="upArrow">
              <a:avLst>
                <a:gd name="adj1" fmla="val 50000"/>
                <a:gd name="adj2" fmla="val 35698"/>
              </a:avLst>
            </a:prstGeom>
            <a:solidFill>
              <a:srgbClr val="FF3300"/>
            </a:solidFill>
            <a:ln w="9525">
              <a:noFill/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latin typeface="+mn-lt"/>
              </a:endParaRP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914400" y="2420938"/>
            <a:ext cx="8229600" cy="990600"/>
            <a:chOff x="576" y="1712"/>
            <a:chExt cx="5184" cy="624"/>
          </a:xfrm>
        </p:grpSpPr>
        <p:sp>
          <p:nvSpPr>
            <p:cNvPr id="22534" name="Rectangle 10"/>
            <p:cNvSpPr>
              <a:spLocks noChangeArrowheads="1"/>
            </p:cNvSpPr>
            <p:nvPr/>
          </p:nvSpPr>
          <p:spPr bwMode="auto">
            <a:xfrm>
              <a:off x="576" y="1904"/>
              <a:ext cx="5184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None/>
              </a:pPr>
              <a:r>
                <a:rPr lang="es-AR" sz="2400" dirty="0">
                  <a:latin typeface="Calibri" pitchFamily="34" charset="0"/>
                </a:rPr>
                <a:t>Cusco, Dic. 2004</a:t>
              </a:r>
              <a:r>
                <a:rPr lang="es-AR" sz="2400" dirty="0">
                  <a:solidFill>
                    <a:srgbClr val="FF3300"/>
                  </a:solidFill>
                  <a:latin typeface="Calibri" pitchFamily="34" charset="0"/>
                </a:rPr>
                <a:t>				</a:t>
              </a:r>
              <a:r>
                <a:rPr lang="es-AR" sz="2400" dirty="0">
                  <a:latin typeface="Calibri" pitchFamily="34" charset="0"/>
                </a:rPr>
                <a:t>Implementación y 						ejecución</a:t>
              </a:r>
            </a:p>
            <a:p>
              <a:pPr marL="342900" indent="-3429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None/>
              </a:pPr>
              <a:r>
                <a:rPr lang="es-AR" sz="2400" dirty="0">
                  <a:latin typeface="Calibri" pitchFamily="34" charset="0"/>
                </a:rPr>
                <a:t>					 		(2005/2010)</a:t>
              </a:r>
              <a:endParaRPr lang="en-US" sz="2400" dirty="0">
                <a:latin typeface="Calibri" pitchFamily="34" charset="0"/>
              </a:endParaRPr>
            </a:p>
          </p:txBody>
        </p:sp>
        <p:sp>
          <p:nvSpPr>
            <p:cNvPr id="1042443" name="AutoShape 11"/>
            <p:cNvSpPr>
              <a:spLocks noChangeArrowheads="1"/>
            </p:cNvSpPr>
            <p:nvPr/>
          </p:nvSpPr>
          <p:spPr bwMode="auto">
            <a:xfrm>
              <a:off x="2448" y="1712"/>
              <a:ext cx="451" cy="624"/>
            </a:xfrm>
            <a:prstGeom prst="upArrow">
              <a:avLst>
                <a:gd name="adj1" fmla="val 50000"/>
                <a:gd name="adj2" fmla="val 34590"/>
              </a:avLst>
            </a:prstGeom>
            <a:solidFill>
              <a:srgbClr val="FF3300"/>
            </a:solidFill>
            <a:ln w="9525">
              <a:noFill/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latin typeface="+mn-lt"/>
              </a:endParaRPr>
            </a:p>
          </p:txBody>
        </p:sp>
      </p:grpSp>
      <p:sp>
        <p:nvSpPr>
          <p:cNvPr id="1042444" name="Rectangle 12"/>
          <p:cNvSpPr>
            <a:spLocks noChangeArrowheads="1"/>
          </p:cNvSpPr>
          <p:nvPr/>
        </p:nvSpPr>
        <p:spPr bwMode="auto">
          <a:xfrm>
            <a:off x="250825" y="1443038"/>
            <a:ext cx="79629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Wingdings" pitchFamily="2" charset="2"/>
              <a:buNone/>
              <a:defRPr/>
            </a:pPr>
            <a:r>
              <a:rPr lang="es-AR" sz="2600" dirty="0">
                <a:latin typeface="+mn-lt"/>
              </a:rPr>
              <a:t>UNASUR - COSIPLAN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Wingdings" pitchFamily="2" charset="2"/>
              <a:buNone/>
              <a:defRPr/>
            </a:pPr>
            <a:r>
              <a:rPr lang="es-AR" sz="26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(2010 - 2024)</a:t>
            </a:r>
            <a:endParaRPr lang="en-US" sz="26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42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42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244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Enero 26, 2011</a:t>
            </a: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Dirección de Proyectos Región Sur - Vicepresidencia de Infraestructura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E6722F-B977-4414-A56A-D36C7B614D45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  <p:pic>
        <p:nvPicPr>
          <p:cNvPr id="2222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556345"/>
            <a:ext cx="6715125" cy="475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123728" y="620688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3600" b="1" dirty="0" smtClean="0">
                <a:latin typeface="Arial" pitchFamily="34" charset="0"/>
                <a:cs typeface="Arial" pitchFamily="34" charset="0"/>
              </a:rPr>
              <a:t>Ins</a:t>
            </a:r>
            <a:r>
              <a:rPr lang="es-UY" sz="3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titucionalidad de IIRSA</a:t>
            </a:r>
            <a:endParaRPr lang="es-VE" sz="3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8683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2"/>
          <p:cNvSpPr txBox="1">
            <a:spLocks noChangeArrowheads="1"/>
          </p:cNvSpPr>
          <p:nvPr/>
        </p:nvSpPr>
        <p:spPr bwMode="auto">
          <a:xfrm>
            <a:off x="1833563" y="623888"/>
            <a:ext cx="6397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sz="3600" b="1" dirty="0">
                <a:latin typeface="Arial" charset="0"/>
              </a:rPr>
              <a:t>Cara</a:t>
            </a:r>
            <a:r>
              <a:rPr lang="es-ES" sz="3600" b="1" dirty="0">
                <a:solidFill>
                  <a:schemeClr val="bg1"/>
                </a:solidFill>
                <a:latin typeface="Arial" charset="0"/>
              </a:rPr>
              <a:t>cterísticas de IIRSA</a:t>
            </a:r>
          </a:p>
        </p:txBody>
      </p:sp>
      <p:sp>
        <p:nvSpPr>
          <p:cNvPr id="1046531" name="Rectangle 3"/>
          <p:cNvSpPr>
            <a:spLocks noGrp="1" noChangeArrowheads="1"/>
          </p:cNvSpPr>
          <p:nvPr>
            <p:ph idx="1"/>
          </p:nvPr>
        </p:nvSpPr>
        <p:spPr>
          <a:xfrm>
            <a:off x="568325" y="1860550"/>
            <a:ext cx="8070850" cy="1425575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s-AR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AR" sz="2400" dirty="0"/>
              <a:t>Mecanismo de cooperación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s-AR" sz="2400" dirty="0"/>
              <a:t> Coordinación interinstitucional e intergubernamental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s-AR" sz="2400" dirty="0"/>
              <a:t> Agenda común para la implementación de acciones</a:t>
            </a:r>
            <a:endParaRPr lang="en-US" sz="2400" dirty="0"/>
          </a:p>
        </p:txBody>
      </p:sp>
      <p:sp>
        <p:nvSpPr>
          <p:cNvPr id="1046532" name="Rectangle 4"/>
          <p:cNvSpPr>
            <a:spLocks noChangeArrowheads="1"/>
          </p:cNvSpPr>
          <p:nvPr/>
        </p:nvSpPr>
        <p:spPr bwMode="auto">
          <a:xfrm>
            <a:off x="482600" y="3614738"/>
            <a:ext cx="8115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Wingdings" pitchFamily="2" charset="2"/>
              <a:buNone/>
              <a:defRPr/>
            </a:pPr>
            <a:r>
              <a:rPr lang="es-AR" sz="28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… </a:t>
            </a:r>
            <a:r>
              <a:rPr lang="es-AR" sz="2800" b="1" i="1" dirty="0">
                <a:latin typeface="+mn-lt"/>
              </a:rPr>
              <a:t>dos enfoques distintos y complementarios</a:t>
            </a:r>
            <a:endParaRPr lang="en-US" sz="2800" b="1" i="1" dirty="0">
              <a:latin typeface="+mn-lt"/>
            </a:endParaRPr>
          </a:p>
        </p:txBody>
      </p:sp>
      <p:sp>
        <p:nvSpPr>
          <p:cNvPr id="1046533" name="Rectangle 5"/>
          <p:cNvSpPr>
            <a:spLocks noChangeArrowheads="1"/>
          </p:cNvSpPr>
          <p:nvPr/>
        </p:nvSpPr>
        <p:spPr bwMode="auto">
          <a:xfrm>
            <a:off x="1947863" y="4594225"/>
            <a:ext cx="5702300" cy="549275"/>
          </a:xfrm>
          <a:prstGeom prst="rect">
            <a:avLst/>
          </a:prstGeom>
          <a:solidFill>
            <a:srgbClr val="008080"/>
          </a:solidFill>
          <a:ln w="9525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008080"/>
            </a:extrusionClr>
          </a:sp3d>
        </p:spPr>
        <p:txBody>
          <a:bodyPr>
            <a:flatTx/>
          </a:bodyPr>
          <a:lstStyle/>
          <a:p>
            <a:pPr marL="457200" indent="-457200" algn="ctr" fontAlgn="auto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65000"/>
              <a:buFont typeface="Wingdings" pitchFamily="2" charset="2"/>
              <a:buNone/>
              <a:defRPr/>
            </a:pPr>
            <a:r>
              <a:rPr lang="es-A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</a:t>
            </a:r>
            <a:r>
              <a:rPr lang="es-AR" sz="2400" b="1" dirty="0">
                <a:solidFill>
                  <a:schemeClr val="bg1"/>
                </a:solidFill>
                <a:latin typeface="+mn-lt"/>
              </a:rPr>
              <a:t>Ejes de Integración y Desarrollo</a:t>
            </a:r>
          </a:p>
        </p:txBody>
      </p:sp>
      <p:sp>
        <p:nvSpPr>
          <p:cNvPr id="23557" name="Rectangle 6"/>
          <p:cNvSpPr>
            <a:spLocks noChangeArrowheads="1"/>
          </p:cNvSpPr>
          <p:nvPr/>
        </p:nvSpPr>
        <p:spPr bwMode="auto">
          <a:xfrm>
            <a:off x="1947863" y="5594350"/>
            <a:ext cx="5702300" cy="549275"/>
          </a:xfrm>
          <a:prstGeom prst="rect">
            <a:avLst/>
          </a:prstGeom>
          <a:solidFill>
            <a:srgbClr val="008080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008080"/>
            </a:extrusionClr>
          </a:sp3d>
        </p:spPr>
        <p:txBody>
          <a:bodyPr>
            <a:flatTx/>
          </a:bodyPr>
          <a:lstStyle/>
          <a:p>
            <a:pPr marL="457200" indent="-457200" algn="ctr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None/>
            </a:pPr>
            <a:r>
              <a:rPr lang="es-AR" sz="2400" b="1">
                <a:solidFill>
                  <a:schemeClr val="bg1"/>
                </a:solidFill>
                <a:latin typeface="Calibri" pitchFamily="34" charset="0"/>
              </a:rPr>
              <a:t>Procesos Sectoriales de Integración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E0D19C-D449-43AA-B17E-BA8921676802}" type="slidenum">
              <a:rPr lang="es-ES"/>
              <a:pPr>
                <a:defRPr/>
              </a:pPr>
              <a:t>6</a:t>
            </a:fld>
            <a:endParaRPr lang="es-ES"/>
          </a:p>
        </p:txBody>
      </p:sp>
      <p:graphicFrame>
        <p:nvGraphicFramePr>
          <p:cNvPr id="221186" name="Object 2"/>
          <p:cNvGraphicFramePr>
            <a:graphicFrameLocks noChangeAspect="1"/>
          </p:cNvGraphicFramePr>
          <p:nvPr/>
        </p:nvGraphicFramePr>
        <p:xfrm>
          <a:off x="0" y="71438"/>
          <a:ext cx="9144000" cy="671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223" name="Presentación" r:id="rId3" imgW="4570584" imgH="3427397" progId="PowerPoint.Show.8">
                  <p:embed/>
                </p:oleObj>
              </mc:Choice>
              <mc:Fallback>
                <p:oleObj name="Presentación" r:id="rId3" imgW="4570584" imgH="3427397" progId="PowerPoint.Show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71438"/>
                        <a:ext cx="9144000" cy="671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4257" name="Group 13"/>
          <p:cNvGrpSpPr>
            <a:grpSpLocks/>
          </p:cNvGrpSpPr>
          <p:nvPr/>
        </p:nvGrpSpPr>
        <p:grpSpPr bwMode="auto">
          <a:xfrm>
            <a:off x="34925" y="1804988"/>
            <a:ext cx="5400675" cy="2719387"/>
            <a:chOff x="22" y="1082"/>
            <a:chExt cx="3402" cy="1713"/>
          </a:xfrm>
        </p:grpSpPr>
        <p:pic>
          <p:nvPicPr>
            <p:cNvPr id="224264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" y="1082"/>
              <a:ext cx="3402" cy="1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4265" name="Oval 10"/>
            <p:cNvSpPr>
              <a:spLocks noChangeArrowheads="1"/>
            </p:cNvSpPr>
            <p:nvPr/>
          </p:nvSpPr>
          <p:spPr bwMode="auto">
            <a:xfrm>
              <a:off x="30" y="1762"/>
              <a:ext cx="2064" cy="182"/>
            </a:xfrm>
            <a:prstGeom prst="ellips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s-VE" sz="2400">
                <a:latin typeface="Times New Roman" pitchFamily="18" charset="0"/>
              </a:endParaRPr>
            </a:p>
          </p:txBody>
        </p:sp>
      </p:grpSp>
      <p:sp>
        <p:nvSpPr>
          <p:cNvPr id="224258" name="Text Box 2"/>
          <p:cNvSpPr txBox="1">
            <a:spLocks noChangeArrowheads="1"/>
          </p:cNvSpPr>
          <p:nvPr/>
        </p:nvSpPr>
        <p:spPr bwMode="auto">
          <a:xfrm>
            <a:off x="7239000" y="3810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s-VE" sz="2400">
              <a:latin typeface="Times New Roman" pitchFamily="18" charset="0"/>
            </a:endParaRPr>
          </a:p>
        </p:txBody>
      </p:sp>
      <p:sp>
        <p:nvSpPr>
          <p:cNvPr id="224259" name="Text Box 3"/>
          <p:cNvSpPr txBox="1">
            <a:spLocks noChangeArrowheads="1"/>
          </p:cNvSpPr>
          <p:nvPr/>
        </p:nvSpPr>
        <p:spPr bwMode="auto">
          <a:xfrm>
            <a:off x="7239000" y="3810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s-VE" sz="2400">
              <a:latin typeface="Times New Roman" pitchFamily="18" charset="0"/>
            </a:endParaRPr>
          </a:p>
        </p:txBody>
      </p:sp>
      <p:sp>
        <p:nvSpPr>
          <p:cNvPr id="224260" name="Rectangle 4"/>
          <p:cNvSpPr>
            <a:spLocks noChangeArrowheads="1"/>
          </p:cNvSpPr>
          <p:nvPr/>
        </p:nvSpPr>
        <p:spPr bwMode="auto">
          <a:xfrm>
            <a:off x="1908175" y="549275"/>
            <a:ext cx="7235825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AR" sz="3200" b="1" dirty="0" err="1">
                <a:latin typeface="Arial" pitchFamily="34" charset="0"/>
                <a:cs typeface="Arial" pitchFamily="34" charset="0"/>
              </a:rPr>
              <a:t>Area</a:t>
            </a:r>
            <a:r>
              <a:rPr lang="es-AR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de Influencia de los </a:t>
            </a:r>
            <a:r>
              <a:rPr lang="es-AR" sz="32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EID’s</a:t>
            </a:r>
            <a:endParaRPr lang="en-US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4261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975" y="4005263"/>
            <a:ext cx="51181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4262" name="Oval 11"/>
          <p:cNvSpPr>
            <a:spLocks noChangeArrowheads="1"/>
          </p:cNvSpPr>
          <p:nvPr/>
        </p:nvSpPr>
        <p:spPr bwMode="auto">
          <a:xfrm>
            <a:off x="3744913" y="4579938"/>
            <a:ext cx="3276600" cy="28892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VE" sz="2400">
              <a:latin typeface="Times New Roman" pitchFamily="18" charset="0"/>
            </a:endParaRPr>
          </a:p>
        </p:txBody>
      </p:sp>
      <p:sp>
        <p:nvSpPr>
          <p:cNvPr id="224263" name="Text Box 9"/>
          <p:cNvSpPr txBox="1">
            <a:spLocks noChangeArrowheads="1"/>
          </p:cNvSpPr>
          <p:nvPr/>
        </p:nvSpPr>
        <p:spPr bwMode="auto">
          <a:xfrm>
            <a:off x="5113338" y="1879600"/>
            <a:ext cx="40671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s-ES_tradnl" sz="2000" b="1">
                <a:solidFill>
                  <a:srgbClr val="336699"/>
                </a:solidFill>
              </a:rPr>
              <a:t>Ejes de Integración y Desarrollo</a:t>
            </a:r>
            <a:endParaRPr lang="en-US" b="1">
              <a:solidFill>
                <a:srgbClr val="336699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Enero 26, 2011</a:t>
            </a: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Dirección de Proyectos Región Sur - Vicepresidencia de Infraestructura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CF07-6B4F-4925-BF1D-1D9C85D54723}" type="slidenum">
              <a:rPr lang="es-ES" smtClean="0"/>
              <a:pPr/>
              <a:t>8</a:t>
            </a:fld>
            <a:endParaRPr lang="es-ES"/>
          </a:p>
        </p:txBody>
      </p:sp>
      <p:pic>
        <p:nvPicPr>
          <p:cNvPr id="201730" name="Picture 2" descr="http://www.geosur.info/geosur/iirsa/pdf/es/influ_m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64" y="1357298"/>
            <a:ext cx="9080468" cy="550072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619672" y="668215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800" b="1" dirty="0" smtClean="0">
                <a:latin typeface="Arial" pitchFamily="34" charset="0"/>
                <a:cs typeface="Arial" pitchFamily="34" charset="0"/>
              </a:rPr>
              <a:t>Eje Me</a:t>
            </a:r>
            <a:r>
              <a:rPr lang="es-EC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rcosur – Chile: </a:t>
            </a:r>
            <a:r>
              <a:rPr lang="es-EC" sz="2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Area</a:t>
            </a:r>
            <a:r>
              <a:rPr lang="es-EC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de Influencia</a:t>
            </a:r>
            <a:endParaRPr lang="es-ES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483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Enero 26, 2011</a:t>
            </a: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Dirección de Proyectos Región Sur - Vicepresidencia de Infraestructura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CF07-6B4F-4925-BF1D-1D9C85D54723}" type="slidenum">
              <a:rPr lang="es-ES" smtClean="0"/>
              <a:pPr/>
              <a:t>9</a:t>
            </a:fld>
            <a:endParaRPr lang="es-ES"/>
          </a:p>
        </p:txBody>
      </p:sp>
      <p:pic>
        <p:nvPicPr>
          <p:cNvPr id="208898" name="Picture 2" descr="http://www.geosur.info/geosur/iirsa/pdf/es/grup_m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32" y="1428736"/>
            <a:ext cx="9080500" cy="54292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691680" y="476672"/>
            <a:ext cx="7452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800" b="1" dirty="0" smtClean="0">
                <a:latin typeface="Arial" pitchFamily="34" charset="0"/>
                <a:cs typeface="Arial" pitchFamily="34" charset="0"/>
              </a:rPr>
              <a:t>Eje Merc</a:t>
            </a:r>
            <a:r>
              <a:rPr lang="es-EC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osur – Chile: Grupos de Proyectos</a:t>
            </a:r>
            <a:endParaRPr lang="es-ES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143768" y="1428736"/>
            <a:ext cx="2000232" cy="642942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643306" y="1428736"/>
            <a:ext cx="2000264" cy="642942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6800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Enero 26, 2011</a:t>
            </a: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Dirección de Proyectos Región Sur - Vicepresidencia de Infraestructura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CF07-6B4F-4925-BF1D-1D9C85D54723}" type="slidenum">
              <a:rPr lang="es-ES" smtClean="0"/>
              <a:pPr/>
              <a:t>10</a:t>
            </a:fld>
            <a:endParaRPr lang="es-ES"/>
          </a:p>
        </p:txBody>
      </p:sp>
      <p:pic>
        <p:nvPicPr>
          <p:cNvPr id="204802" name="Picture 2" descr="http://www.geosur.info/geosur/iirsa/pdf/es/g1_m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1428736"/>
            <a:ext cx="9080500" cy="54292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691680" y="476672"/>
            <a:ext cx="73887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800" b="1" dirty="0" smtClean="0">
                <a:latin typeface="Arial" pitchFamily="34" charset="0"/>
                <a:cs typeface="Arial" pitchFamily="34" charset="0"/>
              </a:rPr>
              <a:t>Eje Mer</a:t>
            </a:r>
            <a:r>
              <a:rPr lang="es-EC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cosur – Chile:  Proyectos del Grupo 1</a:t>
            </a:r>
            <a:endParaRPr lang="es-ES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43108" y="1428736"/>
            <a:ext cx="1500198" cy="642942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86182" y="1428736"/>
            <a:ext cx="1500198" cy="642942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429256" y="1428736"/>
            <a:ext cx="1500198" cy="642942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768" y="1428736"/>
            <a:ext cx="1944000" cy="642942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143768" y="2214554"/>
            <a:ext cx="1944000" cy="571504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143768" y="2857496"/>
            <a:ext cx="1944000" cy="571504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143768" y="3500438"/>
            <a:ext cx="1944000" cy="642942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2245496"/>
            <a:ext cx="1980000" cy="612000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108" y="6215082"/>
            <a:ext cx="1500198" cy="642918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86182" y="6215082"/>
            <a:ext cx="1500198" cy="642918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429256" y="6215082"/>
            <a:ext cx="1500198" cy="642918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143768" y="4214818"/>
            <a:ext cx="1944000" cy="571504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143768" y="4857760"/>
            <a:ext cx="1944000" cy="540000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143768" y="5500702"/>
            <a:ext cx="1944000" cy="571504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143768" y="6215082"/>
            <a:ext cx="1944000" cy="642918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16934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Enero 26, 2011</a:t>
            </a: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Dirección de Proyectos Región Sur - Vicepresidencia de Infraestructura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CF07-6B4F-4925-BF1D-1D9C85D54723}" type="slidenum">
              <a:rPr lang="es-ES" smtClean="0"/>
              <a:pPr/>
              <a:t>11</a:t>
            </a:fld>
            <a:endParaRPr lang="es-ES"/>
          </a:p>
        </p:txBody>
      </p:sp>
      <p:pic>
        <p:nvPicPr>
          <p:cNvPr id="207874" name="Picture 2" descr="http://www.geosur.info/geosur/iirsa/pdf/es/g5_m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1428736"/>
            <a:ext cx="9248775" cy="54292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000232" y="476672"/>
            <a:ext cx="67151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800" b="1" dirty="0" smtClean="0">
                <a:latin typeface="Arial" pitchFamily="34" charset="0"/>
                <a:cs typeface="Arial" pitchFamily="34" charset="0"/>
              </a:rPr>
              <a:t>Eje Mer</a:t>
            </a:r>
            <a:r>
              <a:rPr lang="es-EC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cosur – Chile:  Proyectos del Grupo 5</a:t>
            </a:r>
            <a:endParaRPr lang="es-ES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286644" y="3000372"/>
            <a:ext cx="1944000" cy="642942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286644" y="3786190"/>
            <a:ext cx="1944000" cy="684000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715008" y="1428736"/>
            <a:ext cx="1214446" cy="642942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286644" y="6215082"/>
            <a:ext cx="2000264" cy="642918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68463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A4D030-2ADA-42EA-AF6B-90377AA3F485}" type="slidenum">
              <a:rPr lang="es-ES"/>
              <a:pPr>
                <a:defRPr/>
              </a:pPr>
              <a:t>12</a:t>
            </a:fld>
            <a:endParaRPr lang="es-ES"/>
          </a:p>
        </p:txBody>
      </p:sp>
      <p:pic>
        <p:nvPicPr>
          <p:cNvPr id="229380" name="Picture 2" descr="http://www.geosur.info/geosur/iirsa/pdf/es/influ_capr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6988"/>
            <a:ext cx="9144000" cy="556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9381" name="5 CuadroTexto"/>
          <p:cNvSpPr txBox="1">
            <a:spLocks noChangeArrowheads="1"/>
          </p:cNvSpPr>
          <p:nvPr/>
        </p:nvSpPr>
        <p:spPr bwMode="auto">
          <a:xfrm>
            <a:off x="1763688" y="570746"/>
            <a:ext cx="727280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C" sz="3000" b="1" dirty="0">
                <a:latin typeface="Arial" pitchFamily="34" charset="0"/>
                <a:cs typeface="Arial" pitchFamily="34" charset="0"/>
              </a:rPr>
              <a:t>Eje de</a:t>
            </a:r>
            <a:r>
              <a:rPr lang="es-EC" sz="3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Capricornio:  </a:t>
            </a:r>
            <a:r>
              <a:rPr lang="es-EC" sz="3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Area</a:t>
            </a:r>
            <a:r>
              <a:rPr lang="es-EC" sz="3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de Influencia</a:t>
            </a:r>
            <a:endParaRPr lang="es-ES" sz="3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BD7976-3703-4B7E-974A-83DD7E4D1C59}" type="slidenum">
              <a:rPr lang="es-ES"/>
              <a:pPr>
                <a:defRPr/>
              </a:pPr>
              <a:t>13</a:t>
            </a:fld>
            <a:endParaRPr lang="es-ES"/>
          </a:p>
        </p:txBody>
      </p:sp>
      <p:pic>
        <p:nvPicPr>
          <p:cNvPr id="230404" name="Picture 2" descr="http://www.geosur.info/geosur/iirsa/pdf/es/grup_capr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0"/>
            <a:ext cx="9080500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0405" name="5 CuadroTexto"/>
          <p:cNvSpPr txBox="1">
            <a:spLocks noChangeArrowheads="1"/>
          </p:cNvSpPr>
          <p:nvPr/>
        </p:nvSpPr>
        <p:spPr bwMode="auto">
          <a:xfrm>
            <a:off x="1763688" y="404664"/>
            <a:ext cx="731681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C" sz="3000" b="1" dirty="0">
                <a:latin typeface="Arial" pitchFamily="34" charset="0"/>
                <a:cs typeface="Arial" pitchFamily="34" charset="0"/>
              </a:rPr>
              <a:t>Eje </a:t>
            </a:r>
            <a:r>
              <a:rPr lang="es-EC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 Capricornio</a:t>
            </a:r>
            <a:r>
              <a:rPr lang="es-EC" sz="3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Grupos de Proyectos</a:t>
            </a:r>
            <a:endParaRPr lang="es-ES" sz="3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72313" y="1428750"/>
            <a:ext cx="2071687" cy="642938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Enero 26, 2011</a:t>
            </a: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Dirección de Proyectos Región Sur - Vicepresidencia de Infraestructura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1D91D0-F91A-4D10-8BB3-06BBE81C5444}" type="slidenum">
              <a:rPr lang="es-ES"/>
              <a:pPr>
                <a:defRPr/>
              </a:pPr>
              <a:t>14</a:t>
            </a:fld>
            <a:endParaRPr lang="es-ES"/>
          </a:p>
        </p:txBody>
      </p:sp>
      <p:pic>
        <p:nvPicPr>
          <p:cNvPr id="189442" name="Picture 2" descr="http://www.geosur.info/geosur/iirsa/pdf/es/g3_capr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49388"/>
            <a:ext cx="9080500" cy="540861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231429" name="5 CuadroTexto"/>
          <p:cNvSpPr txBox="1">
            <a:spLocks noChangeArrowheads="1"/>
          </p:cNvSpPr>
          <p:nvPr/>
        </p:nvSpPr>
        <p:spPr bwMode="auto">
          <a:xfrm>
            <a:off x="1763688" y="469121"/>
            <a:ext cx="731681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C" sz="3000" b="1" dirty="0">
                <a:latin typeface="Arial" pitchFamily="34" charset="0"/>
                <a:cs typeface="Arial" pitchFamily="34" charset="0"/>
              </a:rPr>
              <a:t>Eje </a:t>
            </a:r>
            <a:r>
              <a:rPr lang="es-EC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 Capricornio</a:t>
            </a:r>
            <a:r>
              <a:rPr lang="es-EC" sz="3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Proyectos del Grupo 3</a:t>
            </a:r>
            <a:endParaRPr lang="es-ES" sz="3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572000" y="1428750"/>
            <a:ext cx="2143125" cy="714375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572375" y="6215063"/>
            <a:ext cx="1571625" cy="642937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b="1" dirty="0"/>
          </a:p>
        </p:txBody>
      </p:sp>
      <p:sp>
        <p:nvSpPr>
          <p:cNvPr id="11" name="10 Rectángulo"/>
          <p:cNvSpPr/>
          <p:nvPr/>
        </p:nvSpPr>
        <p:spPr>
          <a:xfrm>
            <a:off x="6929438" y="1428750"/>
            <a:ext cx="2214562" cy="714375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715000" y="6215063"/>
            <a:ext cx="1571625" cy="642937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929063" y="6215063"/>
            <a:ext cx="1571625" cy="642937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09" name="Rectangle 13"/>
          <p:cNvSpPr>
            <a:spLocks noChangeArrowheads="1"/>
          </p:cNvSpPr>
          <p:nvPr/>
        </p:nvSpPr>
        <p:spPr bwMode="auto">
          <a:xfrm>
            <a:off x="1908175" y="563563"/>
            <a:ext cx="72358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AR" sz="3200" b="1" dirty="0">
                <a:latin typeface="Arial" pitchFamily="34" charset="0"/>
                <a:cs typeface="Arial" pitchFamily="34" charset="0"/>
              </a:rPr>
              <a:t>Carte</a:t>
            </a:r>
            <a:r>
              <a:rPr lang="es-AR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ra de Proyectos IIRSA </a:t>
            </a:r>
            <a:r>
              <a:rPr lang="es-AR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2013</a:t>
            </a:r>
            <a:endParaRPr lang="en-US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2210" name="Rectangle 2"/>
          <p:cNvSpPr>
            <a:spLocks noChangeArrowheads="1"/>
          </p:cNvSpPr>
          <p:nvPr/>
        </p:nvSpPr>
        <p:spPr bwMode="auto">
          <a:xfrm>
            <a:off x="5942013" y="3141663"/>
            <a:ext cx="2833687" cy="1725612"/>
          </a:xfrm>
          <a:prstGeom prst="rect">
            <a:avLst/>
          </a:prstGeom>
          <a:solidFill>
            <a:srgbClr val="3366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>
              <a:latin typeface="Calibri" pitchFamily="34" charset="0"/>
            </a:endParaRPr>
          </a:p>
        </p:txBody>
      </p:sp>
      <p:sp>
        <p:nvSpPr>
          <p:cNvPr id="222211" name="Rectangle 3"/>
          <p:cNvSpPr>
            <a:spLocks noChangeArrowheads="1"/>
          </p:cNvSpPr>
          <p:nvPr/>
        </p:nvSpPr>
        <p:spPr bwMode="auto">
          <a:xfrm>
            <a:off x="4298950" y="3114675"/>
            <a:ext cx="1506538" cy="1725613"/>
          </a:xfrm>
          <a:prstGeom prst="rect">
            <a:avLst/>
          </a:prstGeom>
          <a:solidFill>
            <a:srgbClr val="97B3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/>
          <a:lstStyle/>
          <a:p>
            <a:pPr eaLnBrk="0" hangingPunct="0"/>
            <a:endParaRPr lang="es-AR" sz="3200" b="1" dirty="0">
              <a:latin typeface="Calibri" pitchFamily="34" charset="0"/>
            </a:endParaRPr>
          </a:p>
          <a:p>
            <a:pPr algn="ctr" eaLnBrk="0" hangingPunct="0"/>
            <a:r>
              <a:rPr lang="es-AR" sz="3200" b="1" dirty="0" smtClean="0">
                <a:latin typeface="Calibri" pitchFamily="34" charset="0"/>
              </a:rPr>
              <a:t>583</a:t>
            </a:r>
            <a:endParaRPr lang="es-AR" sz="3200" b="1" dirty="0">
              <a:latin typeface="Calibri" pitchFamily="34" charset="0"/>
            </a:endParaRPr>
          </a:p>
        </p:txBody>
      </p:sp>
      <p:sp>
        <p:nvSpPr>
          <p:cNvPr id="222212" name="Rectangle 4"/>
          <p:cNvSpPr>
            <a:spLocks noChangeArrowheads="1"/>
          </p:cNvSpPr>
          <p:nvPr/>
        </p:nvSpPr>
        <p:spPr bwMode="auto">
          <a:xfrm>
            <a:off x="5942013" y="1485900"/>
            <a:ext cx="2833687" cy="1509713"/>
          </a:xfrm>
          <a:prstGeom prst="rect">
            <a:avLst/>
          </a:prstGeom>
          <a:solidFill>
            <a:srgbClr val="3366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>
              <a:latin typeface="Calibri" pitchFamily="34" charset="0"/>
            </a:endParaRPr>
          </a:p>
        </p:txBody>
      </p:sp>
      <p:sp>
        <p:nvSpPr>
          <p:cNvPr id="222213" name="Rectangle 5"/>
          <p:cNvSpPr>
            <a:spLocks noChangeArrowheads="1"/>
          </p:cNvSpPr>
          <p:nvPr/>
        </p:nvSpPr>
        <p:spPr bwMode="auto">
          <a:xfrm>
            <a:off x="4298950" y="1485900"/>
            <a:ext cx="1506538" cy="1509713"/>
          </a:xfrm>
          <a:prstGeom prst="rect">
            <a:avLst/>
          </a:prstGeom>
          <a:solidFill>
            <a:srgbClr val="97B3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/>
          <a:lstStyle/>
          <a:p>
            <a:pPr algn="ctr" eaLnBrk="0" hangingPunct="0"/>
            <a:endParaRPr lang="es-AR" sz="3200" b="1" dirty="0">
              <a:latin typeface="Calibri" pitchFamily="34" charset="0"/>
            </a:endParaRPr>
          </a:p>
          <a:p>
            <a:pPr algn="ctr" eaLnBrk="0" hangingPunct="0"/>
            <a:r>
              <a:rPr lang="es-AR" sz="3200" b="1" dirty="0" smtClean="0">
                <a:latin typeface="Calibri" pitchFamily="34" charset="0"/>
              </a:rPr>
              <a:t>48</a:t>
            </a:r>
            <a:endParaRPr lang="es-AR" sz="3200" b="1" dirty="0">
              <a:latin typeface="Calibri" pitchFamily="34" charset="0"/>
            </a:endParaRPr>
          </a:p>
        </p:txBody>
      </p:sp>
      <p:sp>
        <p:nvSpPr>
          <p:cNvPr id="222214" name="Rectangle 6"/>
          <p:cNvSpPr>
            <a:spLocks noChangeArrowheads="1"/>
          </p:cNvSpPr>
          <p:nvPr/>
        </p:nvSpPr>
        <p:spPr bwMode="auto">
          <a:xfrm>
            <a:off x="5938838" y="4999038"/>
            <a:ext cx="2833687" cy="1598612"/>
          </a:xfrm>
          <a:prstGeom prst="rect">
            <a:avLst/>
          </a:prstGeom>
          <a:solidFill>
            <a:srgbClr val="3366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>
              <a:latin typeface="Calibri" pitchFamily="34" charset="0"/>
            </a:endParaRPr>
          </a:p>
        </p:txBody>
      </p:sp>
      <p:sp>
        <p:nvSpPr>
          <p:cNvPr id="222215" name="Rectangle 7"/>
          <p:cNvSpPr>
            <a:spLocks noChangeArrowheads="1"/>
          </p:cNvSpPr>
          <p:nvPr/>
        </p:nvSpPr>
        <p:spPr bwMode="auto">
          <a:xfrm>
            <a:off x="4295775" y="5005388"/>
            <a:ext cx="1506538" cy="1592262"/>
          </a:xfrm>
          <a:prstGeom prst="rect">
            <a:avLst/>
          </a:prstGeom>
          <a:solidFill>
            <a:srgbClr val="97B3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/>
          <a:lstStyle/>
          <a:p>
            <a:pPr eaLnBrk="0" hangingPunct="0"/>
            <a:endParaRPr lang="es-AR" sz="3200" b="1" dirty="0">
              <a:latin typeface="Calibri" pitchFamily="34" charset="0"/>
            </a:endParaRPr>
          </a:p>
          <a:p>
            <a:pPr algn="ctr" eaLnBrk="0" hangingPunct="0"/>
            <a:r>
              <a:rPr lang="es-AR" sz="3200" b="1" dirty="0" smtClean="0">
                <a:latin typeface="Calibri" pitchFamily="34" charset="0"/>
              </a:rPr>
              <a:t>157,730</a:t>
            </a:r>
            <a:endParaRPr lang="es-AR" sz="3200" b="1" dirty="0">
              <a:latin typeface="Calibri" pitchFamily="34" charset="0"/>
            </a:endParaRPr>
          </a:p>
        </p:txBody>
      </p:sp>
      <p:sp>
        <p:nvSpPr>
          <p:cNvPr id="222216" name="Text Box 8"/>
          <p:cNvSpPr txBox="1">
            <a:spLocks noChangeArrowheads="1"/>
          </p:cNvSpPr>
          <p:nvPr/>
        </p:nvSpPr>
        <p:spPr bwMode="auto">
          <a:xfrm>
            <a:off x="5961063" y="1854200"/>
            <a:ext cx="278765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 anchorCtr="1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s-AR" sz="2000" b="1"/>
              <a:t> </a:t>
            </a:r>
            <a:r>
              <a:rPr lang="es-AR" sz="2000" b="1">
                <a:solidFill>
                  <a:srgbClr val="FFFFFF"/>
                </a:solidFill>
              </a:rPr>
              <a:t>Grupos de  </a:t>
            </a:r>
          </a:p>
          <a:p>
            <a:pPr algn="ctr" eaLnBrk="0" hangingPunct="0">
              <a:spcBef>
                <a:spcPct val="50000"/>
              </a:spcBef>
            </a:pPr>
            <a:r>
              <a:rPr lang="es-AR" sz="2000" b="1">
                <a:solidFill>
                  <a:srgbClr val="FFFFFF"/>
                </a:solidFill>
              </a:rPr>
              <a:t>Proyectos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222217" name="Text Box 9"/>
          <p:cNvSpPr txBox="1">
            <a:spLocks noChangeArrowheads="1"/>
          </p:cNvSpPr>
          <p:nvPr/>
        </p:nvSpPr>
        <p:spPr bwMode="auto">
          <a:xfrm>
            <a:off x="6300788" y="3724275"/>
            <a:ext cx="2125662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 anchorCtr="1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s-AR" sz="2000" b="1">
                <a:solidFill>
                  <a:srgbClr val="FFFFFF"/>
                </a:solidFill>
              </a:rPr>
              <a:t>Proyectos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222218" name="Text Box 10"/>
          <p:cNvSpPr txBox="1">
            <a:spLocks noChangeArrowheads="1"/>
          </p:cNvSpPr>
          <p:nvPr/>
        </p:nvSpPr>
        <p:spPr bwMode="auto">
          <a:xfrm>
            <a:off x="6037263" y="5346700"/>
            <a:ext cx="263842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 anchorCtr="1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s-AR" sz="2000" b="1">
                <a:solidFill>
                  <a:srgbClr val="FFFFFF"/>
                </a:solidFill>
              </a:rPr>
              <a:t>Inversión estimada</a:t>
            </a:r>
          </a:p>
          <a:p>
            <a:pPr algn="ctr" eaLnBrk="0" hangingPunct="0">
              <a:spcBef>
                <a:spcPct val="50000"/>
              </a:spcBef>
            </a:pPr>
            <a:r>
              <a:rPr lang="es-AR" b="1">
                <a:solidFill>
                  <a:srgbClr val="FFFFFF"/>
                </a:solidFill>
              </a:rPr>
              <a:t>(en millones de US$)</a:t>
            </a: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222219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485900"/>
            <a:ext cx="3749675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07125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es-ES" sz="1400" b="1" dirty="0" smtClean="0"/>
              <a:t>583 </a:t>
            </a:r>
            <a:r>
              <a:rPr lang="es-ES" sz="1400" b="1" dirty="0"/>
              <a:t>Proyectos</a:t>
            </a:r>
          </a:p>
          <a:p>
            <a:pPr>
              <a:defRPr/>
            </a:pPr>
            <a:r>
              <a:rPr lang="es-ES" sz="1400" b="1" dirty="0" smtClean="0"/>
              <a:t>US$157,730  </a:t>
            </a:r>
            <a:r>
              <a:rPr lang="es-ES" sz="1400" b="1" dirty="0"/>
              <a:t>Millones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EBEEED-4BDE-4DEF-B345-300E0CE01B3F}" type="slidenum">
              <a:rPr lang="es-ES"/>
              <a:pPr>
                <a:defRPr/>
              </a:pPr>
              <a:t>16</a:t>
            </a:fld>
            <a:endParaRPr lang="es-ES"/>
          </a:p>
        </p:txBody>
      </p:sp>
      <p:graphicFrame>
        <p:nvGraphicFramePr>
          <p:cNvPr id="5" name="1 Gráfico"/>
          <p:cNvGraphicFramePr/>
          <p:nvPr>
            <p:extLst>
              <p:ext uri="{D42A27DB-BD31-4B8C-83A1-F6EECF244321}">
                <p14:modId xmlns:p14="http://schemas.microsoft.com/office/powerpoint/2010/main" val="3373718438"/>
              </p:ext>
            </p:extLst>
          </p:nvPr>
        </p:nvGraphicFramePr>
        <p:xfrm>
          <a:off x="0" y="2000240"/>
          <a:ext cx="4500562" cy="4214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3 Gráfico"/>
          <p:cNvGraphicFramePr/>
          <p:nvPr>
            <p:extLst>
              <p:ext uri="{D42A27DB-BD31-4B8C-83A1-F6EECF244321}">
                <p14:modId xmlns:p14="http://schemas.microsoft.com/office/powerpoint/2010/main" val="1868836695"/>
              </p:ext>
            </p:extLst>
          </p:nvPr>
        </p:nvGraphicFramePr>
        <p:xfrm>
          <a:off x="4429124" y="2000240"/>
          <a:ext cx="4714876" cy="4214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3238" name="7 CuadroTexto"/>
          <p:cNvSpPr txBox="1">
            <a:spLocks noChangeArrowheads="1"/>
          </p:cNvSpPr>
          <p:nvPr/>
        </p:nvSpPr>
        <p:spPr bwMode="auto">
          <a:xfrm>
            <a:off x="1619672" y="642938"/>
            <a:ext cx="752432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C" sz="3200" b="1" dirty="0">
                <a:latin typeface="Arial" pitchFamily="34" charset="0"/>
                <a:cs typeface="Arial" pitchFamily="34" charset="0"/>
              </a:rPr>
              <a:t>Cartera</a:t>
            </a:r>
            <a:r>
              <a:rPr lang="es-EC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IIRSA </a:t>
            </a:r>
            <a:r>
              <a:rPr lang="es-EC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2013, </a:t>
            </a:r>
            <a:r>
              <a:rPr lang="es-EC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por Sectores</a:t>
            </a:r>
            <a:endParaRPr lang="es-ES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7" name="Rectangle 12"/>
          <p:cNvSpPr>
            <a:spLocks noChangeArrowheads="1"/>
          </p:cNvSpPr>
          <p:nvPr/>
        </p:nvSpPr>
        <p:spPr bwMode="auto">
          <a:xfrm>
            <a:off x="0" y="1628775"/>
            <a:ext cx="9183688" cy="1223963"/>
          </a:xfrm>
          <a:prstGeom prst="rect">
            <a:avLst/>
          </a:prstGeom>
          <a:solidFill>
            <a:srgbClr val="003366"/>
          </a:solidFill>
          <a:ln w="9525" algn="ctr">
            <a:solidFill>
              <a:srgbClr val="3E628A"/>
            </a:solidFill>
            <a:miter lim="800000"/>
            <a:headEnd/>
            <a:tailEnd/>
          </a:ln>
        </p:spPr>
        <p:txBody>
          <a:bodyPr lIns="18000" rIns="18000"/>
          <a:lstStyle/>
          <a:p>
            <a:pPr algn="ctr" eaLnBrk="0" hangingPunct="0"/>
            <a:endParaRPr lang="es-AR" sz="3200" b="1">
              <a:solidFill>
                <a:schemeClr val="bg1"/>
              </a:solidFill>
            </a:endParaRPr>
          </a:p>
        </p:txBody>
      </p:sp>
      <p:sp>
        <p:nvSpPr>
          <p:cNvPr id="239618" name="Rectangle 34"/>
          <p:cNvSpPr>
            <a:spLocks noChangeArrowheads="1"/>
          </p:cNvSpPr>
          <p:nvPr/>
        </p:nvSpPr>
        <p:spPr bwMode="auto">
          <a:xfrm>
            <a:off x="1939925" y="428625"/>
            <a:ext cx="72040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AR" sz="3000" b="1" dirty="0"/>
              <a:t>Car</a:t>
            </a:r>
            <a:r>
              <a:rPr lang="es-AR" sz="3000" b="1" dirty="0">
                <a:solidFill>
                  <a:schemeClr val="bg1"/>
                </a:solidFill>
              </a:rPr>
              <a:t>tera de Proyectos IIRSA </a:t>
            </a:r>
            <a:r>
              <a:rPr lang="es-AR" sz="3000" b="1" dirty="0" smtClean="0">
                <a:solidFill>
                  <a:schemeClr val="bg1"/>
                </a:solidFill>
              </a:rPr>
              <a:t>2013</a:t>
            </a:r>
            <a:endParaRPr lang="es-AR" sz="3000" b="1" dirty="0">
              <a:solidFill>
                <a:schemeClr val="bg1"/>
              </a:solidFill>
            </a:endParaRPr>
          </a:p>
          <a:p>
            <a:pPr algn="ctr"/>
            <a:r>
              <a:rPr lang="es-AR" sz="3000" b="1" dirty="0">
                <a:solidFill>
                  <a:schemeClr val="bg1"/>
                </a:solidFill>
              </a:rPr>
              <a:t>Avances</a:t>
            </a:r>
            <a:endParaRPr lang="en-US" sz="3000" dirty="0">
              <a:solidFill>
                <a:schemeClr val="bg1"/>
              </a:solidFill>
            </a:endParaRPr>
          </a:p>
        </p:txBody>
      </p:sp>
      <p:sp>
        <p:nvSpPr>
          <p:cNvPr id="239619" name="Rectangle 36"/>
          <p:cNvSpPr>
            <a:spLocks noChangeArrowheads="1"/>
          </p:cNvSpPr>
          <p:nvPr/>
        </p:nvSpPr>
        <p:spPr bwMode="auto">
          <a:xfrm>
            <a:off x="1704975" y="2930525"/>
            <a:ext cx="2232025" cy="863600"/>
          </a:xfrm>
          <a:prstGeom prst="rect">
            <a:avLst/>
          </a:prstGeom>
          <a:solidFill>
            <a:srgbClr val="336699"/>
          </a:solidFill>
          <a:ln w="9525" algn="ctr">
            <a:solidFill>
              <a:schemeClr val="folHlink"/>
            </a:solidFill>
            <a:miter lim="800000"/>
            <a:headEnd/>
            <a:tailEnd/>
          </a:ln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</p:txBody>
      </p:sp>
      <p:sp>
        <p:nvSpPr>
          <p:cNvPr id="239620" name="Rectangle 37"/>
          <p:cNvSpPr>
            <a:spLocks noChangeArrowheads="1"/>
          </p:cNvSpPr>
          <p:nvPr/>
        </p:nvSpPr>
        <p:spPr bwMode="auto">
          <a:xfrm>
            <a:off x="4008438" y="2938463"/>
            <a:ext cx="1584325" cy="863600"/>
          </a:xfrm>
          <a:prstGeom prst="rect">
            <a:avLst/>
          </a:prstGeom>
          <a:solidFill>
            <a:srgbClr val="336699"/>
          </a:solidFill>
          <a:ln w="9525" algn="ctr">
            <a:solidFill>
              <a:schemeClr val="folHlink"/>
            </a:solidFill>
            <a:miter lim="800000"/>
            <a:headEnd/>
            <a:tailEnd/>
          </a:ln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</p:txBody>
      </p:sp>
      <p:sp>
        <p:nvSpPr>
          <p:cNvPr id="239621" name="Text Box 38"/>
          <p:cNvSpPr txBox="1">
            <a:spLocks noChangeArrowheads="1"/>
          </p:cNvSpPr>
          <p:nvPr/>
        </p:nvSpPr>
        <p:spPr bwMode="auto">
          <a:xfrm>
            <a:off x="1724025" y="3041650"/>
            <a:ext cx="22193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 anchorCtr="1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s-AR" sz="2000" b="1">
                <a:solidFill>
                  <a:schemeClr val="bg1"/>
                </a:solidFill>
                <a:latin typeface="Arial" charset="0"/>
              </a:rPr>
              <a:t>Proyectos concluidos</a:t>
            </a:r>
            <a:endParaRPr lang="en-US" sz="2000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39622" name="Rectangle 43"/>
          <p:cNvSpPr>
            <a:spLocks noChangeArrowheads="1"/>
          </p:cNvSpPr>
          <p:nvPr/>
        </p:nvSpPr>
        <p:spPr bwMode="auto">
          <a:xfrm>
            <a:off x="20638" y="2930525"/>
            <a:ext cx="1635125" cy="858838"/>
          </a:xfrm>
          <a:prstGeom prst="rect">
            <a:avLst/>
          </a:prstGeom>
          <a:solidFill>
            <a:srgbClr val="336699"/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</p:txBody>
      </p:sp>
      <p:sp>
        <p:nvSpPr>
          <p:cNvPr id="239623" name="Rectangle 44"/>
          <p:cNvSpPr>
            <a:spLocks noChangeArrowheads="1"/>
          </p:cNvSpPr>
          <p:nvPr/>
        </p:nvSpPr>
        <p:spPr bwMode="auto">
          <a:xfrm>
            <a:off x="5646738" y="2954338"/>
            <a:ext cx="3455987" cy="858837"/>
          </a:xfrm>
          <a:prstGeom prst="rect">
            <a:avLst/>
          </a:prstGeom>
          <a:solidFill>
            <a:srgbClr val="336699"/>
          </a:solidFill>
          <a:ln w="9525" algn="ctr">
            <a:solidFill>
              <a:schemeClr val="folHlink"/>
            </a:solidFill>
            <a:miter lim="800000"/>
            <a:headEnd/>
            <a:tailEnd/>
          </a:ln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</p:txBody>
      </p:sp>
      <p:sp>
        <p:nvSpPr>
          <p:cNvPr id="239624" name="Text Box 45"/>
          <p:cNvSpPr txBox="1">
            <a:spLocks noChangeArrowheads="1"/>
          </p:cNvSpPr>
          <p:nvPr/>
        </p:nvSpPr>
        <p:spPr bwMode="auto">
          <a:xfrm>
            <a:off x="446088" y="3100388"/>
            <a:ext cx="7921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 anchorCtr="1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s-AR" sz="2800" b="1" dirty="0" smtClean="0">
                <a:solidFill>
                  <a:schemeClr val="bg1"/>
                </a:solidFill>
                <a:latin typeface="Arial" charset="0"/>
              </a:rPr>
              <a:t>15%</a:t>
            </a:r>
            <a:endParaRPr lang="en-US" sz="28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39625" name="Text Box 46"/>
          <p:cNvSpPr txBox="1">
            <a:spLocks noChangeArrowheads="1"/>
          </p:cNvSpPr>
          <p:nvPr/>
        </p:nvSpPr>
        <p:spPr bwMode="auto">
          <a:xfrm>
            <a:off x="107950" y="1985963"/>
            <a:ext cx="88566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ES_tradnl" sz="2000" b="1" dirty="0">
                <a:solidFill>
                  <a:schemeClr val="bg1"/>
                </a:solidFill>
                <a:latin typeface="Arial" charset="0"/>
              </a:rPr>
              <a:t>Más de </a:t>
            </a:r>
            <a:r>
              <a:rPr lang="es-ES_tradnl" sz="2000" b="1" dirty="0" smtClean="0">
                <a:solidFill>
                  <a:schemeClr val="bg1"/>
                </a:solidFill>
                <a:latin typeface="Arial" charset="0"/>
              </a:rPr>
              <a:t>44</a:t>
            </a:r>
            <a:r>
              <a:rPr lang="es-ES_tradnl" sz="2000" b="1" dirty="0" smtClean="0">
                <a:solidFill>
                  <a:schemeClr val="bg1"/>
                </a:solidFill>
                <a:latin typeface="Arial" charset="0"/>
              </a:rPr>
              <a:t>% </a:t>
            </a:r>
            <a:r>
              <a:rPr lang="es-ES_tradnl" sz="2000" b="1" dirty="0">
                <a:solidFill>
                  <a:schemeClr val="bg1"/>
                </a:solidFill>
                <a:latin typeface="Arial" charset="0"/>
              </a:rPr>
              <a:t>de la Cartera de </a:t>
            </a:r>
            <a:r>
              <a:rPr lang="es-ES_tradnl" sz="2000" b="1" dirty="0" smtClean="0">
                <a:solidFill>
                  <a:schemeClr val="bg1"/>
                </a:solidFill>
                <a:latin typeface="Arial" charset="0"/>
              </a:rPr>
              <a:t>583 </a:t>
            </a:r>
            <a:r>
              <a:rPr lang="es-ES_tradnl" sz="2000" b="1" dirty="0">
                <a:solidFill>
                  <a:schemeClr val="bg1"/>
                </a:solidFill>
                <a:latin typeface="Arial" charset="0"/>
              </a:rPr>
              <a:t>proyectos presenta avances concretos</a:t>
            </a:r>
          </a:p>
        </p:txBody>
      </p:sp>
      <p:sp>
        <p:nvSpPr>
          <p:cNvPr id="239626" name="Text Box 47"/>
          <p:cNvSpPr txBox="1">
            <a:spLocks noChangeArrowheads="1"/>
          </p:cNvSpPr>
          <p:nvPr/>
        </p:nvSpPr>
        <p:spPr bwMode="auto">
          <a:xfrm>
            <a:off x="4398963" y="3109913"/>
            <a:ext cx="863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800" b="1" dirty="0" smtClean="0">
                <a:solidFill>
                  <a:schemeClr val="bg1"/>
                </a:solidFill>
                <a:latin typeface="Arial" charset="0"/>
              </a:rPr>
              <a:t>85</a:t>
            </a:r>
            <a:endParaRPr lang="en-US" sz="28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39627" name="Text Box 48"/>
          <p:cNvSpPr txBox="1">
            <a:spLocks noChangeArrowheads="1"/>
          </p:cNvSpPr>
          <p:nvPr/>
        </p:nvSpPr>
        <p:spPr bwMode="auto">
          <a:xfrm>
            <a:off x="5610225" y="3154363"/>
            <a:ext cx="3527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chemeClr val="bg1"/>
                </a:solidFill>
                <a:latin typeface="Arial" charset="0"/>
              </a:rPr>
              <a:t>US$ </a:t>
            </a:r>
            <a:r>
              <a:rPr lang="es-ES_tradnl" b="1" dirty="0" smtClean="0">
                <a:solidFill>
                  <a:schemeClr val="bg1"/>
                </a:solidFill>
                <a:latin typeface="Arial" charset="0"/>
              </a:rPr>
              <a:t>16,290</a:t>
            </a:r>
            <a:r>
              <a:rPr lang="es-ES_tradnl" b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_tradnl" b="1" dirty="0">
                <a:solidFill>
                  <a:schemeClr val="bg1"/>
                </a:solidFill>
                <a:latin typeface="Arial" charset="0"/>
              </a:rPr>
              <a:t>millones</a:t>
            </a:r>
          </a:p>
        </p:txBody>
      </p:sp>
      <p:sp>
        <p:nvSpPr>
          <p:cNvPr id="239628" name="Rectangle 49"/>
          <p:cNvSpPr>
            <a:spLocks noChangeArrowheads="1"/>
          </p:cNvSpPr>
          <p:nvPr/>
        </p:nvSpPr>
        <p:spPr bwMode="auto">
          <a:xfrm>
            <a:off x="1706563" y="3876675"/>
            <a:ext cx="2230437" cy="858838"/>
          </a:xfrm>
          <a:prstGeom prst="rect">
            <a:avLst/>
          </a:prstGeom>
          <a:solidFill>
            <a:srgbClr val="003366"/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</p:txBody>
      </p:sp>
      <p:sp>
        <p:nvSpPr>
          <p:cNvPr id="239629" name="Rectangle 50"/>
          <p:cNvSpPr>
            <a:spLocks noChangeArrowheads="1"/>
          </p:cNvSpPr>
          <p:nvPr/>
        </p:nvSpPr>
        <p:spPr bwMode="auto">
          <a:xfrm>
            <a:off x="3998913" y="3889375"/>
            <a:ext cx="1581150" cy="863600"/>
          </a:xfrm>
          <a:prstGeom prst="rect">
            <a:avLst/>
          </a:prstGeom>
          <a:solidFill>
            <a:srgbClr val="003366"/>
          </a:solidFill>
          <a:ln w="9525" algn="ctr">
            <a:solidFill>
              <a:schemeClr val="folHlink"/>
            </a:solidFill>
            <a:miter lim="800000"/>
            <a:headEnd/>
            <a:tailEnd/>
          </a:ln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</p:txBody>
      </p:sp>
      <p:sp>
        <p:nvSpPr>
          <p:cNvPr id="239630" name="Text Box 51"/>
          <p:cNvSpPr txBox="1">
            <a:spLocks noChangeArrowheads="1"/>
          </p:cNvSpPr>
          <p:nvPr/>
        </p:nvSpPr>
        <p:spPr bwMode="auto">
          <a:xfrm>
            <a:off x="1789113" y="3987800"/>
            <a:ext cx="22193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 anchorCtr="1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s-AR" sz="2000" b="1">
                <a:solidFill>
                  <a:schemeClr val="bg1"/>
                </a:solidFill>
                <a:latin typeface="Arial" charset="0"/>
              </a:rPr>
              <a:t>Proyectos en ejecución</a:t>
            </a:r>
            <a:endParaRPr lang="en-US" sz="2000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39631" name="Rectangle 52"/>
          <p:cNvSpPr>
            <a:spLocks noChangeArrowheads="1"/>
          </p:cNvSpPr>
          <p:nvPr/>
        </p:nvSpPr>
        <p:spPr bwMode="auto">
          <a:xfrm>
            <a:off x="11113" y="3865563"/>
            <a:ext cx="1635125" cy="858837"/>
          </a:xfrm>
          <a:prstGeom prst="rect">
            <a:avLst/>
          </a:prstGeom>
          <a:solidFill>
            <a:srgbClr val="003366"/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</p:txBody>
      </p:sp>
      <p:sp>
        <p:nvSpPr>
          <p:cNvPr id="239632" name="Rectangle 53"/>
          <p:cNvSpPr>
            <a:spLocks noChangeArrowheads="1"/>
          </p:cNvSpPr>
          <p:nvPr/>
        </p:nvSpPr>
        <p:spPr bwMode="auto">
          <a:xfrm>
            <a:off x="5653088" y="3905250"/>
            <a:ext cx="3455987" cy="858838"/>
          </a:xfrm>
          <a:prstGeom prst="rect">
            <a:avLst/>
          </a:prstGeom>
          <a:solidFill>
            <a:srgbClr val="003366"/>
          </a:solidFill>
          <a:ln w="9525" algn="ctr">
            <a:solidFill>
              <a:schemeClr val="folHlink"/>
            </a:solidFill>
            <a:miter lim="800000"/>
            <a:headEnd/>
            <a:tailEnd/>
          </a:ln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</p:txBody>
      </p:sp>
      <p:sp>
        <p:nvSpPr>
          <p:cNvPr id="239633" name="Text Box 54"/>
          <p:cNvSpPr txBox="1">
            <a:spLocks noChangeArrowheads="1"/>
          </p:cNvSpPr>
          <p:nvPr/>
        </p:nvSpPr>
        <p:spPr bwMode="auto">
          <a:xfrm>
            <a:off x="436563" y="4000500"/>
            <a:ext cx="7921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 anchorCtr="1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s-AR" sz="2800" b="1" dirty="0" smtClean="0">
                <a:solidFill>
                  <a:schemeClr val="bg1"/>
                </a:solidFill>
                <a:latin typeface="Arial" charset="0"/>
              </a:rPr>
              <a:t>29</a:t>
            </a:r>
            <a:r>
              <a:rPr lang="es-AR" sz="2800" b="1" dirty="0" smtClean="0">
                <a:solidFill>
                  <a:schemeClr val="bg1"/>
                </a:solidFill>
                <a:latin typeface="Arial" charset="0"/>
              </a:rPr>
              <a:t>%</a:t>
            </a:r>
            <a:endParaRPr lang="en-US" sz="28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39634" name="Text Box 55"/>
          <p:cNvSpPr txBox="1">
            <a:spLocks noChangeArrowheads="1"/>
          </p:cNvSpPr>
          <p:nvPr/>
        </p:nvSpPr>
        <p:spPr bwMode="auto">
          <a:xfrm>
            <a:off x="4398963" y="4057650"/>
            <a:ext cx="863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800" b="1" dirty="0" smtClean="0">
                <a:solidFill>
                  <a:schemeClr val="bg1"/>
                </a:solidFill>
                <a:latin typeface="Arial" charset="0"/>
              </a:rPr>
              <a:t>172</a:t>
            </a:r>
            <a:endParaRPr lang="en-US" sz="28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39635" name="Text Box 56"/>
          <p:cNvSpPr txBox="1">
            <a:spLocks noChangeArrowheads="1"/>
          </p:cNvSpPr>
          <p:nvPr/>
        </p:nvSpPr>
        <p:spPr bwMode="auto">
          <a:xfrm>
            <a:off x="5600700" y="4133850"/>
            <a:ext cx="3527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chemeClr val="bg1"/>
                </a:solidFill>
                <a:latin typeface="Arial" charset="0"/>
              </a:rPr>
              <a:t>US$ </a:t>
            </a:r>
            <a:r>
              <a:rPr lang="es-ES_tradnl" b="1" dirty="0" smtClean="0">
                <a:solidFill>
                  <a:schemeClr val="bg1"/>
                </a:solidFill>
                <a:latin typeface="Arial" charset="0"/>
              </a:rPr>
              <a:t>75,267</a:t>
            </a:r>
            <a:r>
              <a:rPr lang="es-ES_tradnl" b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_tradnl" b="1" dirty="0">
                <a:solidFill>
                  <a:schemeClr val="bg1"/>
                </a:solidFill>
                <a:latin typeface="Arial" charset="0"/>
              </a:rPr>
              <a:t>millones</a:t>
            </a:r>
          </a:p>
        </p:txBody>
      </p:sp>
      <p:sp>
        <p:nvSpPr>
          <p:cNvPr id="239636" name="Rectangle 57"/>
          <p:cNvSpPr>
            <a:spLocks noChangeArrowheads="1"/>
          </p:cNvSpPr>
          <p:nvPr/>
        </p:nvSpPr>
        <p:spPr bwMode="auto">
          <a:xfrm>
            <a:off x="1711325" y="4821238"/>
            <a:ext cx="2232025" cy="863600"/>
          </a:xfrm>
          <a:prstGeom prst="rect">
            <a:avLst/>
          </a:prstGeom>
          <a:solidFill>
            <a:srgbClr val="336699"/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</p:txBody>
      </p:sp>
      <p:sp>
        <p:nvSpPr>
          <p:cNvPr id="239637" name="Rectangle 58"/>
          <p:cNvSpPr>
            <a:spLocks noChangeArrowheads="1"/>
          </p:cNvSpPr>
          <p:nvPr/>
        </p:nvSpPr>
        <p:spPr bwMode="auto">
          <a:xfrm>
            <a:off x="4013200" y="4826000"/>
            <a:ext cx="1581150" cy="863600"/>
          </a:xfrm>
          <a:prstGeom prst="rect">
            <a:avLst/>
          </a:prstGeom>
          <a:solidFill>
            <a:srgbClr val="336699"/>
          </a:solidFill>
          <a:ln w="9525" algn="ctr">
            <a:solidFill>
              <a:schemeClr val="folHlink"/>
            </a:solidFill>
            <a:miter lim="800000"/>
            <a:headEnd/>
            <a:tailEnd/>
          </a:ln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</p:txBody>
      </p:sp>
      <p:sp>
        <p:nvSpPr>
          <p:cNvPr id="239638" name="Text Box 59"/>
          <p:cNvSpPr txBox="1">
            <a:spLocks noChangeArrowheads="1"/>
          </p:cNvSpPr>
          <p:nvPr/>
        </p:nvSpPr>
        <p:spPr bwMode="auto">
          <a:xfrm>
            <a:off x="1730375" y="4921250"/>
            <a:ext cx="2219325" cy="701675"/>
          </a:xfrm>
          <a:prstGeom prst="rect">
            <a:avLst/>
          </a:prstGeom>
          <a:solidFill>
            <a:srgbClr val="3366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 anchorCtr="1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s-AR" sz="2000" b="1">
                <a:solidFill>
                  <a:schemeClr val="bg1"/>
                </a:solidFill>
                <a:latin typeface="Arial" charset="0"/>
              </a:rPr>
              <a:t>Proyectos en preparación</a:t>
            </a:r>
            <a:endParaRPr lang="en-US" sz="2000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39639" name="Rectangle 60"/>
          <p:cNvSpPr>
            <a:spLocks noChangeArrowheads="1"/>
          </p:cNvSpPr>
          <p:nvPr/>
        </p:nvSpPr>
        <p:spPr bwMode="auto">
          <a:xfrm>
            <a:off x="26988" y="4824413"/>
            <a:ext cx="1635125" cy="858837"/>
          </a:xfrm>
          <a:prstGeom prst="rect">
            <a:avLst/>
          </a:prstGeom>
          <a:solidFill>
            <a:srgbClr val="336699"/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</p:txBody>
      </p:sp>
      <p:sp>
        <p:nvSpPr>
          <p:cNvPr id="239640" name="Rectangle 61"/>
          <p:cNvSpPr>
            <a:spLocks noChangeArrowheads="1"/>
          </p:cNvSpPr>
          <p:nvPr/>
        </p:nvSpPr>
        <p:spPr bwMode="auto">
          <a:xfrm>
            <a:off x="5654675" y="4830763"/>
            <a:ext cx="3455988" cy="858837"/>
          </a:xfrm>
          <a:prstGeom prst="rect">
            <a:avLst/>
          </a:prstGeom>
          <a:solidFill>
            <a:srgbClr val="336699"/>
          </a:solidFill>
          <a:ln w="9525" algn="ctr">
            <a:solidFill>
              <a:schemeClr val="folHlink"/>
            </a:solidFill>
            <a:miter lim="800000"/>
            <a:headEnd/>
            <a:tailEnd/>
          </a:ln>
        </p:spPr>
        <p:txBody>
          <a:bodyPr lIns="54000" tIns="108000" rIns="54000" bIns="108000"/>
          <a:lstStyle/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  <a:p>
            <a:pPr marL="180975" indent="-180975" eaLnBrk="0" hangingPunct="0">
              <a:buFontTx/>
              <a:buChar char="•"/>
              <a:tabLst>
                <a:tab pos="338138" algn="l"/>
              </a:tabLst>
            </a:pPr>
            <a:endParaRPr lang="es-AR" sz="1200"/>
          </a:p>
        </p:txBody>
      </p:sp>
      <p:sp>
        <p:nvSpPr>
          <p:cNvPr id="239641" name="Text Box 62"/>
          <p:cNvSpPr txBox="1">
            <a:spLocks noChangeArrowheads="1"/>
          </p:cNvSpPr>
          <p:nvPr/>
        </p:nvSpPr>
        <p:spPr bwMode="auto">
          <a:xfrm>
            <a:off x="452438" y="4949825"/>
            <a:ext cx="7921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 anchorCtr="1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s-AR" sz="2800" b="1" dirty="0" smtClean="0">
                <a:solidFill>
                  <a:schemeClr val="bg1"/>
                </a:solidFill>
                <a:latin typeface="Arial" charset="0"/>
              </a:rPr>
              <a:t>56</a:t>
            </a:r>
            <a:r>
              <a:rPr lang="es-AR" sz="2800" b="1" dirty="0" smtClean="0">
                <a:solidFill>
                  <a:schemeClr val="bg1"/>
                </a:solidFill>
                <a:latin typeface="Arial" charset="0"/>
              </a:rPr>
              <a:t>%</a:t>
            </a:r>
            <a:endParaRPr lang="en-US" sz="28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39642" name="Text Box 63"/>
          <p:cNvSpPr txBox="1">
            <a:spLocks noChangeArrowheads="1"/>
          </p:cNvSpPr>
          <p:nvPr/>
        </p:nvSpPr>
        <p:spPr bwMode="auto">
          <a:xfrm>
            <a:off x="4398963" y="4994275"/>
            <a:ext cx="863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800" b="1" dirty="0" smtClean="0">
                <a:solidFill>
                  <a:schemeClr val="bg1"/>
                </a:solidFill>
                <a:latin typeface="Arial" charset="0"/>
              </a:rPr>
              <a:t>326</a:t>
            </a:r>
            <a:endParaRPr lang="en-US" sz="28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39643" name="Text Box 64"/>
          <p:cNvSpPr txBox="1">
            <a:spLocks noChangeArrowheads="1"/>
          </p:cNvSpPr>
          <p:nvPr/>
        </p:nvSpPr>
        <p:spPr bwMode="auto">
          <a:xfrm>
            <a:off x="5616575" y="5046663"/>
            <a:ext cx="3527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chemeClr val="bg1"/>
                </a:solidFill>
                <a:latin typeface="Arial" charset="0"/>
              </a:rPr>
              <a:t>US$ </a:t>
            </a:r>
            <a:r>
              <a:rPr lang="es-ES_tradnl" b="1" dirty="0" smtClean="0">
                <a:solidFill>
                  <a:schemeClr val="bg1"/>
                </a:solidFill>
                <a:latin typeface="Arial" charset="0"/>
              </a:rPr>
              <a:t>66,173</a:t>
            </a:r>
            <a:r>
              <a:rPr lang="es-ES_tradnl" b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_tradnl" b="1" dirty="0">
                <a:solidFill>
                  <a:schemeClr val="bg1"/>
                </a:solidFill>
                <a:latin typeface="Arial" charset="0"/>
              </a:rPr>
              <a:t>millones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Enero 26, 2011</a:t>
            </a: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Dirección de Proyectos Región Sur - Vicepresidencia de Infraestructura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E6722F-B977-4414-A56A-D36C7B614D45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51520" y="2072456"/>
            <a:ext cx="864096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VE" sz="1600" dirty="0" smtClean="0">
                <a:solidFill>
                  <a:prstClr val="black"/>
                </a:solidFill>
              </a:rPr>
              <a:t>1.  AMA    Eje </a:t>
            </a:r>
            <a:r>
              <a:rPr lang="es-VE" sz="1600" dirty="0">
                <a:solidFill>
                  <a:prstClr val="black"/>
                </a:solidFill>
              </a:rPr>
              <a:t>Vial Paita -</a:t>
            </a:r>
            <a:r>
              <a:rPr lang="es-VE" sz="1600" dirty="0" err="1">
                <a:solidFill>
                  <a:prstClr val="black"/>
                </a:solidFill>
              </a:rPr>
              <a:t>Tarapoto</a:t>
            </a:r>
            <a:r>
              <a:rPr lang="es-VE" sz="1600" dirty="0">
                <a:solidFill>
                  <a:prstClr val="black"/>
                </a:solidFill>
              </a:rPr>
              <a:t> - </a:t>
            </a:r>
            <a:r>
              <a:rPr lang="es-VE" sz="1600" dirty="0" err="1">
                <a:solidFill>
                  <a:prstClr val="black"/>
                </a:solidFill>
              </a:rPr>
              <a:t>Yurimaguas</a:t>
            </a:r>
            <a:r>
              <a:rPr lang="es-VE" sz="1600" dirty="0">
                <a:solidFill>
                  <a:prstClr val="black"/>
                </a:solidFill>
              </a:rPr>
              <a:t>, Puertos, Centros Logísticos e </a:t>
            </a:r>
            <a:r>
              <a:rPr lang="es-VE" sz="1600" dirty="0" err="1">
                <a:solidFill>
                  <a:prstClr val="black"/>
                </a:solidFill>
              </a:rPr>
              <a:t>Hidrovías</a:t>
            </a:r>
            <a:endParaRPr lang="es-VE" sz="1600" dirty="0">
              <a:solidFill>
                <a:prstClr val="black"/>
              </a:solidFill>
            </a:endParaRP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2.  AMA    Eje </a:t>
            </a:r>
            <a:r>
              <a:rPr lang="es-VE" sz="1600" dirty="0">
                <a:solidFill>
                  <a:prstClr val="black"/>
                </a:solidFill>
              </a:rPr>
              <a:t>Vial Callao - La Oroya - Pucallpa, Puertos, Centros Logísticos e </a:t>
            </a:r>
            <a:r>
              <a:rPr lang="es-VE" sz="1600" dirty="0" err="1">
                <a:solidFill>
                  <a:prstClr val="black"/>
                </a:solidFill>
              </a:rPr>
              <a:t>Hidrovías</a:t>
            </a:r>
            <a:endParaRPr lang="es-VE" sz="1600" dirty="0">
              <a:solidFill>
                <a:prstClr val="black"/>
              </a:solidFill>
            </a:endParaRP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3.  AMA    Acceso </a:t>
            </a:r>
            <a:r>
              <a:rPr lang="es-VE" sz="1600" dirty="0">
                <a:solidFill>
                  <a:prstClr val="black"/>
                </a:solidFill>
              </a:rPr>
              <a:t>Nororiental al Río Amazonas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4.  AND    Corredor </a:t>
            </a:r>
            <a:r>
              <a:rPr lang="es-VE" sz="1600" dirty="0">
                <a:solidFill>
                  <a:prstClr val="black"/>
                </a:solidFill>
              </a:rPr>
              <a:t>Vial Caracas - Bogotá - Buenaventura / Quito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5.  AND    Interconexión </a:t>
            </a:r>
            <a:r>
              <a:rPr lang="es-VE" sz="1600" dirty="0">
                <a:solidFill>
                  <a:prstClr val="black"/>
                </a:solidFill>
              </a:rPr>
              <a:t>Fronteriza Colombia - Ecuador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6.  AND    Sistema </a:t>
            </a:r>
            <a:r>
              <a:rPr lang="es-VE" sz="1600" dirty="0">
                <a:solidFill>
                  <a:prstClr val="black"/>
                </a:solidFill>
              </a:rPr>
              <a:t>de Conectividad de Pasos de Frontera Colombia - Venezuela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7.  AND    Centro </a:t>
            </a:r>
            <a:r>
              <a:rPr lang="es-VE" sz="1600" dirty="0">
                <a:solidFill>
                  <a:prstClr val="black"/>
                </a:solidFill>
              </a:rPr>
              <a:t>Binacional de Atención en Frontera (CEBAF) Desaguadero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8.  AND    Autopista </a:t>
            </a:r>
            <a:r>
              <a:rPr lang="es-VE" sz="1600" dirty="0">
                <a:solidFill>
                  <a:prstClr val="black"/>
                </a:solidFill>
              </a:rPr>
              <a:t>del Sol: Mejoramiento y Rehabilitación del Tramo Sullana - Aguas Verdes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9.  CAP    Construcción Puente </a:t>
            </a:r>
            <a:r>
              <a:rPr lang="es-VE" sz="1600" dirty="0">
                <a:solidFill>
                  <a:prstClr val="black"/>
                </a:solidFill>
              </a:rPr>
              <a:t>Binacional Salvador Mazza - Yacuiba y Centro de Frontera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10. CAP  Conexión </a:t>
            </a:r>
            <a:r>
              <a:rPr lang="es-VE" sz="1600" dirty="0">
                <a:solidFill>
                  <a:prstClr val="black"/>
                </a:solidFill>
              </a:rPr>
              <a:t>Oeste Argentina - Bolivia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11. CAP  Corredor </a:t>
            </a:r>
            <a:r>
              <a:rPr lang="es-VE" sz="1600" dirty="0">
                <a:solidFill>
                  <a:prstClr val="black"/>
                </a:solidFill>
              </a:rPr>
              <a:t>Ferroviario Bioceánico </a:t>
            </a:r>
            <a:r>
              <a:rPr lang="es-VE" sz="1600" dirty="0" err="1">
                <a:solidFill>
                  <a:prstClr val="black"/>
                </a:solidFill>
              </a:rPr>
              <a:t>Paranaguá</a:t>
            </a:r>
            <a:r>
              <a:rPr lang="es-VE" sz="1600" dirty="0">
                <a:solidFill>
                  <a:prstClr val="black"/>
                </a:solidFill>
              </a:rPr>
              <a:t> - Antofagasta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12. CAP  Conexión </a:t>
            </a:r>
            <a:r>
              <a:rPr lang="es-VE" sz="1600" dirty="0">
                <a:solidFill>
                  <a:prstClr val="black"/>
                </a:solidFill>
              </a:rPr>
              <a:t>Vial </a:t>
            </a:r>
            <a:r>
              <a:rPr lang="es-VE" sz="1600" dirty="0" err="1">
                <a:solidFill>
                  <a:prstClr val="black"/>
                </a:solidFill>
              </a:rPr>
              <a:t>Foz</a:t>
            </a:r>
            <a:r>
              <a:rPr lang="es-VE" sz="1600" dirty="0">
                <a:solidFill>
                  <a:prstClr val="black"/>
                </a:solidFill>
              </a:rPr>
              <a:t> - Ciudad del Este - Asunción </a:t>
            </a:r>
            <a:r>
              <a:rPr lang="es-VE" sz="1600" dirty="0" smtClean="0">
                <a:solidFill>
                  <a:prstClr val="black"/>
                </a:solidFill>
              </a:rPr>
              <a:t>– Clorinda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13. CAP  Línea </a:t>
            </a:r>
            <a:r>
              <a:rPr lang="es-VE" sz="1600" dirty="0">
                <a:solidFill>
                  <a:prstClr val="black"/>
                </a:solidFill>
              </a:rPr>
              <a:t>de Transmisión 500KV (</a:t>
            </a:r>
            <a:r>
              <a:rPr lang="es-VE" sz="1600" dirty="0" err="1">
                <a:solidFill>
                  <a:prstClr val="black"/>
                </a:solidFill>
              </a:rPr>
              <a:t>Itaipú</a:t>
            </a:r>
            <a:r>
              <a:rPr lang="es-VE" sz="1600" dirty="0">
                <a:solidFill>
                  <a:prstClr val="black"/>
                </a:solidFill>
              </a:rPr>
              <a:t> - Asunción - </a:t>
            </a:r>
            <a:r>
              <a:rPr lang="es-VE" sz="1600" dirty="0" err="1">
                <a:solidFill>
                  <a:prstClr val="black"/>
                </a:solidFill>
              </a:rPr>
              <a:t>Yacyretá</a:t>
            </a:r>
            <a:r>
              <a:rPr lang="es-VE" sz="1600" dirty="0">
                <a:solidFill>
                  <a:prstClr val="black"/>
                </a:solidFill>
              </a:rPr>
              <a:t>)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14. GUY  Rehabilitación </a:t>
            </a:r>
            <a:r>
              <a:rPr lang="es-VE" sz="1600" dirty="0">
                <a:solidFill>
                  <a:prstClr val="black"/>
                </a:solidFill>
              </a:rPr>
              <a:t>de la Carretera Caracas </a:t>
            </a:r>
            <a:r>
              <a:rPr lang="es-VE" sz="1600" dirty="0" smtClean="0">
                <a:solidFill>
                  <a:prstClr val="black"/>
                </a:solidFill>
              </a:rPr>
              <a:t>– Manaos</a:t>
            </a:r>
          </a:p>
          <a:p>
            <a:r>
              <a:rPr lang="es-VE" sz="1600" dirty="0" smtClean="0">
                <a:solidFill>
                  <a:prstClr val="black"/>
                </a:solidFill>
              </a:rPr>
              <a:t>15. GUY  Ruta </a:t>
            </a:r>
            <a:r>
              <a:rPr lang="es-VE" sz="1600" dirty="0">
                <a:solidFill>
                  <a:prstClr val="black"/>
                </a:solidFill>
              </a:rPr>
              <a:t>Boa Vista - </a:t>
            </a:r>
            <a:r>
              <a:rPr lang="es-VE" sz="1600" dirty="0" err="1">
                <a:solidFill>
                  <a:prstClr val="black"/>
                </a:solidFill>
              </a:rPr>
              <a:t>Bonfim</a:t>
            </a:r>
            <a:r>
              <a:rPr lang="es-VE" sz="1600" dirty="0">
                <a:solidFill>
                  <a:prstClr val="black"/>
                </a:solidFill>
              </a:rPr>
              <a:t> - </a:t>
            </a:r>
            <a:r>
              <a:rPr lang="es-VE" sz="1600" dirty="0" err="1">
                <a:solidFill>
                  <a:prstClr val="black"/>
                </a:solidFill>
              </a:rPr>
              <a:t>Lethem</a:t>
            </a:r>
            <a:r>
              <a:rPr lang="es-VE" sz="1600" dirty="0">
                <a:solidFill>
                  <a:prstClr val="black"/>
                </a:solidFill>
              </a:rPr>
              <a:t> - Linden - Georgetown</a:t>
            </a:r>
          </a:p>
          <a:p>
            <a:pPr lvl="0"/>
            <a:endParaRPr lang="es-VE" sz="1600" dirty="0">
              <a:solidFill>
                <a:prstClr val="black"/>
              </a:solidFill>
            </a:endParaRPr>
          </a:p>
          <a:p>
            <a:pPr lvl="0"/>
            <a:endParaRPr lang="es-VE" dirty="0">
              <a:solidFill>
                <a:prstClr val="black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763688" y="620688"/>
            <a:ext cx="7380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3200" b="1" dirty="0" smtClean="0">
                <a:latin typeface="Arial" pitchFamily="34" charset="0"/>
                <a:cs typeface="Arial" pitchFamily="34" charset="0"/>
              </a:rPr>
              <a:t>Proyect</a:t>
            </a:r>
            <a:r>
              <a:rPr lang="es-UY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os Estructurados API 2013</a:t>
            </a:r>
            <a:endParaRPr lang="es-VE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1651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Enero 26, 2011</a:t>
            </a: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Dirección de Proyectos Región Sur - Vicepresidencia de Infraestructura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E6722F-B977-4414-A56A-D36C7B614D45}" type="slidenum">
              <a:rPr lang="es-ES" smtClean="0"/>
              <a:pPr>
                <a:defRPr/>
              </a:pPr>
              <a:t>19</a:t>
            </a:fld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16024" y="1845399"/>
            <a:ext cx="860444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VE" sz="1600" dirty="0" smtClean="0">
                <a:solidFill>
                  <a:prstClr val="black"/>
                </a:solidFill>
              </a:rPr>
              <a:t>16. GUY  Rutas Conexión Venezuela </a:t>
            </a:r>
            <a:r>
              <a:rPr lang="es-VE" sz="1600" dirty="0">
                <a:solidFill>
                  <a:prstClr val="black"/>
                </a:solidFill>
              </a:rPr>
              <a:t>(Ciudad Guayana</a:t>
            </a:r>
            <a:r>
              <a:rPr lang="es-VE" sz="1600" dirty="0" smtClean="0">
                <a:solidFill>
                  <a:prstClr val="black"/>
                </a:solidFill>
              </a:rPr>
              <a:t>) - Guyana </a:t>
            </a:r>
            <a:r>
              <a:rPr lang="es-VE" sz="1600" dirty="0">
                <a:solidFill>
                  <a:prstClr val="black"/>
                </a:solidFill>
              </a:rPr>
              <a:t>(Georgetown) - </a:t>
            </a:r>
            <a:r>
              <a:rPr lang="es-VE" sz="1600" dirty="0" err="1">
                <a:solidFill>
                  <a:prstClr val="black"/>
                </a:solidFill>
              </a:rPr>
              <a:t>Suriname</a:t>
            </a:r>
            <a:endParaRPr lang="es-VE" sz="1600" dirty="0">
              <a:solidFill>
                <a:prstClr val="black"/>
              </a:solidFill>
            </a:endParaRP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17. HPP  Mejoramiento </a:t>
            </a:r>
            <a:r>
              <a:rPr lang="es-VE" sz="1600" dirty="0">
                <a:solidFill>
                  <a:prstClr val="black"/>
                </a:solidFill>
              </a:rPr>
              <a:t>de la Navegabilidad de los Ríos de la Cuenca del Plata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18. HPP  Interconexión </a:t>
            </a:r>
            <a:r>
              <a:rPr lang="es-VE" sz="1600" dirty="0">
                <a:solidFill>
                  <a:prstClr val="black"/>
                </a:solidFill>
              </a:rPr>
              <a:t>Ferroviaria Paraguay - Argentina - Uruguay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19. HPP  Rehabilitación </a:t>
            </a:r>
            <a:r>
              <a:rPr lang="es-VE" sz="1600" dirty="0">
                <a:solidFill>
                  <a:prstClr val="black"/>
                </a:solidFill>
              </a:rPr>
              <a:t>del Ramal Ferroviario Chamberlain - Fray Bentos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20. HPP  Circunvalación </a:t>
            </a:r>
            <a:r>
              <a:rPr lang="es-VE" sz="1600" dirty="0">
                <a:solidFill>
                  <a:prstClr val="black"/>
                </a:solidFill>
              </a:rPr>
              <a:t>Vial de Nueva Palmira y Sistema de Accesos Terrestres al Puerto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21. IOC   Aeropuerto </a:t>
            </a:r>
            <a:r>
              <a:rPr lang="es-VE" sz="1600" dirty="0">
                <a:solidFill>
                  <a:prstClr val="black"/>
                </a:solidFill>
              </a:rPr>
              <a:t>Distribuidor de Carga y Pasajeros para Sudamérica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22. IOC   Mejoramiento </a:t>
            </a:r>
            <a:r>
              <a:rPr lang="es-VE" sz="1600" dirty="0">
                <a:solidFill>
                  <a:prstClr val="black"/>
                </a:solidFill>
              </a:rPr>
              <a:t>de la Conectividad Vial en el Eje Interoceánico Central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23. IOC   Paso </a:t>
            </a:r>
            <a:r>
              <a:rPr lang="es-VE" sz="1600" dirty="0">
                <a:solidFill>
                  <a:prstClr val="black"/>
                </a:solidFill>
              </a:rPr>
              <a:t>de Frontera Infante Rivarola - Cañada Oruro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24. IOC   Corredor </a:t>
            </a:r>
            <a:r>
              <a:rPr lang="es-VE" sz="1600" dirty="0">
                <a:solidFill>
                  <a:prstClr val="black"/>
                </a:solidFill>
              </a:rPr>
              <a:t>Ferroviario Bioceánico Central (Tramo Boliviano)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25. MCC  Gasoducto </a:t>
            </a:r>
            <a:r>
              <a:rPr lang="es-VE" sz="1600" dirty="0">
                <a:solidFill>
                  <a:prstClr val="black"/>
                </a:solidFill>
              </a:rPr>
              <a:t>del Noreste Argentino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26. MCC  Construcción </a:t>
            </a:r>
            <a:r>
              <a:rPr lang="es-VE" sz="1600" dirty="0">
                <a:solidFill>
                  <a:prstClr val="black"/>
                </a:solidFill>
              </a:rPr>
              <a:t>del Puente Internacional </a:t>
            </a:r>
            <a:r>
              <a:rPr lang="es-VE" sz="1600" dirty="0" err="1">
                <a:solidFill>
                  <a:prstClr val="black"/>
                </a:solidFill>
              </a:rPr>
              <a:t>Jaguarao</a:t>
            </a:r>
            <a:r>
              <a:rPr lang="es-VE" sz="1600" dirty="0">
                <a:solidFill>
                  <a:prstClr val="black"/>
                </a:solidFill>
              </a:rPr>
              <a:t> - Río Branco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27. MCC  Transporte </a:t>
            </a:r>
            <a:r>
              <a:rPr lang="es-VE" sz="1600" dirty="0">
                <a:solidFill>
                  <a:prstClr val="black"/>
                </a:solidFill>
              </a:rPr>
              <a:t>Multimodal en Sistema Laguna </a:t>
            </a:r>
            <a:r>
              <a:rPr lang="es-VE" sz="1600" dirty="0" err="1">
                <a:solidFill>
                  <a:prstClr val="black"/>
                </a:solidFill>
              </a:rPr>
              <a:t>Merín</a:t>
            </a:r>
            <a:r>
              <a:rPr lang="es-VE" sz="1600" dirty="0">
                <a:solidFill>
                  <a:prstClr val="black"/>
                </a:solidFill>
              </a:rPr>
              <a:t> y </a:t>
            </a:r>
            <a:r>
              <a:rPr lang="es-VE" sz="1600" dirty="0" err="1">
                <a:solidFill>
                  <a:prstClr val="black"/>
                </a:solidFill>
              </a:rPr>
              <a:t>Lagoa</a:t>
            </a:r>
            <a:r>
              <a:rPr lang="es-VE" sz="1600" dirty="0">
                <a:solidFill>
                  <a:prstClr val="black"/>
                </a:solidFill>
              </a:rPr>
              <a:t> Dos Patos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28. MCC  Corredor </a:t>
            </a:r>
            <a:r>
              <a:rPr lang="es-VE" sz="1600" dirty="0">
                <a:solidFill>
                  <a:prstClr val="black"/>
                </a:solidFill>
              </a:rPr>
              <a:t>Ferroviario Montevideo - </a:t>
            </a:r>
            <a:r>
              <a:rPr lang="es-VE" sz="1600" dirty="0" err="1">
                <a:solidFill>
                  <a:prstClr val="black"/>
                </a:solidFill>
              </a:rPr>
              <a:t>Cacequí</a:t>
            </a:r>
            <a:endParaRPr lang="es-VE" sz="1600" dirty="0">
              <a:solidFill>
                <a:prstClr val="black"/>
              </a:solidFill>
            </a:endParaRP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29. MCC  Optimización </a:t>
            </a:r>
            <a:r>
              <a:rPr lang="es-VE" sz="1600" dirty="0">
                <a:solidFill>
                  <a:prstClr val="black"/>
                </a:solidFill>
              </a:rPr>
              <a:t>del Sistema Paso de Frontera Cristo Redentor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30. MCC  Túnel </a:t>
            </a:r>
            <a:r>
              <a:rPr lang="es-VE" sz="1600" dirty="0">
                <a:solidFill>
                  <a:prstClr val="black"/>
                </a:solidFill>
              </a:rPr>
              <a:t>Binacional Agua Negra</a:t>
            </a:r>
          </a:p>
          <a:p>
            <a:pPr lvl="0"/>
            <a:r>
              <a:rPr lang="es-VE" sz="1600" dirty="0" smtClean="0">
                <a:solidFill>
                  <a:prstClr val="black"/>
                </a:solidFill>
              </a:rPr>
              <a:t>31. PBB  Conexión </a:t>
            </a:r>
            <a:r>
              <a:rPr lang="es-VE" sz="1600" dirty="0">
                <a:solidFill>
                  <a:prstClr val="black"/>
                </a:solidFill>
              </a:rPr>
              <a:t>Porto </a:t>
            </a:r>
            <a:r>
              <a:rPr lang="es-VE" sz="1600" dirty="0" err="1">
                <a:solidFill>
                  <a:prstClr val="black"/>
                </a:solidFill>
              </a:rPr>
              <a:t>Velho</a:t>
            </a:r>
            <a:r>
              <a:rPr lang="es-VE" sz="1600" dirty="0">
                <a:solidFill>
                  <a:prstClr val="black"/>
                </a:solidFill>
              </a:rPr>
              <a:t> - Costa Peruana</a:t>
            </a:r>
            <a:endParaRPr lang="es-VE" sz="1600" dirty="0">
              <a:solidFill>
                <a:prstClr val="black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91680" y="620688"/>
            <a:ext cx="7452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3200" b="1" dirty="0" smtClean="0">
                <a:latin typeface="Arial" pitchFamily="34" charset="0"/>
                <a:cs typeface="Arial" pitchFamily="34" charset="0"/>
              </a:rPr>
              <a:t>Proyect</a:t>
            </a:r>
            <a:r>
              <a:rPr lang="es-UY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os Estructurados API 2013</a:t>
            </a:r>
            <a:endParaRPr lang="es-VE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0507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ChangeArrowheads="1"/>
          </p:cNvSpPr>
          <p:nvPr/>
        </p:nvSpPr>
        <p:spPr bwMode="auto">
          <a:xfrm>
            <a:off x="0" y="304800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anchor="ctr">
            <a:spAutoFit/>
          </a:bodyPr>
          <a:lstStyle/>
          <a:p>
            <a:endParaRPr lang="es-VE"/>
          </a:p>
        </p:txBody>
      </p:sp>
      <p:sp>
        <p:nvSpPr>
          <p:cNvPr id="262147" name="Text Box 3"/>
          <p:cNvSpPr txBox="1">
            <a:spLocks noChangeArrowheads="1"/>
          </p:cNvSpPr>
          <p:nvPr/>
        </p:nvSpPr>
        <p:spPr bwMode="auto">
          <a:xfrm>
            <a:off x="3049588" y="2698750"/>
            <a:ext cx="5554662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>
            <a:lvl1pPr marL="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50000"/>
              </a:spcBef>
            </a:pPr>
            <a:endParaRPr lang="es-VE" sz="1700">
              <a:latin typeface="Arial" charset="0"/>
            </a:endParaRPr>
          </a:p>
        </p:txBody>
      </p:sp>
      <p:sp>
        <p:nvSpPr>
          <p:cNvPr id="262148" name="Text Box 4"/>
          <p:cNvSpPr txBox="1">
            <a:spLocks noChangeArrowheads="1"/>
          </p:cNvSpPr>
          <p:nvPr/>
        </p:nvSpPr>
        <p:spPr bwMode="auto">
          <a:xfrm>
            <a:off x="539750" y="1628775"/>
            <a:ext cx="8280400" cy="435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>
            <a:lvl1pPr marL="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es-AR" b="1" dirty="0">
                <a:latin typeface="Arial" charset="0"/>
              </a:rPr>
              <a:t>Objetivo:</a:t>
            </a:r>
            <a:endParaRPr lang="es-ES" b="1" dirty="0">
              <a:latin typeface="Arial" charset="0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es-ES" dirty="0">
                <a:latin typeface="Arial" charset="0"/>
              </a:rPr>
              <a:t>Identificación de los obstáculos de tipo normativo, operativo o institucional que dificultan el uso eficiente de la infraestructura.</a:t>
            </a:r>
          </a:p>
          <a:p>
            <a:pPr lvl="2">
              <a:lnSpc>
                <a:spcPct val="115000"/>
              </a:lnSpc>
              <a:spcBef>
                <a:spcPct val="50000"/>
              </a:spcBef>
              <a:buFontTx/>
              <a:buChar char="•"/>
            </a:pPr>
            <a:r>
              <a:rPr lang="es-ES" dirty="0">
                <a:latin typeface="Arial" charset="0"/>
              </a:rPr>
              <a:t> Tecnologías de la información y las comunicaciones</a:t>
            </a:r>
          </a:p>
          <a:p>
            <a:pPr lvl="2">
              <a:lnSpc>
                <a:spcPct val="115000"/>
              </a:lnSpc>
              <a:spcBef>
                <a:spcPct val="50000"/>
              </a:spcBef>
              <a:buFontTx/>
              <a:buChar char="•"/>
            </a:pPr>
            <a:r>
              <a:rPr lang="es-ES" dirty="0">
                <a:latin typeface="Arial" charset="0"/>
              </a:rPr>
              <a:t> Facilitación de pasos de frontera</a:t>
            </a:r>
          </a:p>
          <a:p>
            <a:pPr lvl="2">
              <a:lnSpc>
                <a:spcPct val="115000"/>
              </a:lnSpc>
              <a:spcBef>
                <a:spcPct val="50000"/>
              </a:spcBef>
              <a:buFontTx/>
              <a:buChar char="•"/>
            </a:pPr>
            <a:r>
              <a:rPr lang="es-ES" dirty="0">
                <a:latin typeface="Arial" charset="0"/>
              </a:rPr>
              <a:t>Marcos normativos de mercados energéticos regionales</a:t>
            </a:r>
          </a:p>
          <a:p>
            <a:pPr lvl="2">
              <a:lnSpc>
                <a:spcPct val="115000"/>
              </a:lnSpc>
              <a:spcBef>
                <a:spcPct val="50000"/>
              </a:spcBef>
              <a:buFontTx/>
              <a:buChar char="•"/>
            </a:pPr>
            <a:r>
              <a:rPr lang="es-ES" dirty="0">
                <a:latin typeface="Arial" charset="0"/>
              </a:rPr>
              <a:t>Mecanismos innovadores de financiamiento</a:t>
            </a:r>
          </a:p>
          <a:p>
            <a:pPr lvl="2">
              <a:lnSpc>
                <a:spcPct val="115000"/>
              </a:lnSpc>
              <a:spcBef>
                <a:spcPct val="50000"/>
              </a:spcBef>
              <a:buFontTx/>
              <a:buChar char="•"/>
            </a:pPr>
            <a:r>
              <a:rPr lang="es-ES" dirty="0">
                <a:latin typeface="Arial" charset="0"/>
              </a:rPr>
              <a:t>Transporte aéreo</a:t>
            </a:r>
          </a:p>
          <a:p>
            <a:pPr lvl="2">
              <a:lnSpc>
                <a:spcPct val="115000"/>
              </a:lnSpc>
              <a:spcBef>
                <a:spcPct val="50000"/>
              </a:spcBef>
              <a:buFontTx/>
              <a:buChar char="•"/>
            </a:pPr>
            <a:r>
              <a:rPr lang="es-ES" dirty="0">
                <a:latin typeface="Arial" charset="0"/>
              </a:rPr>
              <a:t>Transporte marítimo</a:t>
            </a:r>
          </a:p>
          <a:p>
            <a:pPr lvl="2">
              <a:lnSpc>
                <a:spcPct val="115000"/>
              </a:lnSpc>
              <a:spcBef>
                <a:spcPct val="50000"/>
              </a:spcBef>
              <a:buFontTx/>
              <a:buChar char="•"/>
            </a:pPr>
            <a:r>
              <a:rPr lang="es-ES" dirty="0">
                <a:latin typeface="Arial" charset="0"/>
              </a:rPr>
              <a:t>Transporte multimodal</a:t>
            </a:r>
          </a:p>
        </p:txBody>
      </p:sp>
      <p:sp>
        <p:nvSpPr>
          <p:cNvPr id="262149" name="Text Box 5"/>
          <p:cNvSpPr txBox="1">
            <a:spLocks noChangeArrowheads="1"/>
          </p:cNvSpPr>
          <p:nvPr/>
        </p:nvSpPr>
        <p:spPr bwMode="auto">
          <a:xfrm>
            <a:off x="1258888" y="548680"/>
            <a:ext cx="7993062" cy="658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>
            <a:lvl1pPr marL="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50000"/>
              </a:spcBef>
            </a:pPr>
            <a:r>
              <a:rPr lang="es-ES" sz="3200" b="1" dirty="0" smtClean="0">
                <a:latin typeface="Arial" pitchFamily="34" charset="0"/>
                <a:cs typeface="Arial" pitchFamily="34" charset="0"/>
              </a:rPr>
              <a:t>Procesos</a:t>
            </a:r>
            <a:r>
              <a:rPr lang="es-ES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Sectoriales de Integración</a:t>
            </a:r>
            <a:endParaRPr lang="es-ES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357188" y="1714500"/>
            <a:ext cx="8437562" cy="391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2100" indent="-292100" eaLnBrk="1" hangingPunct="1">
              <a:spcBef>
                <a:spcPct val="50000"/>
              </a:spcBef>
              <a:spcAft>
                <a:spcPct val="50000"/>
              </a:spcAft>
              <a:buClr>
                <a:srgbClr val="000066"/>
              </a:buClr>
              <a:buSzPct val="80000"/>
              <a:buFont typeface="Wingdings" pitchFamily="2" charset="2"/>
              <a:buChar char="§"/>
              <a:tabLst>
                <a:tab pos="287338" algn="l"/>
              </a:tabLst>
            </a:pPr>
            <a:r>
              <a:rPr lang="es-ES_tradnl" sz="2000" dirty="0">
                <a:solidFill>
                  <a:srgbClr val="000066"/>
                </a:solidFill>
              </a:rPr>
              <a:t>Institución financiera multilateral de identidad latinoamericana y proyección iberoamericana, con la Misión de promover</a:t>
            </a:r>
          </a:p>
          <a:p>
            <a:pPr marL="742950" lvl="1" indent="-285750" eaLnBrk="1" hangingPunct="1">
              <a:lnSpc>
                <a:spcPct val="30000"/>
              </a:lnSpc>
              <a:spcBef>
                <a:spcPct val="50000"/>
              </a:spcBef>
              <a:spcAft>
                <a:spcPct val="50000"/>
              </a:spcAft>
              <a:buClr>
                <a:srgbClr val="000066"/>
              </a:buClr>
              <a:buSzPct val="80000"/>
              <a:buFont typeface="Wingdings" pitchFamily="2" charset="2"/>
              <a:buChar char="§"/>
              <a:tabLst>
                <a:tab pos="287338" algn="l"/>
              </a:tabLst>
            </a:pPr>
            <a:r>
              <a:rPr lang="es-ES_tradnl" sz="2000" dirty="0">
                <a:solidFill>
                  <a:srgbClr val="000066"/>
                </a:solidFill>
              </a:rPr>
              <a:t>El desarrollo sostenible</a:t>
            </a:r>
          </a:p>
          <a:p>
            <a:pPr marL="742950" lvl="1" indent="-285750" eaLnBrk="1" hangingPunct="1">
              <a:lnSpc>
                <a:spcPct val="30000"/>
              </a:lnSpc>
              <a:spcBef>
                <a:spcPct val="50000"/>
              </a:spcBef>
              <a:spcAft>
                <a:spcPct val="50000"/>
              </a:spcAft>
              <a:buClr>
                <a:srgbClr val="000066"/>
              </a:buClr>
              <a:buSzPct val="80000"/>
              <a:buFont typeface="Wingdings" pitchFamily="2" charset="2"/>
              <a:buChar char="§"/>
              <a:tabLst>
                <a:tab pos="287338" algn="l"/>
              </a:tabLst>
            </a:pPr>
            <a:r>
              <a:rPr lang="es-ES_tradnl" sz="2000" dirty="0">
                <a:solidFill>
                  <a:srgbClr val="000066"/>
                </a:solidFill>
              </a:rPr>
              <a:t>La integración regional</a:t>
            </a:r>
          </a:p>
          <a:p>
            <a:pPr marL="292100" indent="-292100" eaLnBrk="1" hangingPunct="1">
              <a:spcBef>
                <a:spcPct val="50000"/>
              </a:spcBef>
              <a:spcAft>
                <a:spcPct val="50000"/>
              </a:spcAft>
              <a:buClr>
                <a:srgbClr val="000066"/>
              </a:buClr>
              <a:buSzPct val="80000"/>
              <a:buFont typeface="Wingdings" pitchFamily="2" charset="2"/>
              <a:buChar char="§"/>
              <a:tabLst>
                <a:tab pos="287338" algn="l"/>
              </a:tabLst>
            </a:pPr>
            <a:r>
              <a:rPr lang="es-ES_tradnl" sz="2000" dirty="0">
                <a:solidFill>
                  <a:srgbClr val="000066"/>
                </a:solidFill>
              </a:rPr>
              <a:t>Presta servicios bancarios múltiples a clientes del sector público y privado en sus países socios.</a:t>
            </a:r>
          </a:p>
          <a:p>
            <a:pPr marL="292100" indent="-292100" eaLnBrk="1" hangingPunct="1">
              <a:spcBef>
                <a:spcPct val="50000"/>
              </a:spcBef>
              <a:spcAft>
                <a:spcPct val="50000"/>
              </a:spcAft>
              <a:buClr>
                <a:srgbClr val="000066"/>
              </a:buClr>
              <a:buSzPct val="80000"/>
              <a:buFont typeface="Wingdings" pitchFamily="2" charset="2"/>
              <a:buChar char="§"/>
              <a:tabLst>
                <a:tab pos="287338" algn="l"/>
              </a:tabLst>
            </a:pPr>
            <a:r>
              <a:rPr lang="es-ES_tradnl" sz="2000" dirty="0">
                <a:solidFill>
                  <a:srgbClr val="000066"/>
                </a:solidFill>
              </a:rPr>
              <a:t>Institución versátil, ágil y competitiva regional y globalmente</a:t>
            </a:r>
          </a:p>
          <a:p>
            <a:pPr marL="292100" indent="-292100">
              <a:spcBef>
                <a:spcPct val="50000"/>
              </a:spcBef>
              <a:spcAft>
                <a:spcPct val="50000"/>
              </a:spcAft>
              <a:buClr>
                <a:srgbClr val="000066"/>
              </a:buClr>
              <a:buSzPct val="80000"/>
              <a:buFont typeface="Wingdings" pitchFamily="2" charset="2"/>
              <a:buChar char="§"/>
              <a:tabLst>
                <a:tab pos="287338" algn="l"/>
              </a:tabLst>
            </a:pPr>
            <a:r>
              <a:rPr lang="es-ES_tradnl" sz="2000" dirty="0">
                <a:solidFill>
                  <a:srgbClr val="000066"/>
                </a:solidFill>
              </a:rPr>
              <a:t>Desde hace </a:t>
            </a:r>
            <a:r>
              <a:rPr lang="es-ES_tradnl" sz="2000" dirty="0" smtClean="0">
                <a:solidFill>
                  <a:srgbClr val="000066"/>
                </a:solidFill>
              </a:rPr>
              <a:t>40 </a:t>
            </a:r>
            <a:r>
              <a:rPr lang="es-ES_tradnl" sz="2000" dirty="0">
                <a:solidFill>
                  <a:srgbClr val="000066"/>
                </a:solidFill>
              </a:rPr>
              <a:t>años opera desde su Sede principal en Caracas y tiene oficinas de representación en Bogotá, </a:t>
            </a:r>
            <a:r>
              <a:rPr lang="es-ES_tradnl" sz="2000" dirty="0" smtClean="0">
                <a:solidFill>
                  <a:srgbClr val="000066"/>
                </a:solidFill>
              </a:rPr>
              <a:t>Brasilia, Buenos Aires, Ciudad </a:t>
            </a:r>
            <a:r>
              <a:rPr lang="es-ES_tradnl" sz="2000" dirty="0">
                <a:solidFill>
                  <a:srgbClr val="000066"/>
                </a:solidFill>
              </a:rPr>
              <a:t>de Panamá, La Paz, Lima, </a:t>
            </a:r>
            <a:r>
              <a:rPr lang="es-ES_tradnl" sz="2000" dirty="0" smtClean="0">
                <a:solidFill>
                  <a:srgbClr val="000066"/>
                </a:solidFill>
              </a:rPr>
              <a:t>Madrid, </a:t>
            </a:r>
            <a:r>
              <a:rPr lang="es-ES_tradnl" sz="2000" dirty="0" smtClean="0">
                <a:solidFill>
                  <a:srgbClr val="000066"/>
                </a:solidFill>
              </a:rPr>
              <a:t>México, Montevideo, Quito y </a:t>
            </a:r>
            <a:r>
              <a:rPr lang="es-ES_tradnl" sz="2000" dirty="0" err="1" smtClean="0">
                <a:solidFill>
                  <a:srgbClr val="000066"/>
                </a:solidFill>
              </a:rPr>
              <a:t>Trinidad&amp;Tobago</a:t>
            </a:r>
            <a:r>
              <a:rPr lang="es-ES_tradnl" sz="2000" dirty="0" smtClean="0">
                <a:solidFill>
                  <a:srgbClr val="000066"/>
                </a:solidFill>
              </a:rPr>
              <a:t>. </a:t>
            </a:r>
            <a:endParaRPr lang="es-ES_tradnl" sz="2000" dirty="0">
              <a:solidFill>
                <a:srgbClr val="000066"/>
              </a:solidFill>
            </a:endParaRPr>
          </a:p>
        </p:txBody>
      </p:sp>
      <p:sp>
        <p:nvSpPr>
          <p:cNvPr id="20483" name="Text Box 7"/>
          <p:cNvSpPr txBox="1">
            <a:spLocks noChangeArrowheads="1"/>
          </p:cNvSpPr>
          <p:nvPr/>
        </p:nvSpPr>
        <p:spPr bwMode="auto">
          <a:xfrm>
            <a:off x="3347864" y="548680"/>
            <a:ext cx="3600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VE" sz="3600" b="1" dirty="0" smtClean="0">
                <a:solidFill>
                  <a:schemeClr val="bg1"/>
                </a:solidFill>
              </a:rPr>
              <a:t>Qué es CAF</a:t>
            </a:r>
            <a:endParaRPr lang="es-E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36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95"/>
          <p:cNvPicPr>
            <a:picLocks noChangeAspect="1" noChangeArrowheads="1"/>
          </p:cNvPicPr>
          <p:nvPr/>
        </p:nvPicPr>
        <p:blipFill>
          <a:blip r:embed="rId3"/>
          <a:srcRect r="9669" b="9193"/>
          <a:stretch>
            <a:fillRect/>
          </a:stretch>
        </p:blipFill>
        <p:spPr bwMode="auto">
          <a:xfrm>
            <a:off x="23813" y="1357313"/>
            <a:ext cx="9120187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285875" y="568325"/>
            <a:ext cx="7402513" cy="5909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r>
              <a:rPr lang="es-ES" sz="3600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Países </a:t>
            </a:r>
            <a:r>
              <a:rPr lang="es-ES" sz="3600" b="1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Accionistas  </a:t>
            </a:r>
            <a:endParaRPr lang="es-ES" sz="3600" b="1" kern="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5751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graphicFrame>
        <p:nvGraphicFramePr>
          <p:cNvPr id="10" name="4 Gráfico"/>
          <p:cNvGraphicFramePr/>
          <p:nvPr>
            <p:extLst>
              <p:ext uri="{D42A27DB-BD31-4B8C-83A1-F6EECF244321}">
                <p14:modId xmlns:p14="http://schemas.microsoft.com/office/powerpoint/2010/main" val="4013967185"/>
              </p:ext>
            </p:extLst>
          </p:nvPr>
        </p:nvGraphicFramePr>
        <p:xfrm>
          <a:off x="285720" y="1643050"/>
          <a:ext cx="8501122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461" name="10 CuadroTexto"/>
          <p:cNvSpPr txBox="1">
            <a:spLocks noChangeArrowheads="1"/>
          </p:cNvSpPr>
          <p:nvPr/>
        </p:nvSpPr>
        <p:spPr bwMode="auto">
          <a:xfrm>
            <a:off x="2214563" y="571480"/>
            <a:ext cx="60721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2800" b="1" dirty="0">
                <a:latin typeface="Calibri" pitchFamily="34" charset="0"/>
              </a:rPr>
              <a:t>Cartera </a:t>
            </a:r>
            <a:r>
              <a:rPr lang="es-EC" sz="2800" b="1" dirty="0">
                <a:solidFill>
                  <a:schemeClr val="bg1"/>
                </a:solidFill>
                <a:latin typeface="Calibri" pitchFamily="34" charset="0"/>
              </a:rPr>
              <a:t>CAF: 1975 – </a:t>
            </a:r>
            <a:r>
              <a:rPr lang="es-EC" sz="2800" b="1" dirty="0" smtClean="0">
                <a:solidFill>
                  <a:schemeClr val="bg1"/>
                </a:solidFill>
                <a:latin typeface="Calibri" pitchFamily="34" charset="0"/>
              </a:rPr>
              <a:t>2012  </a:t>
            </a:r>
            <a:r>
              <a:rPr lang="es-EC" sz="2800" b="1" dirty="0">
                <a:solidFill>
                  <a:schemeClr val="bg1"/>
                </a:solidFill>
                <a:latin typeface="Calibri" pitchFamily="34" charset="0"/>
              </a:rPr>
              <a:t>(US$ MM)</a:t>
            </a:r>
          </a:p>
        </p:txBody>
      </p:sp>
    </p:spTree>
    <p:extLst>
      <p:ext uri="{BB962C8B-B14F-4D97-AF65-F5344CB8AC3E}">
        <p14:creationId xmlns:p14="http://schemas.microsoft.com/office/powerpoint/2010/main" val="2110437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3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66800" y="1798662"/>
            <a:ext cx="7010400" cy="4438650"/>
          </a:xfrm>
          <a:noFill/>
          <a:ln/>
        </p:spPr>
        <p:txBody>
          <a:bodyPr>
            <a:normAutofit fontScale="92500" lnSpcReduction="20000"/>
          </a:bodyPr>
          <a:lstStyle/>
          <a:p>
            <a:pPr marL="341313" indent="-341313" defTabSz="911225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  <a:tabLst/>
            </a:pPr>
            <a:endParaRPr lang="es-ES_tradnl" sz="1300" b="1" dirty="0">
              <a:solidFill>
                <a:srgbClr val="000099"/>
              </a:solidFill>
            </a:endParaRP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Blip>
                <a:blip r:embed="rId2"/>
              </a:buBlip>
              <a:tabLst/>
            </a:pPr>
            <a:endParaRPr lang="es-ES_tradnl" sz="1300" b="1" dirty="0">
              <a:solidFill>
                <a:srgbClr val="000099"/>
              </a:solidFill>
            </a:endParaRPr>
          </a:p>
          <a:p>
            <a:pPr marL="341313" indent="-341313" defTabSz="911225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r>
              <a:rPr lang="es-ES_tradnl" sz="1900" b="1" dirty="0">
                <a:solidFill>
                  <a:srgbClr val="000099"/>
                </a:solidFill>
              </a:rPr>
              <a:t>Financiamiento de proyectos a largo plazo</a:t>
            </a:r>
          </a:p>
          <a:p>
            <a:pPr marL="341313" indent="-341313" defTabSz="911225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  <a:tabLst/>
            </a:pPr>
            <a:endParaRPr lang="es-ES_tradnl" sz="1900" b="1" dirty="0">
              <a:solidFill>
                <a:srgbClr val="000099"/>
              </a:solidFill>
            </a:endParaRPr>
          </a:p>
          <a:p>
            <a:pPr marL="341313" indent="-341313" defTabSz="911225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r>
              <a:rPr lang="es-ES_tradnl" sz="1900" b="1" dirty="0">
                <a:solidFill>
                  <a:srgbClr val="000099"/>
                </a:solidFill>
              </a:rPr>
              <a:t>Programas de desarrollo sectorial</a:t>
            </a: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endParaRPr lang="es-ES_tradnl" sz="1900" b="1" dirty="0">
              <a:solidFill>
                <a:srgbClr val="000099"/>
              </a:solidFill>
            </a:endParaRPr>
          </a:p>
          <a:p>
            <a:pPr marL="341313" indent="-341313" defTabSz="911225">
              <a:lnSpc>
                <a:spcPct val="80000"/>
              </a:lnSpc>
              <a:spcBef>
                <a:spcPct val="10000"/>
              </a:spcBef>
              <a:buFont typeface="Wingdings" pitchFamily="2" charset="2"/>
              <a:buChar char="v"/>
              <a:tabLst/>
            </a:pPr>
            <a:r>
              <a:rPr lang="es-ES_tradnl" sz="1900" b="1" dirty="0">
                <a:solidFill>
                  <a:srgbClr val="000099"/>
                </a:solidFill>
              </a:rPr>
              <a:t>Préstamos sindicados tipo A/B</a:t>
            </a:r>
          </a:p>
          <a:p>
            <a:pPr marL="341313" indent="-341313" defTabSz="911225">
              <a:lnSpc>
                <a:spcPct val="80000"/>
              </a:lnSpc>
              <a:spcBef>
                <a:spcPct val="10000"/>
              </a:spcBef>
              <a:buFont typeface="Wingdings" pitchFamily="2" charset="2"/>
              <a:buChar char="v"/>
              <a:tabLst/>
            </a:pPr>
            <a:endParaRPr lang="es-ES_tradnl" sz="1900" b="1" dirty="0">
              <a:solidFill>
                <a:srgbClr val="000099"/>
              </a:solidFill>
            </a:endParaRPr>
          </a:p>
          <a:p>
            <a:pPr marL="341313" indent="-341313" defTabSz="911225">
              <a:lnSpc>
                <a:spcPct val="80000"/>
              </a:lnSpc>
              <a:spcBef>
                <a:spcPct val="10000"/>
              </a:spcBef>
              <a:buFont typeface="Wingdings" pitchFamily="2" charset="2"/>
              <a:buChar char="v"/>
              <a:tabLst/>
            </a:pPr>
            <a:r>
              <a:rPr lang="es-ES_tradnl" sz="1900" b="1" dirty="0">
                <a:solidFill>
                  <a:srgbClr val="000099"/>
                </a:solidFill>
              </a:rPr>
              <a:t>Cofinanciamientos con otras multilaterales o con </a:t>
            </a:r>
            <a:r>
              <a:rPr lang="es-ES_tradnl" sz="1900" b="1" dirty="0" err="1">
                <a:solidFill>
                  <a:srgbClr val="000099"/>
                </a:solidFill>
              </a:rPr>
              <a:t>ECA’s</a:t>
            </a:r>
            <a:r>
              <a:rPr lang="es-ES_tradnl" sz="1900" b="1" dirty="0">
                <a:solidFill>
                  <a:srgbClr val="000099"/>
                </a:solidFill>
              </a:rPr>
              <a:t>.</a:t>
            </a: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endParaRPr lang="es-ES_tradnl" sz="1900" b="1" dirty="0">
              <a:solidFill>
                <a:srgbClr val="000099"/>
              </a:solidFill>
            </a:endParaRP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r>
              <a:rPr lang="es-ES_tradnl" sz="1900" b="1" dirty="0">
                <a:solidFill>
                  <a:srgbClr val="000099"/>
                </a:solidFill>
              </a:rPr>
              <a:t>Financiamientos estructurados para proyectos (Recurso Limitado)</a:t>
            </a: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endParaRPr lang="es-ES_tradnl" sz="1900" b="1" dirty="0">
              <a:solidFill>
                <a:srgbClr val="000099"/>
              </a:solidFill>
            </a:endParaRP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r>
              <a:rPr lang="es-ES_tradnl" sz="1900" b="1" dirty="0">
                <a:solidFill>
                  <a:srgbClr val="000099"/>
                </a:solidFill>
              </a:rPr>
              <a:t>Préstamos corporativos a entidades propietarias u operadoras</a:t>
            </a: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endParaRPr lang="es-ES_tradnl" sz="1900" b="1" dirty="0">
              <a:solidFill>
                <a:srgbClr val="000099"/>
              </a:solidFill>
            </a:endParaRP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r>
              <a:rPr lang="es-ES_tradnl" sz="1900" b="1" dirty="0">
                <a:solidFill>
                  <a:srgbClr val="000099"/>
                </a:solidFill>
              </a:rPr>
              <a:t>Garantías totales y parciales</a:t>
            </a: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endParaRPr lang="es-ES_tradnl" sz="1900" b="1" dirty="0">
              <a:solidFill>
                <a:srgbClr val="000099"/>
              </a:solidFill>
            </a:endParaRP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r>
              <a:rPr lang="es-ES_tradnl" sz="1900" b="1" dirty="0">
                <a:solidFill>
                  <a:srgbClr val="000099"/>
                </a:solidFill>
              </a:rPr>
              <a:t>Emisiones de valores en mercados de capitales</a:t>
            </a: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endParaRPr lang="es-ES_tradnl" sz="1900" b="1" dirty="0">
              <a:solidFill>
                <a:srgbClr val="000099"/>
              </a:solidFill>
            </a:endParaRP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r>
              <a:rPr lang="es-ES_tradnl" sz="1900" b="1" dirty="0">
                <a:solidFill>
                  <a:srgbClr val="000099"/>
                </a:solidFill>
              </a:rPr>
              <a:t>Participaciones accionarias principalmente vía fondos de inversión</a:t>
            </a: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endParaRPr lang="es-ES_tradnl" sz="1900" b="1" dirty="0">
              <a:solidFill>
                <a:srgbClr val="000099"/>
              </a:solidFill>
            </a:endParaRP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r>
              <a:rPr lang="es-ES_tradnl" sz="1900" b="1" dirty="0">
                <a:solidFill>
                  <a:srgbClr val="000099"/>
                </a:solidFill>
              </a:rPr>
              <a:t>Cooperación técnica reembolsable y  no reembolsable</a:t>
            </a: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endParaRPr lang="es-ES_tradnl" sz="1900" b="1" dirty="0">
              <a:solidFill>
                <a:srgbClr val="000099"/>
              </a:solidFill>
            </a:endParaRPr>
          </a:p>
          <a:p>
            <a:pPr marL="341313" indent="-341313" defTabSz="911225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v"/>
              <a:tabLst/>
            </a:pPr>
            <a:r>
              <a:rPr lang="es-ES_tradnl" sz="1900" b="1" dirty="0" err="1">
                <a:solidFill>
                  <a:srgbClr val="000099"/>
                </a:solidFill>
              </a:rPr>
              <a:t>ProINFRA</a:t>
            </a:r>
            <a:r>
              <a:rPr lang="es-ES_tradnl" sz="1900" b="1" dirty="0">
                <a:solidFill>
                  <a:srgbClr val="000099"/>
                </a:solidFill>
              </a:rPr>
              <a:t>: Fondo de financiamiento a la </a:t>
            </a:r>
            <a:r>
              <a:rPr lang="es-ES_tradnl" sz="1900" b="1" dirty="0" err="1">
                <a:solidFill>
                  <a:srgbClr val="000099"/>
                </a:solidFill>
              </a:rPr>
              <a:t>preinversión</a:t>
            </a:r>
            <a:endParaRPr lang="es-ES" sz="1900" b="1" dirty="0">
              <a:solidFill>
                <a:srgbClr val="000099"/>
              </a:solidFill>
            </a:endParaRPr>
          </a:p>
        </p:txBody>
      </p:sp>
      <p:sp>
        <p:nvSpPr>
          <p:cNvPr id="868355" name="Text Box 3"/>
          <p:cNvSpPr txBox="1">
            <a:spLocks noChangeArrowheads="1"/>
          </p:cNvSpPr>
          <p:nvPr/>
        </p:nvSpPr>
        <p:spPr bwMode="auto">
          <a:xfrm>
            <a:off x="1714480" y="428604"/>
            <a:ext cx="742952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2800" b="1" dirty="0"/>
              <a:t>CAF </a:t>
            </a:r>
            <a:r>
              <a:rPr lang="es-ES_tradnl" sz="2800" b="1" dirty="0">
                <a:solidFill>
                  <a:schemeClr val="bg1"/>
                </a:solidFill>
              </a:rPr>
              <a:t>opera</a:t>
            </a:r>
            <a:r>
              <a:rPr lang="es-ES_tradnl" sz="2800" b="1" dirty="0"/>
              <a:t> </a:t>
            </a:r>
            <a:r>
              <a:rPr lang="es-ES_tradnl" sz="2800" b="1" dirty="0">
                <a:solidFill>
                  <a:schemeClr val="bg1"/>
                </a:solidFill>
              </a:rPr>
              <a:t>a través de una gama de productos financieros …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197226"/>
      </p:ext>
    </p:extLst>
  </p:cSld>
  <p:clrMapOvr>
    <a:masterClrMapping/>
  </p:clrMapOvr>
  <p:transition advClick="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683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83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683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683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683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683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683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683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683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683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683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683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683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683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683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683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683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683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6835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6835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6835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6835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6835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6835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6835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6835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6835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6835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6835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6835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35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6835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6835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6835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35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081213" y="531590"/>
            <a:ext cx="6451600" cy="665162"/>
          </a:xfrm>
        </p:spPr>
        <p:txBody>
          <a:bodyPr>
            <a:noAutofit/>
          </a:bodyPr>
          <a:lstStyle/>
          <a:p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Acci</a:t>
            </a:r>
            <a:r>
              <a:rPr lang="es-ES_tradnl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ones de CAF en Infraestructura</a:t>
            </a:r>
            <a:endParaRPr lang="es-ES" sz="28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1187450" y="2401904"/>
            <a:ext cx="7488238" cy="3384550"/>
          </a:xfrm>
        </p:spPr>
        <p:txBody>
          <a:bodyPr/>
          <a:lstStyle/>
          <a:p>
            <a:pPr marL="381000" indent="-381000">
              <a:buClr>
                <a:srgbClr val="000066"/>
              </a:buClr>
              <a:buFontTx/>
              <a:buChar char="•"/>
              <a:tabLst>
                <a:tab pos="360363" algn="l"/>
              </a:tabLst>
            </a:pPr>
            <a:r>
              <a:rPr lang="es-VE" sz="2400" dirty="0" smtClean="0"/>
              <a:t>Financiamiento de proyectos</a:t>
            </a:r>
          </a:p>
          <a:p>
            <a:pPr marL="381000" indent="-381000">
              <a:buClr>
                <a:srgbClr val="000066"/>
              </a:buClr>
              <a:buFontTx/>
              <a:buChar char="•"/>
              <a:tabLst>
                <a:tab pos="360363" algn="l"/>
              </a:tabLst>
            </a:pPr>
            <a:r>
              <a:rPr lang="es-VE" sz="2400" dirty="0" smtClean="0"/>
              <a:t>Apoyo a estudios de </a:t>
            </a:r>
            <a:r>
              <a:rPr lang="es-VE" sz="2400" dirty="0" err="1" smtClean="0"/>
              <a:t>preinversión</a:t>
            </a:r>
            <a:endParaRPr lang="es-VE" sz="2400" dirty="0" smtClean="0"/>
          </a:p>
          <a:p>
            <a:pPr marL="381000" indent="-381000">
              <a:buClr>
                <a:srgbClr val="000066"/>
              </a:buClr>
              <a:buFontTx/>
              <a:buChar char="•"/>
              <a:tabLst>
                <a:tab pos="360363" algn="l"/>
              </a:tabLst>
            </a:pPr>
            <a:r>
              <a:rPr lang="es-VE" sz="2400" dirty="0" smtClean="0"/>
              <a:t>Programas de desarrollo sectorial</a:t>
            </a:r>
          </a:p>
          <a:p>
            <a:pPr marL="381000" indent="-381000">
              <a:buClr>
                <a:srgbClr val="000066"/>
              </a:buClr>
              <a:buFontTx/>
              <a:buChar char="•"/>
              <a:tabLst>
                <a:tab pos="360363" algn="l"/>
              </a:tabLst>
            </a:pPr>
            <a:r>
              <a:rPr lang="es-VE" sz="2400" dirty="0" smtClean="0"/>
              <a:t>Apoyo a la formulación de políticas públicas</a:t>
            </a:r>
          </a:p>
          <a:p>
            <a:pPr marL="381000" indent="-381000">
              <a:buClr>
                <a:srgbClr val="000066"/>
              </a:buClr>
              <a:buFontTx/>
              <a:buChar char="•"/>
              <a:tabLst>
                <a:tab pos="360363" algn="l"/>
              </a:tabLst>
            </a:pPr>
            <a:r>
              <a:rPr lang="es-VE" sz="2400" dirty="0" smtClean="0"/>
              <a:t>Generación de conocimiento</a:t>
            </a:r>
          </a:p>
          <a:p>
            <a:pPr marL="381000" indent="-381000">
              <a:buClr>
                <a:srgbClr val="000066"/>
              </a:buClr>
              <a:buFontTx/>
              <a:buChar char="•"/>
              <a:tabLst>
                <a:tab pos="360363" algn="l"/>
              </a:tabLst>
            </a:pPr>
            <a:r>
              <a:rPr lang="es-VE" sz="2400" dirty="0" smtClean="0"/>
              <a:t>Promoción y articulación de actores e iniciativas</a:t>
            </a:r>
            <a:endParaRPr lang="es-ES" sz="2400" dirty="0" smtClean="0"/>
          </a:p>
        </p:txBody>
      </p:sp>
    </p:spTree>
    <p:extLst>
      <p:ext uri="{BB962C8B-B14F-4D97-AF65-F5344CB8AC3E}">
        <p14:creationId xmlns:p14="http://schemas.microsoft.com/office/powerpoint/2010/main" val="2617440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1714" name="Rectangle 2"/>
          <p:cNvSpPr>
            <a:spLocks noGrp="1" noChangeArrowheads="1"/>
          </p:cNvSpPr>
          <p:nvPr>
            <p:ph type="title"/>
          </p:nvPr>
        </p:nvSpPr>
        <p:spPr>
          <a:xfrm>
            <a:off x="2228850" y="595296"/>
            <a:ext cx="6303963" cy="547688"/>
          </a:xfrm>
        </p:spPr>
        <p:txBody>
          <a:bodyPr>
            <a:noAutofit/>
          </a:bodyPr>
          <a:lstStyle/>
          <a:p>
            <a:pPr algn="ctr">
              <a:lnSpc>
                <a:spcPct val="110000"/>
              </a:lnSpc>
            </a:pPr>
            <a:r>
              <a:rPr lang="es-VE" sz="2200" b="1" dirty="0">
                <a:latin typeface="Arial" pitchFamily="34" charset="0"/>
              </a:rPr>
              <a:t>Pro</a:t>
            </a:r>
            <a:r>
              <a:rPr lang="es-VE" sz="2200" b="1" dirty="0">
                <a:solidFill>
                  <a:schemeClr val="bg1"/>
                </a:solidFill>
                <a:latin typeface="Arial" pitchFamily="34" charset="0"/>
              </a:rPr>
              <a:t>gramas de </a:t>
            </a:r>
            <a:r>
              <a:rPr lang="es-VE" sz="2200" b="1" dirty="0" smtClean="0">
                <a:solidFill>
                  <a:schemeClr val="bg1"/>
                </a:solidFill>
                <a:latin typeface="Arial" pitchFamily="34" charset="0"/>
              </a:rPr>
              <a:t>Apoyo </a:t>
            </a:r>
            <a:r>
              <a:rPr lang="es-VE" sz="2200" b="1" dirty="0">
                <a:solidFill>
                  <a:schemeClr val="bg1"/>
                </a:solidFill>
                <a:latin typeface="Arial" pitchFamily="34" charset="0"/>
              </a:rPr>
              <a:t>al </a:t>
            </a:r>
            <a:r>
              <a:rPr lang="es-VE" sz="2200" b="1" dirty="0" smtClean="0">
                <a:solidFill>
                  <a:schemeClr val="bg1"/>
                </a:solidFill>
                <a:latin typeface="Arial" pitchFamily="34" charset="0"/>
              </a:rPr>
              <a:t>Desarrollo </a:t>
            </a:r>
            <a:r>
              <a:rPr lang="es-VE" sz="2200" b="1" dirty="0">
                <a:solidFill>
                  <a:schemeClr val="bg1"/>
                </a:solidFill>
                <a:latin typeface="Arial" pitchFamily="34" charset="0"/>
              </a:rPr>
              <a:t>de la </a:t>
            </a:r>
            <a:r>
              <a:rPr lang="es-VE" sz="2200" b="1" dirty="0" smtClean="0">
                <a:latin typeface="Arial" pitchFamily="34" charset="0"/>
              </a:rPr>
              <a:t>Infra</a:t>
            </a:r>
            <a:r>
              <a:rPr lang="es-VE" sz="2200" b="1" dirty="0" smtClean="0">
                <a:solidFill>
                  <a:schemeClr val="bg1"/>
                </a:solidFill>
                <a:latin typeface="Arial" pitchFamily="34" charset="0"/>
              </a:rPr>
              <a:t>estructura  de Integración en </a:t>
            </a:r>
            <a:r>
              <a:rPr lang="es-VE" sz="2200" b="1" dirty="0">
                <a:solidFill>
                  <a:schemeClr val="bg1"/>
                </a:solidFill>
                <a:latin typeface="Arial" pitchFamily="34" charset="0"/>
              </a:rPr>
              <a:t>la </a:t>
            </a:r>
            <a:r>
              <a:rPr lang="es-VE" sz="2200" b="1" dirty="0" smtClean="0">
                <a:solidFill>
                  <a:schemeClr val="bg1"/>
                </a:solidFill>
                <a:latin typeface="Arial" pitchFamily="34" charset="0"/>
              </a:rPr>
              <a:t>Región</a:t>
            </a:r>
            <a:r>
              <a:rPr lang="es-VE" sz="2200" b="1" dirty="0" smtClean="0">
                <a:solidFill>
                  <a:schemeClr val="bg1"/>
                </a:solidFill>
              </a:rPr>
              <a:t> </a:t>
            </a:r>
            <a:endParaRPr lang="es-ES" sz="2200" b="1" dirty="0">
              <a:solidFill>
                <a:schemeClr val="bg1"/>
              </a:solidFill>
            </a:endParaRPr>
          </a:p>
        </p:txBody>
      </p:sp>
      <p:sp>
        <p:nvSpPr>
          <p:cNvPr id="1011715" name="Rectangle 3"/>
          <p:cNvSpPr>
            <a:spLocks noChangeArrowheads="1"/>
          </p:cNvSpPr>
          <p:nvPr/>
        </p:nvSpPr>
        <p:spPr bwMode="auto">
          <a:xfrm>
            <a:off x="-828675" y="6237288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11716" name="Text Box 4"/>
          <p:cNvSpPr txBox="1">
            <a:spLocks noChangeArrowheads="1"/>
          </p:cNvSpPr>
          <p:nvPr/>
        </p:nvSpPr>
        <p:spPr bwMode="auto">
          <a:xfrm>
            <a:off x="1116013" y="1484313"/>
            <a:ext cx="7127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s-ES" sz="2400" b="1">
              <a:solidFill>
                <a:schemeClr val="accent1"/>
              </a:solidFill>
            </a:endParaRPr>
          </a:p>
        </p:txBody>
      </p:sp>
      <p:sp>
        <p:nvSpPr>
          <p:cNvPr id="1011717" name="Rectangle 5"/>
          <p:cNvSpPr>
            <a:spLocks noChangeArrowheads="1"/>
          </p:cNvSpPr>
          <p:nvPr/>
        </p:nvSpPr>
        <p:spPr bwMode="auto">
          <a:xfrm>
            <a:off x="684213" y="2394418"/>
            <a:ext cx="820896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85738" indent="-185738" eaLnBrk="0" hangingPunct="0">
              <a:buFont typeface="Wingdings" pitchFamily="2" charset="2"/>
              <a:buChar char="§"/>
            </a:pPr>
            <a:r>
              <a:rPr lang="es-ES_tradnl" sz="2400" dirty="0">
                <a:solidFill>
                  <a:srgbClr val="003366"/>
                </a:solidFill>
              </a:rPr>
              <a:t>Iniciativa IIRSA</a:t>
            </a:r>
          </a:p>
          <a:p>
            <a:pPr marL="185738" indent="-185738" eaLnBrk="0" hangingPunct="0">
              <a:buFont typeface="Wingdings" pitchFamily="2" charset="2"/>
              <a:buChar char="§"/>
            </a:pPr>
            <a:r>
              <a:rPr lang="es-ES_tradnl" sz="2400" dirty="0">
                <a:solidFill>
                  <a:srgbClr val="003366"/>
                </a:solidFill>
              </a:rPr>
              <a:t>Proyecto Mesoamérica</a:t>
            </a:r>
          </a:p>
          <a:p>
            <a:pPr marL="185738" indent="-185738" eaLnBrk="0" hangingPunct="0">
              <a:buFont typeface="Wingdings" pitchFamily="2" charset="2"/>
              <a:buChar char="§"/>
            </a:pPr>
            <a:r>
              <a:rPr lang="es-ES_tradnl" sz="2400" dirty="0" smtClean="0">
                <a:solidFill>
                  <a:srgbClr val="003366"/>
                </a:solidFill>
              </a:rPr>
              <a:t>Programa de Integración y Desarrollo Fronterizo</a:t>
            </a:r>
            <a:endParaRPr lang="es-ES_tradnl" sz="2400" dirty="0">
              <a:solidFill>
                <a:srgbClr val="003366"/>
              </a:solidFill>
            </a:endParaRPr>
          </a:p>
          <a:p>
            <a:pPr marL="185738" indent="-185738" eaLnBrk="0" hangingPunct="0">
              <a:buFont typeface="Wingdings" pitchFamily="2" charset="2"/>
              <a:buChar char="§"/>
            </a:pPr>
            <a:r>
              <a:rPr lang="es-ES_tradnl" sz="2400" dirty="0" smtClean="0">
                <a:solidFill>
                  <a:srgbClr val="003366"/>
                </a:solidFill>
              </a:rPr>
              <a:t>Fondo de Cooperación e Integración Fronteriza</a:t>
            </a:r>
            <a:endParaRPr lang="es-ES_tradnl" sz="2400" dirty="0">
              <a:solidFill>
                <a:srgbClr val="003366"/>
              </a:solidFill>
            </a:endParaRPr>
          </a:p>
          <a:p>
            <a:pPr marL="185738" indent="-185738" eaLnBrk="0" hangingPunct="0">
              <a:buFont typeface="Wingdings" pitchFamily="2" charset="2"/>
              <a:buChar char="§"/>
            </a:pPr>
            <a:r>
              <a:rPr lang="es-ES_tradnl" sz="2400" dirty="0">
                <a:solidFill>
                  <a:srgbClr val="003366"/>
                </a:solidFill>
              </a:rPr>
              <a:t>Pasos de Frontera</a:t>
            </a:r>
          </a:p>
          <a:p>
            <a:pPr marL="185738" indent="-185738" eaLnBrk="0" hangingPunct="0">
              <a:buFont typeface="Wingdings" pitchFamily="2" charset="2"/>
              <a:buChar char="§"/>
            </a:pPr>
            <a:r>
              <a:rPr lang="es-ES_tradnl" sz="2400" dirty="0" smtClean="0">
                <a:solidFill>
                  <a:srgbClr val="003366"/>
                </a:solidFill>
              </a:rPr>
              <a:t>Sistemas </a:t>
            </a:r>
            <a:r>
              <a:rPr lang="es-ES_tradnl" sz="2400" dirty="0">
                <a:solidFill>
                  <a:srgbClr val="003366"/>
                </a:solidFill>
              </a:rPr>
              <a:t>de Información Geográfica</a:t>
            </a:r>
          </a:p>
          <a:p>
            <a:pPr marL="185738" indent="-185738" eaLnBrk="0" hangingPunct="0">
              <a:buFont typeface="Wingdings" pitchFamily="2" charset="2"/>
              <a:buChar char="§"/>
            </a:pPr>
            <a:r>
              <a:rPr lang="es-ES_tradnl" sz="2400" dirty="0" smtClean="0">
                <a:solidFill>
                  <a:srgbClr val="003366"/>
                </a:solidFill>
              </a:rPr>
              <a:t>Fondo </a:t>
            </a:r>
            <a:r>
              <a:rPr lang="es-ES_tradnl" sz="2400" dirty="0" err="1">
                <a:solidFill>
                  <a:srgbClr val="003366"/>
                </a:solidFill>
              </a:rPr>
              <a:t>Proinfra</a:t>
            </a:r>
            <a:endParaRPr lang="es-ES" sz="240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225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CAF_Proy_Integracion_DIC2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2941"/>
            <a:ext cx="9144000" cy="6215083"/>
          </a:xfrm>
          <a:prstGeom prst="rect">
            <a:avLst/>
          </a:prstGeom>
          <a:noFill/>
        </p:spPr>
      </p:pic>
      <p:sp>
        <p:nvSpPr>
          <p:cNvPr id="122883" name="Text Box 3"/>
          <p:cNvSpPr txBox="1">
            <a:spLocks noChangeArrowheads="1"/>
          </p:cNvSpPr>
          <p:nvPr/>
        </p:nvSpPr>
        <p:spPr bwMode="auto">
          <a:xfrm>
            <a:off x="0" y="58143"/>
            <a:ext cx="9144000" cy="5847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VE" sz="1600" b="1" dirty="0">
                <a:solidFill>
                  <a:schemeClr val="tx1"/>
                </a:solidFill>
                <a:cs typeface="Arial" charset="0"/>
              </a:rPr>
              <a:t>CAF ha financiado la ejecución de </a:t>
            </a:r>
            <a:r>
              <a:rPr lang="es-VE" sz="1600" b="1" dirty="0" smtClean="0">
                <a:solidFill>
                  <a:schemeClr val="tx1"/>
                </a:solidFill>
                <a:cs typeface="Arial" charset="0"/>
              </a:rPr>
              <a:t>57 </a:t>
            </a:r>
            <a:r>
              <a:rPr lang="es-VE" sz="1600" b="1" dirty="0">
                <a:solidFill>
                  <a:schemeClr val="tx1"/>
                </a:solidFill>
                <a:cs typeface="Arial" charset="0"/>
              </a:rPr>
              <a:t>proyectos de integración física por</a:t>
            </a:r>
          </a:p>
          <a:p>
            <a:pPr algn="ctr"/>
            <a:r>
              <a:rPr lang="es-VE" sz="1600" b="1" dirty="0">
                <a:solidFill>
                  <a:schemeClr val="tx1"/>
                </a:solidFill>
                <a:cs typeface="Arial" charset="0"/>
              </a:rPr>
              <a:t>US$ </a:t>
            </a:r>
            <a:r>
              <a:rPr lang="es-VE" sz="1600" b="1" dirty="0" smtClean="0">
                <a:solidFill>
                  <a:schemeClr val="tx1"/>
                </a:solidFill>
                <a:cs typeface="Arial" charset="0"/>
              </a:rPr>
              <a:t>7.324 </a:t>
            </a:r>
            <a:r>
              <a:rPr lang="es-VE" sz="1600" b="1" dirty="0">
                <a:solidFill>
                  <a:schemeClr val="tx1"/>
                </a:solidFill>
                <a:cs typeface="Arial" charset="0"/>
              </a:rPr>
              <a:t>MM, movilizando </a:t>
            </a:r>
            <a:r>
              <a:rPr lang="es-VE" sz="1600" b="1" dirty="0" smtClean="0">
                <a:solidFill>
                  <a:schemeClr val="tx1"/>
                </a:solidFill>
                <a:cs typeface="Arial" charset="0"/>
              </a:rPr>
              <a:t>inversiones </a:t>
            </a:r>
            <a:r>
              <a:rPr lang="es-VE" sz="1600" b="1" dirty="0">
                <a:solidFill>
                  <a:schemeClr val="tx1"/>
                </a:solidFill>
                <a:cs typeface="Arial" charset="0"/>
              </a:rPr>
              <a:t>superiores a US$ </a:t>
            </a:r>
            <a:r>
              <a:rPr lang="es-VE" sz="1600" b="1" dirty="0" smtClean="0">
                <a:solidFill>
                  <a:schemeClr val="tx1"/>
                </a:solidFill>
                <a:cs typeface="Arial" charset="0"/>
              </a:rPr>
              <a:t>23.600 </a:t>
            </a:r>
            <a:r>
              <a:rPr lang="es-VE" sz="1600" b="1" dirty="0">
                <a:solidFill>
                  <a:schemeClr val="tx1"/>
                </a:solidFill>
                <a:cs typeface="Arial" charset="0"/>
              </a:rPr>
              <a:t>MM </a:t>
            </a:r>
            <a:endParaRPr lang="es-ES" sz="1600" b="1" dirty="0">
              <a:solidFill>
                <a:schemeClr val="tx1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49010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7906" name="Rectangle 2"/>
          <p:cNvSpPr>
            <a:spLocks noChangeArrowheads="1"/>
          </p:cNvSpPr>
          <p:nvPr/>
        </p:nvSpPr>
        <p:spPr bwMode="auto">
          <a:xfrm>
            <a:off x="890588" y="2428875"/>
            <a:ext cx="7402512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 anchorCtr="1">
            <a:spAutoFit/>
          </a:bodyPr>
          <a:lstStyle/>
          <a:p>
            <a:pPr algn="ctr" eaLnBrk="0" fontAlgn="auto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Sans Unicode" pitchFamily="34" charset="0"/>
                <a:hlinkClick r:id="rId2"/>
              </a:rPr>
              <a:t>http</a:t>
            </a:r>
            <a:r>
              <a:rPr lang="es-ES_tradnl" sz="4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Sans Unicode" pitchFamily="34" charset="0"/>
                <a:hlinkClick r:id="rId2"/>
              </a:rPr>
              <a:t>:</a:t>
            </a:r>
            <a:r>
              <a:rPr lang="es-ES" sz="4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Sans Unicode" pitchFamily="34" charset="0"/>
                <a:hlinkClick r:id="rId2"/>
              </a:rPr>
              <a:t>//www.caf.com</a:t>
            </a:r>
            <a:endParaRPr lang="es-ES" sz="4400" i="1" dirty="0">
              <a:effectLst>
                <a:outerShdw blurRad="38100" dist="38100" dir="2700000" algn="tl">
                  <a:srgbClr val="C0C0C0"/>
                </a:outerShdw>
              </a:effectLst>
              <a:latin typeface="Lucida Sans Unicode" pitchFamily="34" charset="0"/>
            </a:endParaRPr>
          </a:p>
          <a:p>
            <a:pPr algn="ctr" eaLnBrk="0" fontAlgn="auto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C" sz="28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Sans Unicode" pitchFamily="34" charset="0"/>
                <a:hlinkClick r:id="rId3"/>
              </a:rPr>
              <a:t>http://www.iirsa.org</a:t>
            </a:r>
            <a:endParaRPr lang="es-EC" sz="28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Sans Unicode" pitchFamily="34" charset="0"/>
            </a:endParaRPr>
          </a:p>
          <a:p>
            <a:pPr algn="ctr" eaLnBrk="0" fontAlgn="auto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C" sz="28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Sans Unicode" pitchFamily="34" charset="0"/>
            </a:endParaRPr>
          </a:p>
          <a:p>
            <a:pPr algn="ctr" eaLnBrk="0" fontAlgn="auto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8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Sans Unicode" pitchFamily="34" charset="0"/>
            </a:endParaRPr>
          </a:p>
          <a:p>
            <a:pPr algn="ctr" eaLnBrk="0" fontAlgn="auto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VE" sz="2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Sans Unicode" pitchFamily="34" charset="0"/>
              </a:rPr>
              <a:t>Muchas gracias!</a:t>
            </a:r>
            <a:endParaRPr lang="en-US" sz="2400" i="1" dirty="0">
              <a:effectLst>
                <a:outerShdw blurRad="38100" dist="38100" dir="2700000" algn="tl">
                  <a:srgbClr val="C0C0C0"/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56002" name="Text Box 4"/>
          <p:cNvSpPr txBox="1">
            <a:spLocks noChangeArrowheads="1"/>
          </p:cNvSpPr>
          <p:nvPr/>
        </p:nvSpPr>
        <p:spPr bwMode="auto">
          <a:xfrm>
            <a:off x="1835150" y="563563"/>
            <a:ext cx="72009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s-ES" sz="3200" b="1"/>
              <a:t>Visi</a:t>
            </a:r>
            <a:r>
              <a:rPr lang="es-ES" sz="3200" b="1">
                <a:solidFill>
                  <a:schemeClr val="bg1"/>
                </a:solidFill>
              </a:rPr>
              <a:t>te Nuestro Portal en Internet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9965</TotalTime>
  <Words>1216</Words>
  <Application>Microsoft Office PowerPoint</Application>
  <PresentationFormat>Presentación en pantalla (4:3)</PresentationFormat>
  <Paragraphs>224</Paragraphs>
  <Slides>28</Slides>
  <Notes>4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Presentación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Acciones de CAF en Infraestructura</vt:lpstr>
      <vt:lpstr>Programas de Apoyo al Desarrollo de la Infraestructura  de Integración en la Región 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RTERRAZA</dc:creator>
  <cp:lastModifiedBy>TERRAZAS, ROLANDO</cp:lastModifiedBy>
  <cp:revision>338</cp:revision>
  <dcterms:created xsi:type="dcterms:W3CDTF">2011-01-13T18:42:16Z</dcterms:created>
  <dcterms:modified xsi:type="dcterms:W3CDTF">2013-12-09T12:00:42Z</dcterms:modified>
</cp:coreProperties>
</file>