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2" r:id="rId3"/>
    <p:sldId id="303" r:id="rId4"/>
    <p:sldId id="258" r:id="rId5"/>
    <p:sldId id="304" r:id="rId6"/>
    <p:sldId id="272" r:id="rId7"/>
    <p:sldId id="283" r:id="rId8"/>
    <p:sldId id="268" r:id="rId9"/>
    <p:sldId id="269" r:id="rId10"/>
    <p:sldId id="285" r:id="rId11"/>
    <p:sldId id="274" r:id="rId12"/>
    <p:sldId id="276" r:id="rId13"/>
    <p:sldId id="277" r:id="rId14"/>
    <p:sldId id="278" r:id="rId15"/>
    <p:sldId id="279" r:id="rId16"/>
    <p:sldId id="281" r:id="rId17"/>
    <p:sldId id="289" r:id="rId18"/>
    <p:sldId id="290" r:id="rId19"/>
    <p:sldId id="291" r:id="rId20"/>
    <p:sldId id="292" r:id="rId21"/>
    <p:sldId id="293" r:id="rId22"/>
    <p:sldId id="286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270" r:id="rId32"/>
  </p:sldIdLst>
  <p:sldSz cx="9144000" cy="6858000" type="screen4x3"/>
  <p:notesSz cx="6724650" cy="97742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sem Título" id="{15B4DB85-5A07-4ED3-8E6F-A8C7FE395CE1}">
          <p14:sldIdLst>
            <p14:sldId id="256"/>
            <p14:sldId id="282"/>
            <p14:sldId id="303"/>
            <p14:sldId id="258"/>
            <p14:sldId id="304"/>
            <p14:sldId id="272"/>
            <p14:sldId id="283"/>
            <p14:sldId id="268"/>
            <p14:sldId id="269"/>
            <p14:sldId id="285"/>
            <p14:sldId id="274"/>
            <p14:sldId id="276"/>
            <p14:sldId id="277"/>
            <p14:sldId id="278"/>
            <p14:sldId id="279"/>
            <p14:sldId id="281"/>
            <p14:sldId id="289"/>
            <p14:sldId id="290"/>
            <p14:sldId id="291"/>
            <p14:sldId id="292"/>
            <p14:sldId id="293"/>
            <p14:sldId id="286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andro.magalhaes\Desktop\grafico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/>
              <a:t>Comercio intra-regional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1"/>
        <c:ser>
          <c:idx val="0"/>
          <c:order val="0"/>
          <c:invertIfNegative val="0"/>
          <c:cat>
            <c:strRef>
              <c:f>Plan2!$A$1:$A$3</c:f>
              <c:strCache>
                <c:ptCount val="3"/>
                <c:pt idx="0">
                  <c:v>América Latina</c:v>
                </c:pt>
                <c:pt idx="1">
                  <c:v>Europa</c:v>
                </c:pt>
                <c:pt idx="2">
                  <c:v>Asia</c:v>
                </c:pt>
              </c:strCache>
            </c:strRef>
          </c:cat>
          <c:val>
            <c:numRef>
              <c:f>Plan2!$B$1:$B$3</c:f>
              <c:numCache>
                <c:formatCode>0%</c:formatCode>
                <c:ptCount val="3"/>
                <c:pt idx="0">
                  <c:v>0.27</c:v>
                </c:pt>
                <c:pt idx="1">
                  <c:v>0.63</c:v>
                </c:pt>
                <c:pt idx="2">
                  <c:v>0.52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40"/>
        <c:axId val="146671104"/>
        <c:axId val="146672640"/>
      </c:barChart>
      <c:catAx>
        <c:axId val="146671104"/>
        <c:scaling>
          <c:orientation val="minMax"/>
        </c:scaling>
        <c:delete val="0"/>
        <c:axPos val="b"/>
        <c:majorTickMark val="none"/>
        <c:minorTickMark val="none"/>
        <c:tickLblPos val="nextTo"/>
        <c:crossAx val="146672640"/>
        <c:crosses val="autoZero"/>
        <c:auto val="1"/>
        <c:lblAlgn val="ctr"/>
        <c:lblOffset val="100"/>
        <c:noMultiLvlLbl val="0"/>
      </c:catAx>
      <c:valAx>
        <c:axId val="146672640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crossAx val="1466711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3910" cy="488003"/>
          </a:xfrm>
          <a:prstGeom prst="rect">
            <a:avLst/>
          </a:prstGeom>
        </p:spPr>
        <p:txBody>
          <a:bodyPr vert="horz" lIns="90654" tIns="45327" rIns="90654" bIns="45327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09167" y="1"/>
            <a:ext cx="2913910" cy="488003"/>
          </a:xfrm>
          <a:prstGeom prst="rect">
            <a:avLst/>
          </a:prstGeom>
        </p:spPr>
        <p:txBody>
          <a:bodyPr vert="horz" lIns="90654" tIns="45327" rIns="90654" bIns="45327" rtlCol="0"/>
          <a:lstStyle>
            <a:lvl1pPr algn="r">
              <a:defRPr sz="1200"/>
            </a:lvl1pPr>
          </a:lstStyle>
          <a:p>
            <a:fld id="{2C1A679A-2C25-4F63-AB11-C607400235BC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33425"/>
            <a:ext cx="4886325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54" tIns="45327" rIns="90654" bIns="45327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1836" y="4642331"/>
            <a:ext cx="5380979" cy="4398328"/>
          </a:xfrm>
          <a:prstGeom prst="rect">
            <a:avLst/>
          </a:prstGeom>
        </p:spPr>
        <p:txBody>
          <a:bodyPr vert="horz" lIns="90654" tIns="45327" rIns="90654" bIns="45327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283086"/>
            <a:ext cx="2913910" cy="489577"/>
          </a:xfrm>
          <a:prstGeom prst="rect">
            <a:avLst/>
          </a:prstGeom>
        </p:spPr>
        <p:txBody>
          <a:bodyPr vert="horz" lIns="90654" tIns="45327" rIns="90654" bIns="45327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09167" y="9283086"/>
            <a:ext cx="2913910" cy="489577"/>
          </a:xfrm>
          <a:prstGeom prst="rect">
            <a:avLst/>
          </a:prstGeom>
        </p:spPr>
        <p:txBody>
          <a:bodyPr vert="horz" lIns="90654" tIns="45327" rIns="90654" bIns="45327" rtlCol="0" anchor="b"/>
          <a:lstStyle>
            <a:lvl1pPr algn="r">
              <a:defRPr sz="1200"/>
            </a:lvl1pPr>
          </a:lstStyle>
          <a:p>
            <a:fld id="{C7F0ACF1-1021-4D49-BA2E-342057EBB4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3892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0ACF1-1021-4D49-BA2E-342057EBB41F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569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0ACF1-1021-4D49-BA2E-342057EBB41F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561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0ACF1-1021-4D49-BA2E-342057EBB41F}" type="slidenum">
              <a:rPr lang="pt-BR" smtClean="0"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143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1633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233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4073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672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0316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1577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275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3782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847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675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032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B04ED-F3EB-4925-AA6E-80D77E085090}" type="datetimeFigureOut">
              <a:rPr lang="pt-BR" smtClean="0"/>
              <a:t>6/11/2013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D4909-2A9D-4CA1-8332-2851EDB62D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033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joao.parkinson@itamaraty.gov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3528" y="2130425"/>
            <a:ext cx="8424936" cy="1470025"/>
          </a:xfrm>
        </p:spPr>
        <p:txBody>
          <a:bodyPr>
            <a:normAutofit fontScale="90000"/>
          </a:bodyPr>
          <a:lstStyle/>
          <a:p>
            <a:r>
              <a:rPr lang="es-ES" sz="3600" b="1" dirty="0"/>
              <a:t>Análisis y perspectivas de la integración </a:t>
            </a:r>
            <a:r>
              <a:rPr lang="es-ES" sz="3600" b="1" dirty="0" smtClean="0"/>
              <a:t>regional: </a:t>
            </a:r>
            <a:br>
              <a:rPr lang="es-ES" sz="3600" b="1" dirty="0" smtClean="0"/>
            </a:br>
            <a:r>
              <a:rPr lang="es-ES" sz="3100" b="1" dirty="0" smtClean="0"/>
              <a:t>La infraestructura </a:t>
            </a:r>
            <a:r>
              <a:rPr lang="es-ES" sz="3100" b="1" dirty="0"/>
              <a:t>como factor </a:t>
            </a:r>
            <a:r>
              <a:rPr lang="es-ES" sz="3100" b="1" dirty="0" smtClean="0"/>
              <a:t>clave.</a:t>
            </a:r>
            <a:endParaRPr lang="es-ES" sz="31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944816" cy="1752600"/>
          </a:xfrm>
        </p:spPr>
        <p:txBody>
          <a:bodyPr>
            <a:normAutofit fontScale="92500" lnSpcReduction="10000"/>
          </a:bodyPr>
          <a:lstStyle/>
          <a:p>
            <a:r>
              <a:rPr lang="es-ES_tradnl" sz="1400" dirty="0" smtClean="0">
                <a:solidFill>
                  <a:schemeClr val="tx1"/>
                </a:solidFill>
              </a:rPr>
              <a:t>Rosario, 7 de noviembre de 2013</a:t>
            </a:r>
          </a:p>
          <a:p>
            <a:pPr algn="r"/>
            <a:endParaRPr lang="es-ES_tradnl" sz="1400" dirty="0" smtClean="0">
              <a:solidFill>
                <a:schemeClr val="tx1"/>
              </a:solidFill>
            </a:endParaRPr>
          </a:p>
          <a:p>
            <a:pPr algn="r"/>
            <a:endParaRPr lang="es-ES_tradnl" sz="18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algn="r"/>
            <a:r>
              <a:rPr lang="es-ES_tradnl" sz="1800" b="1" dirty="0" smtClean="0">
                <a:solidFill>
                  <a:schemeClr val="tx1"/>
                </a:solidFill>
                <a:latin typeface="Calibri" pitchFamily="34" charset="0"/>
              </a:rPr>
              <a:t>Ministro João Carlos Parkinson de Castro</a:t>
            </a:r>
          </a:p>
          <a:p>
            <a:pPr algn="r"/>
            <a:r>
              <a:rPr lang="es-ES_tradnl" sz="1400" b="1" dirty="0" err="1" smtClean="0">
                <a:solidFill>
                  <a:schemeClr val="tx1"/>
                </a:solidFill>
                <a:latin typeface="Calibri" pitchFamily="34" charset="0"/>
              </a:rPr>
              <a:t>Ministério</a:t>
            </a:r>
            <a:r>
              <a:rPr lang="es-ES_tradnl" sz="1400" b="1" dirty="0" smtClean="0">
                <a:solidFill>
                  <a:schemeClr val="tx1"/>
                </a:solidFill>
                <a:latin typeface="Calibri" pitchFamily="34" charset="0"/>
              </a:rPr>
              <a:t> das </a:t>
            </a:r>
            <a:r>
              <a:rPr lang="es-ES_tradnl" sz="1400" b="1" dirty="0" err="1" smtClean="0">
                <a:solidFill>
                  <a:schemeClr val="tx1"/>
                </a:solidFill>
                <a:latin typeface="Calibri" pitchFamily="34" charset="0"/>
              </a:rPr>
              <a:t>Relações</a:t>
            </a:r>
            <a:r>
              <a:rPr lang="es-ES_tradnl" sz="1400" b="1" dirty="0" smtClean="0">
                <a:solidFill>
                  <a:schemeClr val="tx1"/>
                </a:solidFill>
                <a:latin typeface="Calibri" pitchFamily="34" charset="0"/>
              </a:rPr>
              <a:t> Exteriores</a:t>
            </a:r>
          </a:p>
          <a:p>
            <a:pPr algn="r"/>
            <a:r>
              <a:rPr lang="es-ES_tradnl" sz="1400" b="1" dirty="0" err="1" smtClean="0">
                <a:solidFill>
                  <a:schemeClr val="tx1"/>
                </a:solidFill>
                <a:latin typeface="Calibri" pitchFamily="34" charset="0"/>
              </a:rPr>
              <a:t>Coordenação-Geral</a:t>
            </a:r>
            <a:r>
              <a:rPr lang="es-ES_tradnl" sz="1400" b="1" dirty="0" smtClean="0">
                <a:solidFill>
                  <a:schemeClr val="tx1"/>
                </a:solidFill>
                <a:latin typeface="Calibri" pitchFamily="34" charset="0"/>
              </a:rPr>
              <a:t> de </a:t>
            </a:r>
            <a:r>
              <a:rPr lang="es-ES_tradnl" sz="1400" b="1" dirty="0" err="1" smtClean="0">
                <a:solidFill>
                  <a:schemeClr val="tx1"/>
                </a:solidFill>
                <a:latin typeface="Calibri" pitchFamily="34" charset="0"/>
              </a:rPr>
              <a:t>Assuntos</a:t>
            </a:r>
            <a:r>
              <a:rPr lang="es-ES_tradnl" sz="1400" b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s-ES_tradnl" sz="1400" b="1" dirty="0" err="1" smtClean="0">
                <a:solidFill>
                  <a:schemeClr val="tx1"/>
                </a:solidFill>
                <a:latin typeface="Calibri" pitchFamily="34" charset="0"/>
              </a:rPr>
              <a:t>Econômicos</a:t>
            </a:r>
            <a:r>
              <a:rPr lang="es-ES_tradnl" sz="1400" b="1" dirty="0" smtClean="0">
                <a:solidFill>
                  <a:schemeClr val="tx1"/>
                </a:solidFill>
                <a:latin typeface="Calibri" pitchFamily="34" charset="0"/>
              </a:rPr>
              <a:t> da América do Sul,</a:t>
            </a:r>
          </a:p>
          <a:p>
            <a:pPr algn="r"/>
            <a:r>
              <a:rPr lang="es-ES_tradnl" sz="1400" b="1" dirty="0" smtClean="0">
                <a:solidFill>
                  <a:schemeClr val="tx1"/>
                </a:solidFill>
                <a:latin typeface="Calibri" pitchFamily="34" charset="0"/>
              </a:rPr>
              <a:t>Central e do Caribe (CGDECAS) </a:t>
            </a:r>
            <a:endParaRPr lang="es-ES_tradnl" sz="1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pic>
        <p:nvPicPr>
          <p:cNvPr id="7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22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CONTENIDO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13965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514600" y="1546757"/>
            <a:ext cx="5029200" cy="685800"/>
            <a:chOff x="1296" y="1824"/>
            <a:chExt cx="2976" cy="432"/>
          </a:xfrm>
        </p:grpSpPr>
        <p:sp>
          <p:nvSpPr>
            <p:cNvPr id="5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6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5">
                <a:lumMod val="60000"/>
                <a:lumOff val="40000"/>
              </a:schemeClr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gray">
            <a:xfrm>
              <a:off x="1761" y="1934"/>
              <a:ext cx="2414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b="1" dirty="0" smtClean="0">
                  <a:solidFill>
                    <a:prstClr val="black"/>
                  </a:solidFill>
                </a:rPr>
                <a:t>PANORAMA GENERAL</a:t>
              </a:r>
              <a:endParaRPr lang="en-US" b="1" dirty="0">
                <a:solidFill>
                  <a:prstClr val="black"/>
                </a:solidFill>
              </a:endParaRPr>
            </a:p>
          </p:txBody>
        </p:sp>
        <p:sp>
          <p:nvSpPr>
            <p:cNvPr id="8" name="Text Box 7"/>
            <p:cNvSpPr txBox="1">
              <a:spLocks noChangeArrowheads="1"/>
            </p:cNvSpPr>
            <p:nvPr/>
          </p:nvSpPr>
          <p:spPr bwMode="gray">
            <a:xfrm>
              <a:off x="1403" y="1886"/>
              <a:ext cx="201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prstClr val="black"/>
                  </a:solidFill>
                </a:rPr>
                <a:t>1</a:t>
              </a:r>
            </a:p>
          </p:txBody>
        </p: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555875" y="2494495"/>
            <a:ext cx="5029200" cy="685800"/>
            <a:chOff x="1296" y="1824"/>
            <a:chExt cx="2976" cy="432"/>
          </a:xfrm>
        </p:grpSpPr>
        <p:sp>
          <p:nvSpPr>
            <p:cNvPr id="10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75000"/>
              </a:schemeClr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11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5">
                <a:lumMod val="75000"/>
              </a:schemeClr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53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s-MX" b="1" dirty="0">
                  <a:solidFill>
                    <a:prstClr val="white"/>
                  </a:solidFill>
                </a:rPr>
                <a:t>DESAFÍOS PARA LA INTEGRACIÓN </a:t>
              </a:r>
              <a:endParaRPr lang="es-PE" b="1" dirty="0">
                <a:solidFill>
                  <a:prstClr val="white"/>
                </a:solidFill>
              </a:endParaRP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gray">
            <a:xfrm>
              <a:off x="1399" y="1886"/>
              <a:ext cx="21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prstClr val="white"/>
                  </a:solidFill>
                </a:rPr>
                <a:t>2</a:t>
              </a:r>
            </a:p>
          </p:txBody>
        </p:sp>
      </p:grpSp>
      <p:sp>
        <p:nvSpPr>
          <p:cNvPr id="14" name="AutoShape 14"/>
          <p:cNvSpPr>
            <a:spLocks noChangeArrowheads="1"/>
          </p:cNvSpPr>
          <p:nvPr/>
        </p:nvSpPr>
        <p:spPr bwMode="gray">
          <a:xfrm>
            <a:off x="2987675" y="3575582"/>
            <a:ext cx="4648200" cy="457200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b="1" dirty="0">
                <a:solidFill>
                  <a:prstClr val="black"/>
                </a:solidFill>
              </a:rPr>
              <a:t>EL CASO DEL COSIPLAN</a:t>
            </a:r>
            <a:endParaRPr lang="es-PE" b="1" dirty="0">
              <a:solidFill>
                <a:prstClr val="black"/>
              </a:solidFill>
            </a:endParaRPr>
          </a:p>
        </p:txBody>
      </p:sp>
      <p:sp>
        <p:nvSpPr>
          <p:cNvPr id="15" name="AutoShape 15"/>
          <p:cNvSpPr>
            <a:spLocks noChangeArrowheads="1"/>
          </p:cNvSpPr>
          <p:nvPr/>
        </p:nvSpPr>
        <p:spPr bwMode="gray">
          <a:xfrm>
            <a:off x="2555875" y="3431120"/>
            <a:ext cx="685800" cy="685800"/>
          </a:xfrm>
          <a:prstGeom prst="diamond">
            <a:avLst/>
          </a:prstGeom>
          <a:solidFill>
            <a:schemeClr val="accent5">
              <a:lumMod val="5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s-MX" sz="2400" dirty="0">
                <a:solidFill>
                  <a:prstClr val="white"/>
                </a:solidFill>
              </a:rPr>
              <a:t>3</a:t>
            </a:r>
            <a:endParaRPr lang="es-PE" sz="2400" dirty="0">
              <a:solidFill>
                <a:prstClr val="white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323528" y="5919083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>
                <a:solidFill>
                  <a:prstClr val="black"/>
                </a:solidFill>
              </a:rPr>
              <a:t>Ministério das Relações Exteriores</a:t>
            </a:r>
            <a:endParaRPr lang="pt-BR" sz="1000" dirty="0">
              <a:solidFill>
                <a:prstClr val="black"/>
              </a:solidFill>
            </a:endParaRPr>
          </a:p>
        </p:txBody>
      </p:sp>
      <p:cxnSp>
        <p:nvCxnSpPr>
          <p:cNvPr id="20" name="Conector reto 19"/>
          <p:cNvCxnSpPr/>
          <p:nvPr/>
        </p:nvCxnSpPr>
        <p:spPr>
          <a:xfrm>
            <a:off x="2651031" y="1268760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AutoShape 14"/>
          <p:cNvSpPr>
            <a:spLocks noChangeArrowheads="1"/>
          </p:cNvSpPr>
          <p:nvPr/>
        </p:nvSpPr>
        <p:spPr bwMode="gray">
          <a:xfrm>
            <a:off x="2987675" y="4417864"/>
            <a:ext cx="4648200" cy="457200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b="1" dirty="0" smtClean="0">
                <a:solidFill>
                  <a:prstClr val="black"/>
                </a:solidFill>
              </a:rPr>
              <a:t>PROYECTOS BILATERALES</a:t>
            </a:r>
            <a:endParaRPr lang="es-PE" b="1" dirty="0">
              <a:solidFill>
                <a:prstClr val="black"/>
              </a:solidFill>
            </a:endParaRPr>
          </a:p>
        </p:txBody>
      </p:sp>
      <p:sp>
        <p:nvSpPr>
          <p:cNvPr id="22" name="AutoShape 15"/>
          <p:cNvSpPr>
            <a:spLocks noChangeArrowheads="1"/>
          </p:cNvSpPr>
          <p:nvPr/>
        </p:nvSpPr>
        <p:spPr bwMode="gray">
          <a:xfrm>
            <a:off x="2555875" y="4273402"/>
            <a:ext cx="685800" cy="685800"/>
          </a:xfrm>
          <a:prstGeom prst="diamond">
            <a:avLst/>
          </a:prstGeom>
          <a:solidFill>
            <a:schemeClr val="tx2">
              <a:lumMod val="20000"/>
              <a:lumOff val="8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s-MX" sz="2400" dirty="0" smtClean="0">
                <a:solidFill>
                  <a:prstClr val="black"/>
                </a:solidFill>
              </a:rPr>
              <a:t>4</a:t>
            </a:r>
            <a:endParaRPr lang="es-PE" sz="2400" dirty="0">
              <a:solidFill>
                <a:prstClr val="black"/>
              </a:solidFill>
            </a:endParaRPr>
          </a:p>
        </p:txBody>
      </p:sp>
      <p:sp>
        <p:nvSpPr>
          <p:cNvPr id="23" name="Espaço Reservado para Conteúdo 2"/>
          <p:cNvSpPr txBox="1">
            <a:spLocks/>
          </p:cNvSpPr>
          <p:nvPr/>
        </p:nvSpPr>
        <p:spPr>
          <a:xfrm>
            <a:off x="457200" y="24458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24" name="AutoShape 14"/>
          <p:cNvSpPr>
            <a:spLocks noChangeArrowheads="1"/>
          </p:cNvSpPr>
          <p:nvPr/>
        </p:nvSpPr>
        <p:spPr bwMode="gray">
          <a:xfrm>
            <a:off x="2987675" y="5263548"/>
            <a:ext cx="4648200" cy="4572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b="1" dirty="0">
                <a:solidFill>
                  <a:prstClr val="black"/>
                </a:solidFill>
              </a:rPr>
              <a:t>LOGÍSTICA</a:t>
            </a:r>
            <a:endParaRPr lang="es-PE" b="1" dirty="0">
              <a:solidFill>
                <a:prstClr val="black"/>
              </a:solidFill>
            </a:endParaRPr>
          </a:p>
        </p:txBody>
      </p:sp>
      <p:sp>
        <p:nvSpPr>
          <p:cNvPr id="25" name="AutoShape 15"/>
          <p:cNvSpPr>
            <a:spLocks noChangeArrowheads="1"/>
          </p:cNvSpPr>
          <p:nvPr/>
        </p:nvSpPr>
        <p:spPr bwMode="gray">
          <a:xfrm>
            <a:off x="2555875" y="5119086"/>
            <a:ext cx="685800" cy="685800"/>
          </a:xfrm>
          <a:prstGeom prst="diamond">
            <a:avLst/>
          </a:prstGeom>
          <a:solidFill>
            <a:schemeClr val="accent1">
              <a:lumMod val="20000"/>
              <a:lumOff val="8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s-MX" sz="2400" dirty="0" smtClean="0">
                <a:solidFill>
                  <a:prstClr val="black"/>
                </a:solidFill>
              </a:rPr>
              <a:t>5</a:t>
            </a:r>
            <a:endParaRPr lang="es-PE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1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CONTENIDO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13965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323528" y="5919083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>
                <a:solidFill>
                  <a:prstClr val="black"/>
                </a:solidFill>
              </a:rPr>
              <a:t>Ministério das Relações Exteriores</a:t>
            </a:r>
            <a:endParaRPr lang="pt-BR" sz="1000" dirty="0">
              <a:solidFill>
                <a:prstClr val="black"/>
              </a:solidFill>
            </a:endParaRPr>
          </a:p>
        </p:txBody>
      </p:sp>
      <p:cxnSp>
        <p:nvCxnSpPr>
          <p:cNvPr id="20" name="Conector reto 19"/>
          <p:cNvCxnSpPr/>
          <p:nvPr/>
        </p:nvCxnSpPr>
        <p:spPr>
          <a:xfrm>
            <a:off x="2651031" y="1268760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Espaço Reservado para Conteúdo 2"/>
          <p:cNvSpPr txBox="1">
            <a:spLocks/>
          </p:cNvSpPr>
          <p:nvPr/>
        </p:nvSpPr>
        <p:spPr>
          <a:xfrm>
            <a:off x="457200" y="24458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2123728" y="1760084"/>
            <a:ext cx="5029200" cy="685800"/>
            <a:chOff x="1296" y="1824"/>
            <a:chExt cx="2976" cy="432"/>
          </a:xfrm>
        </p:grpSpPr>
        <p:sp>
          <p:nvSpPr>
            <p:cNvPr id="14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15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5">
                <a:lumMod val="60000"/>
                <a:lumOff val="40000"/>
              </a:schemeClr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16" name="Text Box 6"/>
            <p:cNvSpPr txBox="1">
              <a:spLocks noChangeArrowheads="1"/>
            </p:cNvSpPr>
            <p:nvPr/>
          </p:nvSpPr>
          <p:spPr bwMode="gray">
            <a:xfrm>
              <a:off x="1761" y="1934"/>
              <a:ext cx="2414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b="1" dirty="0" smtClean="0">
                  <a:solidFill>
                    <a:prstClr val="black"/>
                  </a:solidFill>
                </a:rPr>
                <a:t>PANORAMA GENERAL</a:t>
              </a:r>
              <a:endParaRPr lang="en-US" b="1" dirty="0">
                <a:solidFill>
                  <a:prstClr val="black"/>
                </a:solidFill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gray">
            <a:xfrm>
              <a:off x="1403" y="1886"/>
              <a:ext cx="201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prstClr val="black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58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 smtClean="0"/>
              <a:t>PANORAMA GENERAL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UNASUR</a:t>
            </a:r>
            <a:endParaRPr lang="es-ES_tradnl" sz="2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Creada en 2008 – Tratado entró en vigor en 2011;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Desarrollo institucional gradual;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Institución máxima: Consejo de Jefas y Jefes de Estado y de Gobierno;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Secretaría-General en funcionamiento desde 2011;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12 Consejos Ministeriales;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5 “instancias suplementares”;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2013: PPT de Surinam, con repartición de los Consejos Ministeriales entre los Estados-Miembros.</a:t>
            </a:r>
          </a:p>
          <a:p>
            <a:pPr marL="0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0005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857250" lvl="1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2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endParaRPr lang="es-ES_tradnl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logo615x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</p:spTree>
    <p:extLst>
      <p:ext uri="{BB962C8B-B14F-4D97-AF65-F5344CB8AC3E}">
        <p14:creationId xmlns:p14="http://schemas.microsoft.com/office/powerpoint/2010/main" val="408642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 redondeado"/>
          <p:cNvSpPr/>
          <p:nvPr/>
        </p:nvSpPr>
        <p:spPr>
          <a:xfrm>
            <a:off x="3239852" y="203331"/>
            <a:ext cx="2665016" cy="432271"/>
          </a:xfrm>
          <a:prstGeom prst="roundRect">
            <a:avLst/>
          </a:prstGeom>
          <a:solidFill>
            <a:srgbClr val="0066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600" b="1" dirty="0" smtClean="0">
                <a:solidFill>
                  <a:schemeClr val="bg1"/>
                </a:solidFill>
              </a:rPr>
              <a:t>Consejo de Jefas y Jefes de Estado y de Gobierno </a:t>
            </a:r>
            <a:endParaRPr lang="es-ES_tradnl" sz="1600" b="1" dirty="0">
              <a:solidFill>
                <a:schemeClr val="bg1"/>
              </a:solidFill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3312083" y="1484710"/>
            <a:ext cx="2520553" cy="432122"/>
          </a:xfrm>
          <a:prstGeom prst="roundRect">
            <a:avLst/>
          </a:prstGeom>
          <a:solidFill>
            <a:srgbClr val="0066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600" dirty="0" smtClean="0">
                <a:solidFill>
                  <a:schemeClr val="bg1"/>
                </a:solidFill>
              </a:rPr>
              <a:t>Consejo de Delegadas y Delegados</a:t>
            </a:r>
            <a:endParaRPr lang="es-ES_tradnl" sz="1600" dirty="0">
              <a:solidFill>
                <a:schemeClr val="bg1"/>
              </a:solidFill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6547532" y="203553"/>
            <a:ext cx="2448272" cy="432049"/>
          </a:xfrm>
          <a:prstGeom prst="roundRect">
            <a:avLst/>
          </a:prstGeom>
          <a:solidFill>
            <a:srgbClr val="0066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600" dirty="0" smtClean="0">
                <a:solidFill>
                  <a:schemeClr val="bg1"/>
                </a:solidFill>
              </a:rPr>
              <a:t>Presidencia Pro Tempore  </a:t>
            </a:r>
            <a:endParaRPr lang="es-ES_tradnl" sz="1600" dirty="0">
              <a:solidFill>
                <a:schemeClr val="bg1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3347837" y="2132856"/>
            <a:ext cx="2449045" cy="423094"/>
          </a:xfrm>
          <a:prstGeom prst="roundRect">
            <a:avLst/>
          </a:prstGeom>
          <a:solidFill>
            <a:srgbClr val="0066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600" dirty="0" smtClean="0">
                <a:solidFill>
                  <a:schemeClr val="bg1"/>
                </a:solidFill>
              </a:rPr>
              <a:t>Secretaria-General</a:t>
            </a:r>
            <a:endParaRPr lang="es-ES_tradnl" sz="1600" dirty="0">
              <a:solidFill>
                <a:schemeClr val="bg1"/>
              </a:solidFill>
            </a:endParaRPr>
          </a:p>
        </p:txBody>
      </p:sp>
      <p:sp>
        <p:nvSpPr>
          <p:cNvPr id="17" name="16 Rectángulo redondeado"/>
          <p:cNvSpPr/>
          <p:nvPr/>
        </p:nvSpPr>
        <p:spPr>
          <a:xfrm>
            <a:off x="5832636" y="3068960"/>
            <a:ext cx="2989101" cy="2376264"/>
          </a:xfrm>
          <a:prstGeom prst="roundRect">
            <a:avLst/>
          </a:prstGeom>
          <a:solidFill>
            <a:srgbClr val="0066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endParaRPr lang="es-ES_tradnl" sz="1400" dirty="0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Grupo de Trabajo de Solución de Controversias en Inversiones</a:t>
            </a:r>
          </a:p>
          <a:p>
            <a:pPr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Secretaría UNASUR-Haití</a:t>
            </a:r>
          </a:p>
          <a:p>
            <a:pPr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Foro de Participación Ciudadana</a:t>
            </a:r>
          </a:p>
          <a:p>
            <a:pPr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Instituto Suramericano de Gobierno en Salud</a:t>
            </a:r>
          </a:p>
          <a:p>
            <a:pPr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Centro de Estudios Estratégicos de Defensa</a:t>
            </a:r>
          </a:p>
          <a:p>
            <a:pPr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endParaRPr lang="es-ES_tradnl" sz="1400" b="1" dirty="0" smtClean="0">
              <a:solidFill>
                <a:schemeClr val="bg1"/>
              </a:solidFill>
            </a:endParaRPr>
          </a:p>
          <a:p>
            <a:pPr>
              <a:buClr>
                <a:srgbClr val="376092"/>
              </a:buClr>
              <a:buSzPct val="80000"/>
              <a:buFont typeface="Wingdings" pitchFamily="2" charset="2"/>
              <a:buChar char="§"/>
              <a:defRPr/>
            </a:pPr>
            <a:endParaRPr lang="es-ES_tradnl" sz="1400" dirty="0">
              <a:solidFill>
                <a:schemeClr val="bg1"/>
              </a:solidFill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323850" y="2852936"/>
            <a:ext cx="4824214" cy="3829992"/>
          </a:xfrm>
          <a:prstGeom prst="roundRect">
            <a:avLst/>
          </a:prstGeom>
          <a:solidFill>
            <a:srgbClr val="000066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buClr>
                <a:srgbClr val="376092"/>
              </a:buClr>
              <a:buSzPct val="80000"/>
              <a:buFont typeface="Wingdings" pitchFamily="2" charset="2"/>
              <a:buChar char="§"/>
              <a:defRPr/>
            </a:pPr>
            <a:endParaRPr lang="es-ES_tradnl" sz="1400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endParaRPr lang="es-ES_tradnl" sz="1400" dirty="0" smtClean="0">
              <a:solidFill>
                <a:schemeClr val="bg1"/>
              </a:solidFill>
            </a:endParaRP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Consejo Energético Suramericano (CES)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Consejo de Defesa Suramericano (CDS)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Consejo de Salud Suramericano (CSS)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Consejo Suramericano de Desarrollo Social (CSDS)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>
                <a:solidFill>
                  <a:schemeClr val="bg1"/>
                </a:solidFill>
              </a:rPr>
              <a:t>Consejo </a:t>
            </a:r>
            <a:r>
              <a:rPr lang="es-ES_tradnl" sz="1400" dirty="0" smtClean="0">
                <a:solidFill>
                  <a:schemeClr val="bg1"/>
                </a:solidFill>
              </a:rPr>
              <a:t>Suramericano de Infraestructura y Planeamiento (COSIPLAN)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>
                <a:solidFill>
                  <a:schemeClr val="bg1"/>
                </a:solidFill>
              </a:rPr>
              <a:t>Consejo </a:t>
            </a:r>
            <a:r>
              <a:rPr lang="es-ES_tradnl" sz="1400" dirty="0" smtClean="0">
                <a:solidFill>
                  <a:schemeClr val="bg1"/>
                </a:solidFill>
              </a:rPr>
              <a:t>Suramericano Sobre el Problema Mundial de las Drogas (CSPMD)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Consejo Suramericano de Economía y Finanzas (CSEF)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>
                <a:solidFill>
                  <a:schemeClr val="bg1"/>
                </a:solidFill>
              </a:rPr>
              <a:t>Consejo </a:t>
            </a:r>
            <a:r>
              <a:rPr lang="es-ES_tradnl" sz="1400" dirty="0" smtClean="0">
                <a:solidFill>
                  <a:schemeClr val="bg1"/>
                </a:solidFill>
              </a:rPr>
              <a:t>Electoral (CE)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>
                <a:solidFill>
                  <a:schemeClr val="bg1"/>
                </a:solidFill>
              </a:rPr>
              <a:t>Consejo Suramericano </a:t>
            </a:r>
            <a:r>
              <a:rPr lang="es-ES_tradnl" sz="1400" dirty="0" smtClean="0">
                <a:solidFill>
                  <a:schemeClr val="bg1"/>
                </a:solidFill>
              </a:rPr>
              <a:t> de Educación (CSE)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Consejo </a:t>
            </a:r>
            <a:r>
              <a:rPr lang="es-ES_tradnl" sz="1400" dirty="0">
                <a:solidFill>
                  <a:schemeClr val="bg1"/>
                </a:solidFill>
              </a:rPr>
              <a:t>Suramericano </a:t>
            </a:r>
            <a:r>
              <a:rPr lang="es-ES_tradnl" sz="1400" dirty="0" smtClean="0">
                <a:solidFill>
                  <a:schemeClr val="bg1"/>
                </a:solidFill>
              </a:rPr>
              <a:t>de Cultura (CSC)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Consejo </a:t>
            </a:r>
            <a:r>
              <a:rPr lang="es-ES_tradnl" sz="1400" dirty="0">
                <a:solidFill>
                  <a:schemeClr val="bg1"/>
                </a:solidFill>
              </a:rPr>
              <a:t>Suramericano </a:t>
            </a:r>
            <a:r>
              <a:rPr lang="es-ES_tradnl" sz="1400" dirty="0" smtClean="0">
                <a:solidFill>
                  <a:schemeClr val="bg1"/>
                </a:solidFill>
              </a:rPr>
              <a:t> de Ciencia, Tecnología e Innovación (CSCTI)</a:t>
            </a:r>
          </a:p>
          <a:p>
            <a:pPr algn="just">
              <a:buClr>
                <a:schemeClr val="bg1"/>
              </a:buClr>
              <a:buSzPct val="80000"/>
              <a:buFont typeface="Wingdings" pitchFamily="2" charset="2"/>
              <a:buChar char="§"/>
              <a:defRPr/>
            </a:pPr>
            <a:r>
              <a:rPr lang="es-ES_tradnl" sz="1400" dirty="0">
                <a:solidFill>
                  <a:schemeClr val="bg1"/>
                </a:solidFill>
              </a:rPr>
              <a:t>Consejo Suramericano de </a:t>
            </a:r>
            <a:r>
              <a:rPr lang="es-ES_tradnl" sz="1400" dirty="0" smtClean="0">
                <a:solidFill>
                  <a:schemeClr val="bg1"/>
                </a:solidFill>
              </a:rPr>
              <a:t>Seguridad Ciudadana, Justicia y  Coordinación de Acciones contra la Delincuencia</a:t>
            </a:r>
          </a:p>
          <a:p>
            <a:pPr algn="just">
              <a:buClr>
                <a:schemeClr val="bg1"/>
              </a:buClr>
              <a:buSzPct val="80000"/>
              <a:defRPr/>
            </a:pPr>
            <a:r>
              <a:rPr lang="es-ES_tradnl" sz="1400" dirty="0" smtClean="0">
                <a:solidFill>
                  <a:schemeClr val="bg1"/>
                </a:solidFill>
              </a:rPr>
              <a:t>    Organizada Transnacional</a:t>
            </a:r>
          </a:p>
          <a:p>
            <a:pPr algn="just">
              <a:buClr>
                <a:schemeClr val="bg1"/>
              </a:buClr>
              <a:buSzPct val="80000"/>
              <a:defRPr/>
            </a:pPr>
            <a:endParaRPr lang="es-ES_tradnl" sz="1400" b="1" dirty="0" smtClean="0">
              <a:solidFill>
                <a:schemeClr val="bg1"/>
              </a:solidFill>
            </a:endParaRPr>
          </a:p>
        </p:txBody>
      </p:sp>
      <p:sp>
        <p:nvSpPr>
          <p:cNvPr id="24" name="23 Rectángulo redondeado"/>
          <p:cNvSpPr/>
          <p:nvPr/>
        </p:nvSpPr>
        <p:spPr>
          <a:xfrm>
            <a:off x="3059112" y="843673"/>
            <a:ext cx="3025056" cy="432049"/>
          </a:xfrm>
          <a:prstGeom prst="roundRect">
            <a:avLst/>
          </a:prstGeom>
          <a:solidFill>
            <a:srgbClr val="0066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600" dirty="0" smtClean="0">
                <a:solidFill>
                  <a:schemeClr val="bg1"/>
                </a:solidFill>
              </a:rPr>
              <a:t>Consejo de Ministras y Ministros de Relaciones Exteriores</a:t>
            </a:r>
            <a:endParaRPr lang="es-ES_tradnl" sz="1600" dirty="0">
              <a:solidFill>
                <a:schemeClr val="bg1"/>
              </a:solidFill>
            </a:endParaRPr>
          </a:p>
        </p:txBody>
      </p:sp>
      <p:pic>
        <p:nvPicPr>
          <p:cNvPr id="23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Conector reto 9"/>
          <p:cNvCxnSpPr>
            <a:stCxn id="18" idx="0"/>
            <a:endCxn id="18" idx="0"/>
          </p:cNvCxnSpPr>
          <p:nvPr/>
        </p:nvCxnSpPr>
        <p:spPr>
          <a:xfrm>
            <a:off x="2735957" y="285293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>
            <a:stCxn id="14" idx="1"/>
          </p:cNvCxnSpPr>
          <p:nvPr/>
        </p:nvCxnSpPr>
        <p:spPr>
          <a:xfrm flipH="1">
            <a:off x="2735957" y="1700771"/>
            <a:ext cx="57612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Conector reto 28"/>
          <p:cNvCxnSpPr>
            <a:stCxn id="14" idx="3"/>
          </p:cNvCxnSpPr>
          <p:nvPr/>
        </p:nvCxnSpPr>
        <p:spPr>
          <a:xfrm>
            <a:off x="5832636" y="1700771"/>
            <a:ext cx="149455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Conector reto 30"/>
          <p:cNvCxnSpPr>
            <a:stCxn id="14" idx="0"/>
            <a:endCxn id="24" idx="2"/>
          </p:cNvCxnSpPr>
          <p:nvPr/>
        </p:nvCxnSpPr>
        <p:spPr>
          <a:xfrm flipH="1" flipV="1">
            <a:off x="4571640" y="1275722"/>
            <a:ext cx="720" cy="2089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Conector reto 42"/>
          <p:cNvCxnSpPr>
            <a:stCxn id="8" idx="3"/>
            <a:endCxn id="15" idx="1"/>
          </p:cNvCxnSpPr>
          <p:nvPr/>
        </p:nvCxnSpPr>
        <p:spPr>
          <a:xfrm>
            <a:off x="5904868" y="419467"/>
            <a:ext cx="642664" cy="11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5" name="Conector reto 44"/>
          <p:cNvCxnSpPr>
            <a:stCxn id="8" idx="2"/>
            <a:endCxn id="24" idx="0"/>
          </p:cNvCxnSpPr>
          <p:nvPr/>
        </p:nvCxnSpPr>
        <p:spPr>
          <a:xfrm flipH="1">
            <a:off x="4571640" y="635602"/>
            <a:ext cx="720" cy="20807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5" name="Conector reto 34"/>
          <p:cNvCxnSpPr>
            <a:endCxn id="15" idx="2"/>
          </p:cNvCxnSpPr>
          <p:nvPr/>
        </p:nvCxnSpPr>
        <p:spPr>
          <a:xfrm flipV="1">
            <a:off x="7771668" y="635602"/>
            <a:ext cx="0" cy="170880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8" name="Conector reto 37"/>
          <p:cNvCxnSpPr>
            <a:endCxn id="16" idx="3"/>
          </p:cNvCxnSpPr>
          <p:nvPr/>
        </p:nvCxnSpPr>
        <p:spPr>
          <a:xfrm flipH="1">
            <a:off x="5796882" y="2344403"/>
            <a:ext cx="1974786" cy="0"/>
          </a:xfrm>
          <a:prstGeom prst="line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Conector reto 41"/>
          <p:cNvCxnSpPr>
            <a:endCxn id="17" idx="0"/>
          </p:cNvCxnSpPr>
          <p:nvPr/>
        </p:nvCxnSpPr>
        <p:spPr>
          <a:xfrm>
            <a:off x="7327186" y="1700771"/>
            <a:ext cx="1" cy="1368189"/>
          </a:xfrm>
          <a:prstGeom prst="line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6" name="Conector reto 45"/>
          <p:cNvCxnSpPr>
            <a:endCxn id="18" idx="0"/>
          </p:cNvCxnSpPr>
          <p:nvPr/>
        </p:nvCxnSpPr>
        <p:spPr>
          <a:xfrm>
            <a:off x="2735957" y="1700771"/>
            <a:ext cx="0" cy="1152165"/>
          </a:xfrm>
          <a:prstGeom prst="line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Conector reto 50"/>
          <p:cNvCxnSpPr>
            <a:stCxn id="14" idx="2"/>
            <a:endCxn id="16" idx="0"/>
          </p:cNvCxnSpPr>
          <p:nvPr/>
        </p:nvCxnSpPr>
        <p:spPr>
          <a:xfrm>
            <a:off x="4572360" y="1916832"/>
            <a:ext cx="0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86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 smtClean="0"/>
              <a:t>PANORAMA GENERAL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Cinco pilares principales de UNASUR:</a:t>
            </a:r>
          </a:p>
          <a:p>
            <a:pPr marL="0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3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Promoción del diálogo y concertación política;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Integración económica y comercial;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Integración de la infraestructura física de transportes, energía y comunicaciones;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Integración ciudadana, con vistas a la construcción de una ciudadanía  sudamericana;</a:t>
            </a: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3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Integración fronteriza.</a:t>
            </a:r>
          </a:p>
          <a:p>
            <a:pPr marL="0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0005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857250" lvl="1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2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indent="-45720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endParaRPr lang="es-ES_tradnl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</p:spTree>
    <p:extLst>
      <p:ext uri="{BB962C8B-B14F-4D97-AF65-F5344CB8AC3E}">
        <p14:creationId xmlns:p14="http://schemas.microsoft.com/office/powerpoint/2010/main" val="96100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CONTENIDO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13965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123728" y="1760084"/>
            <a:ext cx="5029200" cy="685800"/>
            <a:chOff x="1296" y="1824"/>
            <a:chExt cx="2976" cy="432"/>
          </a:xfrm>
        </p:grpSpPr>
        <p:sp>
          <p:nvSpPr>
            <p:cNvPr id="10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75000"/>
              </a:schemeClr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11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5">
                <a:lumMod val="75000"/>
              </a:schemeClr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s-PE">
                <a:solidFill>
                  <a:prstClr val="black"/>
                </a:solidFill>
              </a:endParaRPr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53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s-MX" b="1" dirty="0">
                  <a:solidFill>
                    <a:prstClr val="white"/>
                  </a:solidFill>
                </a:rPr>
                <a:t>DESAFÍOS PARA LA INTEGRACIÓN </a:t>
              </a:r>
              <a:endParaRPr lang="es-PE" b="1" dirty="0">
                <a:solidFill>
                  <a:prstClr val="white"/>
                </a:solidFill>
              </a:endParaRP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gray">
            <a:xfrm>
              <a:off x="1399" y="1886"/>
              <a:ext cx="21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prstClr val="white"/>
                  </a:solidFill>
                </a:rPr>
                <a:t>2</a:t>
              </a:r>
            </a:p>
          </p:txBody>
        </p:sp>
      </p:grpSp>
      <p:sp>
        <p:nvSpPr>
          <p:cNvPr id="18" name="CaixaDeTexto 17"/>
          <p:cNvSpPr txBox="1"/>
          <p:nvPr/>
        </p:nvSpPr>
        <p:spPr>
          <a:xfrm>
            <a:off x="323528" y="5919083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>
                <a:solidFill>
                  <a:prstClr val="black"/>
                </a:solidFill>
              </a:rPr>
              <a:t>Ministério das Relações Exteriores</a:t>
            </a:r>
            <a:endParaRPr lang="pt-BR" sz="1000" dirty="0">
              <a:solidFill>
                <a:prstClr val="black"/>
              </a:solidFill>
            </a:endParaRPr>
          </a:p>
        </p:txBody>
      </p:sp>
      <p:cxnSp>
        <p:nvCxnSpPr>
          <p:cNvPr id="20" name="Conector reto 19"/>
          <p:cNvCxnSpPr/>
          <p:nvPr/>
        </p:nvCxnSpPr>
        <p:spPr>
          <a:xfrm>
            <a:off x="2651031" y="1268760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Espaço Reservado para Conteúdo 2"/>
          <p:cNvSpPr txBox="1">
            <a:spLocks/>
          </p:cNvSpPr>
          <p:nvPr/>
        </p:nvSpPr>
        <p:spPr>
          <a:xfrm>
            <a:off x="457200" y="24458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798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DESAFÍOS PARA LA INTEGRACIÓN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Evitar repetición de iniciativas en diferentes foros regionales, bajo el riesgo de duplicar esfuerzos e incentivar proyectos contradictorios;</a:t>
            </a:r>
          </a:p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Definición de estrategias y políticas comunes ante las diferentes formas de inserción global escogidas por los Estados-Miembros;</a:t>
            </a:r>
          </a:p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Presión por mayor dinamismo económico;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8384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>DESAFÍOS PARA LA INTEGRACIÓN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Actuación de fuerzas extra-regionales disgregadoras;</a:t>
            </a:r>
          </a:p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Modelo institucional exige impulso político constante;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Falta de mecanismos pre-existentes capaces de impulsar proyectos regionales;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Mayor movilización de la sociedad civil y del sector privado.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0604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CONTENIDO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13965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323528" y="5919083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>
                <a:solidFill>
                  <a:prstClr val="black"/>
                </a:solidFill>
              </a:rPr>
              <a:t>Ministério das Relações Exteriores</a:t>
            </a:r>
            <a:endParaRPr lang="pt-BR" sz="1000" dirty="0">
              <a:solidFill>
                <a:prstClr val="black"/>
              </a:solidFill>
            </a:endParaRPr>
          </a:p>
        </p:txBody>
      </p:sp>
      <p:cxnSp>
        <p:nvCxnSpPr>
          <p:cNvPr id="20" name="Conector reto 19"/>
          <p:cNvCxnSpPr/>
          <p:nvPr/>
        </p:nvCxnSpPr>
        <p:spPr>
          <a:xfrm>
            <a:off x="2651031" y="1268760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Espaço Reservado para Conteúdo 2"/>
          <p:cNvSpPr txBox="1">
            <a:spLocks/>
          </p:cNvSpPr>
          <p:nvPr/>
        </p:nvSpPr>
        <p:spPr>
          <a:xfrm>
            <a:off x="457200" y="24458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10" name="AutoShape 14"/>
          <p:cNvSpPr>
            <a:spLocks noChangeArrowheads="1"/>
          </p:cNvSpPr>
          <p:nvPr/>
        </p:nvSpPr>
        <p:spPr bwMode="gray">
          <a:xfrm>
            <a:off x="2562131" y="1889465"/>
            <a:ext cx="4648200" cy="457200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b="1" dirty="0">
                <a:solidFill>
                  <a:prstClr val="black"/>
                </a:solidFill>
              </a:rPr>
              <a:t>EL CASO DEL COSIPLAN</a:t>
            </a:r>
            <a:endParaRPr lang="es-PE" b="1" dirty="0">
              <a:solidFill>
                <a:prstClr val="black"/>
              </a:solidFill>
            </a:endParaRPr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gray">
          <a:xfrm>
            <a:off x="2130331" y="1745003"/>
            <a:ext cx="685800" cy="685800"/>
          </a:xfrm>
          <a:prstGeom prst="diamond">
            <a:avLst/>
          </a:prstGeom>
          <a:solidFill>
            <a:schemeClr val="accent5">
              <a:lumMod val="5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s-MX" sz="2400" dirty="0">
                <a:solidFill>
                  <a:prstClr val="white"/>
                </a:solidFill>
              </a:rPr>
              <a:t>3</a:t>
            </a:r>
            <a:endParaRPr lang="es-PE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98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EL CASO DEL COSIPLAN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Creado en 2009, absorbiendo los trabajos de IIRSA, que actualmente es el “foro técnico” del Consejo;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PPT brasileña (2011): impulso político y mayores avances en el planeamiento de la integración de la infraestructura;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Plan de Acción Estratégico 2012-2022;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Agenda de Proyectos Prioritarios de Integración (API): de los 589 proyectos del COSIPLAN, heredados de IIRSA, 88 fueran escogidos 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y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agrupados en 31 “proyectos </a:t>
            </a:r>
            <a:r>
              <a:rPr lang="es-ES_tradnl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estructurantes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”;</a:t>
            </a:r>
          </a:p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106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O CASO DO COSIPLAN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endParaRPr lang="pt-BR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pt-BR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pt-BR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pt-BR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pt-BR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pt-BR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pt-BR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pt-BR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pt-BR" dirty="0" smtClean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26818"/>
            <a:ext cx="8856662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264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EL CASO DEL COSIPLAN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Desarrollo de herramientas y metodologías de planeamiento: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Evaluación Social y Ambiental con Enfoque Estratégico (EASE);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Sistema de Información Geográfica (SIG);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Programas Territoriales de Integración (PTI).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Integración Productiva y Logística (IPL)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Principal desafío: financiamiento y garantías, tanto de la fase de “pre-inversión” (estudio) cuanto de la ejecución de las obras;</a:t>
            </a:r>
          </a:p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Las agencias regionales de fomento (BID, CAF e </a:t>
            </a:r>
            <a:r>
              <a:rPr lang="es-ES_tradnl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Fonplata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), que participan del proceso de IIRSA desde el inicio como cuerpo técnico, tienen financiado pocos proyectos.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721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/>
              <a:t>EL CASO DEL COSIPLAN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r>
              <a:rPr lang="es-ES_tradnl" altLang="pt-BR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Participación de Bancos Regionales en el financiamiento de la Cartera del COSIPLAN (2000 – 2012)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1"/>
          <p:cNvSpPr txBox="1">
            <a:spLocks noChangeArrowheads="1"/>
          </p:cNvSpPr>
          <p:nvPr/>
        </p:nvSpPr>
        <p:spPr bwMode="auto">
          <a:xfrm>
            <a:off x="7410274" y="6361542"/>
            <a:ext cx="116730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pt-BR" sz="1000" dirty="0" smtClean="0">
                <a:solidFill>
                  <a:schemeClr val="tx1"/>
                </a:solidFill>
              </a:rPr>
              <a:t>Fuente</a:t>
            </a:r>
            <a:r>
              <a:rPr lang="pt-BR" altLang="pt-BR" sz="1000" dirty="0">
                <a:solidFill>
                  <a:schemeClr val="tx1"/>
                </a:solidFill>
              </a:rPr>
              <a:t>: </a:t>
            </a:r>
            <a:r>
              <a:rPr lang="pt-BR" altLang="pt-BR" sz="1000" dirty="0" smtClean="0">
                <a:solidFill>
                  <a:schemeClr val="tx1"/>
                </a:solidFill>
              </a:rPr>
              <a:t>COSIPLAN.</a:t>
            </a:r>
            <a:endParaRPr lang="pt-BR" altLang="pt-BR" sz="1000" dirty="0">
              <a:solidFill>
                <a:schemeClr val="tx1"/>
              </a:solidFill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665928"/>
              </p:ext>
            </p:extLst>
          </p:nvPr>
        </p:nvGraphicFramePr>
        <p:xfrm>
          <a:off x="539552" y="2060848"/>
          <a:ext cx="8280920" cy="3955387"/>
        </p:xfrm>
        <a:graphic>
          <a:graphicData uri="http://schemas.openxmlformats.org/drawingml/2006/table">
            <a:tbl>
              <a:tblPr/>
              <a:tblGrid>
                <a:gridCol w="4370600"/>
                <a:gridCol w="637655"/>
                <a:gridCol w="896401"/>
                <a:gridCol w="864096"/>
                <a:gridCol w="1512168"/>
              </a:tblGrid>
              <a:tr h="677780">
                <a:tc gridSpan="4">
                  <a:txBody>
                    <a:bodyPr/>
                    <a:lstStyle/>
                    <a:p>
                      <a:pPr algn="l" fontAlgn="b"/>
                      <a:r>
                        <a:rPr lang="es-E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Valor total de la Cartera del COSIPLAN - US$ 130.139 </a:t>
                      </a:r>
                      <a:r>
                        <a:rPr lang="es-E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</a:t>
                      </a:r>
                      <a:endParaRPr lang="es-E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85"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CAF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FONPLATA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112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85"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68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Proyectos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85">
                <a:tc>
                  <a:txBody>
                    <a:bodyPr/>
                    <a:lstStyle/>
                    <a:p>
                      <a:pPr algn="l" fontAlgn="b"/>
                      <a:endParaRPr lang="pt-BR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1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Valor de la Inversión de los proyectos de la Cartera</a:t>
                      </a:r>
                      <a:br>
                        <a:rPr lang="es-E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es-E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financiados por el Banco (US$ mi)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10.513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5.496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272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85">
                <a:tc>
                  <a:txBody>
                    <a:bodyPr/>
                    <a:lstStyle/>
                    <a:p>
                      <a:pPr algn="l" fontAlgn="b"/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1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Porcentaje de proyectos financiados (valor en relación a la cartera)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8,08%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4,22%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0,21%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85">
                <a:tc>
                  <a:txBody>
                    <a:bodyPr/>
                    <a:lstStyle/>
                    <a:p>
                      <a:pPr algn="l" fontAlgn="b"/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85">
                <a:tc>
                  <a:txBody>
                    <a:bodyPr/>
                    <a:lstStyle/>
                    <a:p>
                      <a:pPr algn="l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Valor financiado por el Banco (US$ mi)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4.169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2.242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informado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346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/>
              <a:t>EL CASO DEL COSIPLAN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Algunos desafíos para el financiamiento de 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l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os proyectos del COSIPLAN:</a:t>
            </a: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8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/>
              <a:t> </a:t>
            </a: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Alto riesgo de los proyectos de integración;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Falta de mecanismos de garantía;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Descasamiento entre las prioridades nacionales y regionales;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Separación entre el planeamiento y la estructuración financiera;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Mercado de capitales incipiente;</a:t>
            </a: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6359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CONTENIDO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13965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323528" y="5919083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>
                <a:solidFill>
                  <a:prstClr val="black"/>
                </a:solidFill>
              </a:rPr>
              <a:t>Ministério das Relações Exteriores</a:t>
            </a:r>
            <a:endParaRPr lang="pt-BR" sz="1000" dirty="0">
              <a:solidFill>
                <a:prstClr val="black"/>
              </a:solidFill>
            </a:endParaRPr>
          </a:p>
        </p:txBody>
      </p:sp>
      <p:cxnSp>
        <p:nvCxnSpPr>
          <p:cNvPr id="20" name="Conector reto 19"/>
          <p:cNvCxnSpPr/>
          <p:nvPr/>
        </p:nvCxnSpPr>
        <p:spPr>
          <a:xfrm>
            <a:off x="2651031" y="1268760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Espaço Reservado para Conteúdo 2"/>
          <p:cNvSpPr txBox="1">
            <a:spLocks/>
          </p:cNvSpPr>
          <p:nvPr/>
        </p:nvSpPr>
        <p:spPr>
          <a:xfrm>
            <a:off x="457200" y="24458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10" name="AutoShape 14"/>
          <p:cNvSpPr>
            <a:spLocks noChangeArrowheads="1"/>
          </p:cNvSpPr>
          <p:nvPr/>
        </p:nvSpPr>
        <p:spPr bwMode="gray">
          <a:xfrm>
            <a:off x="2529632" y="1889465"/>
            <a:ext cx="4648200" cy="457200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b="1" dirty="0" smtClean="0">
                <a:solidFill>
                  <a:prstClr val="black"/>
                </a:solidFill>
              </a:rPr>
              <a:t>PROYECTOS BILATERALES</a:t>
            </a:r>
            <a:endParaRPr lang="es-PE" b="1" dirty="0">
              <a:solidFill>
                <a:prstClr val="black"/>
              </a:solidFill>
            </a:endParaRPr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gray">
          <a:xfrm>
            <a:off x="2097832" y="1745003"/>
            <a:ext cx="685800" cy="685800"/>
          </a:xfrm>
          <a:prstGeom prst="diamond">
            <a:avLst/>
          </a:prstGeom>
          <a:solidFill>
            <a:schemeClr val="tx2">
              <a:lumMod val="20000"/>
              <a:lumOff val="8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s-MX" sz="2400" dirty="0" smtClean="0">
                <a:solidFill>
                  <a:prstClr val="black"/>
                </a:solidFill>
              </a:rPr>
              <a:t>4</a:t>
            </a:r>
            <a:endParaRPr lang="es-PE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79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r"/>
            <a:r>
              <a:rPr lang="en-US" sz="3200" b="1" dirty="0"/>
              <a:t>PROYECTOS </a:t>
            </a:r>
            <a:r>
              <a:rPr lang="en-US" sz="3200" b="1" dirty="0" smtClean="0"/>
              <a:t>BILATERALES</a:t>
            </a:r>
            <a:endParaRPr lang="en-US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Proyectos bilaterales:</a:t>
            </a: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8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dirty="0" smtClean="0"/>
              <a:t> </a:t>
            </a: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Puerto de Aguas Profundas (PAP) en Uruguay;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</a:t>
            </a: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Integración ferroviaria con Argentina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Integración ferroviaria con Paraguay;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Integración ferroviaria con Perú;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None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Integración ferroviaria con Uruguay;</a:t>
            </a:r>
          </a:p>
          <a:p>
            <a:pPr marL="0" lvl="1" indent="0" algn="just">
              <a:lnSpc>
                <a:spcPct val="80000"/>
              </a:lnSpc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610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r"/>
            <a:r>
              <a:rPr lang="es-ES_tradnl" sz="3200" b="1" dirty="0" smtClean="0"/>
              <a:t>Puerto de Aguas Profundas (PAP)</a:t>
            </a:r>
            <a:endParaRPr lang="es-ES_tradnl" sz="32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84773"/>
            <a:ext cx="4692203" cy="2166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90" y="1630782"/>
            <a:ext cx="3384622" cy="4820757"/>
          </a:xfrm>
          <a:prstGeom prst="rect">
            <a:avLst/>
          </a:prstGeom>
        </p:spPr>
      </p:pic>
      <p:cxnSp>
        <p:nvCxnSpPr>
          <p:cNvPr id="9" name="Conector reto 8"/>
          <p:cNvCxnSpPr/>
          <p:nvPr/>
        </p:nvCxnSpPr>
        <p:spPr>
          <a:xfrm flipV="1">
            <a:off x="3243943" y="4321630"/>
            <a:ext cx="566057" cy="9797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2743200" y="4963886"/>
            <a:ext cx="1077686" cy="1436914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779912" y="1600201"/>
            <a:ext cx="4906888" cy="2684572"/>
          </a:xfrm>
        </p:spPr>
        <p:txBody>
          <a:bodyPr>
            <a:normAutofit/>
          </a:bodyPr>
          <a:lstStyle/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Alternativa a Montevideo y Nueva Palmira</a:t>
            </a:r>
          </a:p>
          <a:p>
            <a:pPr marL="0" lvl="2" indent="0">
              <a:buClr>
                <a:srgbClr val="000066"/>
              </a:buClr>
              <a:buSzPct val="100000"/>
              <a:buNone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Mina de </a:t>
            </a:r>
            <a:r>
              <a:rPr lang="es-ES_tradnl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Aratirí</a:t>
            </a: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Inversiones de más de US$ 1 </a:t>
            </a:r>
            <a:r>
              <a:rPr lang="es-ES_tradnl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bi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</a:t>
            </a:r>
          </a:p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endParaRPr lang="es-ES_tradnl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</p:spTree>
    <p:extLst>
      <p:ext uri="{BB962C8B-B14F-4D97-AF65-F5344CB8AC3E}">
        <p14:creationId xmlns:p14="http://schemas.microsoft.com/office/powerpoint/2010/main" val="173418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r"/>
            <a:r>
              <a:rPr lang="es-ES_tradnl" sz="3200" b="1" dirty="0" smtClean="0"/>
              <a:t>Integración Ferroviaria con Argentina</a:t>
            </a:r>
            <a:endParaRPr lang="es-ES_tradnl" sz="32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600201"/>
            <a:ext cx="8147248" cy="2684572"/>
          </a:xfrm>
        </p:spPr>
        <p:txBody>
          <a:bodyPr>
            <a:normAutofit/>
          </a:bodyPr>
          <a:lstStyle/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endParaRPr lang="es-ES_tradnl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86" y="1525275"/>
            <a:ext cx="8058689" cy="4669969"/>
          </a:xfrm>
          <a:prstGeom prst="rect">
            <a:avLst/>
          </a:prstGeom>
        </p:spPr>
      </p:pic>
      <p:sp>
        <p:nvSpPr>
          <p:cNvPr id="11" name="Elipse 10"/>
          <p:cNvSpPr/>
          <p:nvPr/>
        </p:nvSpPr>
        <p:spPr>
          <a:xfrm rot="1486081">
            <a:off x="2250954" y="2348655"/>
            <a:ext cx="1085898" cy="338482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010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2" t="3180" r="19914"/>
          <a:stretch/>
        </p:blipFill>
        <p:spPr>
          <a:xfrm>
            <a:off x="1619672" y="1556792"/>
            <a:ext cx="5760640" cy="494467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r"/>
            <a:r>
              <a:rPr lang="es-ES_tradnl" sz="3200" b="1" dirty="0" smtClean="0"/>
              <a:t>Integración Ferroviaria con Paraguay</a:t>
            </a:r>
            <a:endParaRPr lang="es-ES_tradnl" sz="32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600201"/>
            <a:ext cx="8147248" cy="2684572"/>
          </a:xfrm>
        </p:spPr>
        <p:txBody>
          <a:bodyPr>
            <a:normAutofit/>
          </a:bodyPr>
          <a:lstStyle/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endParaRPr lang="es-ES_tradnl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</p:spTree>
    <p:extLst>
      <p:ext uri="{BB962C8B-B14F-4D97-AF65-F5344CB8AC3E}">
        <p14:creationId xmlns:p14="http://schemas.microsoft.com/office/powerpoint/2010/main" val="317010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r"/>
            <a:r>
              <a:rPr lang="es-ES_tradnl" sz="3200" b="1" dirty="0" smtClean="0"/>
              <a:t>Integración Ferroviaria con Perú</a:t>
            </a:r>
            <a:endParaRPr lang="es-ES_tradnl" sz="32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600201"/>
            <a:ext cx="8147248" cy="2684572"/>
          </a:xfrm>
        </p:spPr>
        <p:txBody>
          <a:bodyPr>
            <a:normAutofit/>
          </a:bodyPr>
          <a:lstStyle/>
          <a:p>
            <a:pPr marL="457200" lvl="2" indent="-457200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endParaRPr lang="es-ES_tradnl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dirty="0" smtClean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t="12972" r="25470" b="26330"/>
          <a:stretch/>
        </p:blipFill>
        <p:spPr>
          <a:xfrm>
            <a:off x="467543" y="1556792"/>
            <a:ext cx="856582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67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CONTENIDO</a:t>
            </a:r>
            <a:endParaRPr lang="pt-BR" sz="3200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323528" y="5919083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>
                <a:solidFill>
                  <a:prstClr val="black"/>
                </a:solidFill>
              </a:rPr>
              <a:t>Ministério das Relações Exteriores</a:t>
            </a:r>
            <a:endParaRPr lang="pt-BR" sz="1000" dirty="0">
              <a:solidFill>
                <a:prstClr val="black"/>
              </a:solidFill>
            </a:endParaRPr>
          </a:p>
        </p:txBody>
      </p:sp>
      <p:cxnSp>
        <p:nvCxnSpPr>
          <p:cNvPr id="20" name="Conector reto 19"/>
          <p:cNvCxnSpPr/>
          <p:nvPr/>
        </p:nvCxnSpPr>
        <p:spPr>
          <a:xfrm>
            <a:off x="2651031" y="1268760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Espaço Reservado para Conteúdo 2"/>
          <p:cNvSpPr txBox="1">
            <a:spLocks/>
          </p:cNvSpPr>
          <p:nvPr/>
        </p:nvSpPr>
        <p:spPr>
          <a:xfrm>
            <a:off x="457200" y="24458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sp>
        <p:nvSpPr>
          <p:cNvPr id="9" name="AutoShape 14"/>
          <p:cNvSpPr>
            <a:spLocks noChangeArrowheads="1"/>
          </p:cNvSpPr>
          <p:nvPr/>
        </p:nvSpPr>
        <p:spPr bwMode="gray">
          <a:xfrm>
            <a:off x="2539706" y="1889465"/>
            <a:ext cx="4648200" cy="4572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s-MX" b="1" dirty="0">
                <a:solidFill>
                  <a:prstClr val="black"/>
                </a:solidFill>
              </a:rPr>
              <a:t>LOGÍSTICA</a:t>
            </a:r>
            <a:endParaRPr lang="es-PE" b="1" dirty="0">
              <a:solidFill>
                <a:prstClr val="black"/>
              </a:solidFill>
            </a:endParaRPr>
          </a:p>
        </p:txBody>
      </p:sp>
      <p:sp>
        <p:nvSpPr>
          <p:cNvPr id="10" name="AutoShape 15"/>
          <p:cNvSpPr>
            <a:spLocks noChangeArrowheads="1"/>
          </p:cNvSpPr>
          <p:nvPr/>
        </p:nvSpPr>
        <p:spPr bwMode="gray">
          <a:xfrm>
            <a:off x="2107906" y="1745003"/>
            <a:ext cx="685800" cy="685800"/>
          </a:xfrm>
          <a:prstGeom prst="diamond">
            <a:avLst/>
          </a:prstGeom>
          <a:solidFill>
            <a:schemeClr val="accent1">
              <a:lumMod val="20000"/>
              <a:lumOff val="8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s-MX" sz="2400" dirty="0" smtClean="0">
                <a:solidFill>
                  <a:prstClr val="black"/>
                </a:solidFill>
              </a:rPr>
              <a:t>5</a:t>
            </a:r>
            <a:endParaRPr lang="es-PE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50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6984776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Logística y los beneficios para la región:</a:t>
            </a: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395290" y="1877442"/>
            <a:ext cx="5616870" cy="140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786228"/>
            <a:ext cx="8856984" cy="40910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Cerrar la brecha de infraestructura </a:t>
            </a: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incrementaría la tasa de crecimiento del PIB en </a:t>
            </a: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2% cada año (Calderón y Servén)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Estudios apuntan que un aumento de 1% en la</a:t>
            </a: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inversión en infraestructura genera un incremento del PIB entre 0,2 y 0,4%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Integración al comercio internacional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Empleos en sectores intensivos en logística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Reducción 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del costo de los alimentos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Rompe el aislamiento de regiones remotas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4"/>
          <a:stretch/>
        </p:blipFill>
        <p:spPr>
          <a:xfrm>
            <a:off x="6400800" y="1384746"/>
            <a:ext cx="2718792" cy="1900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99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5472854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Costos logísticos en América Latina</a:t>
            </a:r>
            <a:endParaRPr lang="es-ES_tradnl" sz="1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328" y="2996951"/>
            <a:ext cx="6088319" cy="320836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964605" y="6205318"/>
            <a:ext cx="3925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000" dirty="0" smtClean="0"/>
              <a:t>ALC7 = Argentina, Brasil, Chile, Colombia,  México, Perú y Venezuela</a:t>
            </a:r>
          </a:p>
          <a:p>
            <a:r>
              <a:rPr lang="es-ES_tradnl" sz="1000" dirty="0" smtClean="0"/>
              <a:t>LPI = Índice de Desempeño Logístico (1 a 5)</a:t>
            </a:r>
            <a:endParaRPr lang="es-ES_tradnl" sz="1000" dirty="0"/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395290" y="1877442"/>
            <a:ext cx="5616870" cy="140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844824"/>
            <a:ext cx="8640960" cy="140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Son 4 veces mayores que en los países de OCDE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Representan 18 a 35% del valor del producto</a:t>
            </a:r>
          </a:p>
          <a:p>
            <a:pPr marL="400050" lvl="2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</p:spTree>
    <p:extLst>
      <p:ext uri="{BB962C8B-B14F-4D97-AF65-F5344CB8AC3E}">
        <p14:creationId xmlns:p14="http://schemas.microsoft.com/office/powerpoint/2010/main" val="271143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35" y="2204863"/>
            <a:ext cx="7087441" cy="425056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5472854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Productos intensivos en logística</a:t>
            </a:r>
            <a:endParaRPr lang="es-ES_tradnl" sz="1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395290" y="1877442"/>
            <a:ext cx="5616870" cy="140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844824"/>
            <a:ext cx="813690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Más de 50% de las frutas producidas se pierden</a:t>
            </a: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</p:spTree>
    <p:extLst>
      <p:ext uri="{BB962C8B-B14F-4D97-AF65-F5344CB8AC3E}">
        <p14:creationId xmlns:p14="http://schemas.microsoft.com/office/powerpoint/2010/main" val="180412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436" y="2747787"/>
            <a:ext cx="6932559" cy="411021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5472854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Logística y distancia. </a:t>
            </a:r>
            <a:endParaRPr lang="es-ES_tradnl" sz="1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395290" y="1877442"/>
            <a:ext cx="5616870" cy="14075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844824"/>
            <a:ext cx="813690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La calidad y el costo de la logística importa tanto o más que los aranceles.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En media, cada día de retraso equivale a una distancia de 70km.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Retrasos aumentan costos entre 4 a 12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% (</a:t>
            </a:r>
            <a:r>
              <a:rPr lang="es-ES_tradnl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Guasch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y Schwartz)</a:t>
            </a:r>
            <a:endParaRPr lang="es-ES_tradnl" sz="18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</p:spTree>
    <p:extLst>
      <p:ext uri="{BB962C8B-B14F-4D97-AF65-F5344CB8AC3E}">
        <p14:creationId xmlns:p14="http://schemas.microsoft.com/office/powerpoint/2010/main" val="286919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5472854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Logística y PYMES</a:t>
            </a:r>
            <a:endParaRPr lang="es-ES_tradnl" sz="1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988840"/>
            <a:ext cx="813690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Oportunidades de comercio para las PYMES.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Reducción de los costos logísticos aumenta las ventas de las PYMES.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En media, para el pequeño exportador, la logística representa un costo de 22%, los aranceles 11% y los impuestos 6%.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Para el gran exportador, los aranceles representan 40%, el transporte 6% y los impuestos 5%.</a:t>
            </a: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</p:spTree>
    <p:extLst>
      <p:ext uri="{BB962C8B-B14F-4D97-AF65-F5344CB8AC3E}">
        <p14:creationId xmlns:p14="http://schemas.microsoft.com/office/powerpoint/2010/main" val="320696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3023058"/>
              </p:ext>
            </p:extLst>
          </p:nvPr>
        </p:nvGraphicFramePr>
        <p:xfrm>
          <a:off x="1619672" y="3068960"/>
          <a:ext cx="6192688" cy="3259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7776864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Costo de la logística </a:t>
            </a:r>
            <a:r>
              <a:rPr lang="es-ES_tradnl" sz="26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intra</a:t>
            </a: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-regional x extra-regional</a:t>
            </a:r>
            <a:endParaRPr lang="es-ES_tradnl" sz="1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844824"/>
            <a:ext cx="853228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Los costos logísticos </a:t>
            </a:r>
            <a:r>
              <a:rPr lang="es-ES_tradnl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intra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-regionales son mayores que los costos extra-regionales.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Una reducción de 10% en los costos logísticos traería aumento de 30% del comercio </a:t>
            </a:r>
            <a:r>
              <a:rPr lang="es-ES_tradnl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intra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-regional.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</p:spTree>
    <p:extLst>
      <p:ext uri="{BB962C8B-B14F-4D97-AF65-F5344CB8AC3E}">
        <p14:creationId xmlns:p14="http://schemas.microsoft.com/office/powerpoint/2010/main" val="636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268379"/>
            <a:ext cx="5897038" cy="332897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7776864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Cadena productiva y la logística</a:t>
            </a:r>
            <a:endParaRPr lang="es-ES_tradnl" sz="1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844824"/>
            <a:ext cx="853228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 El comercio de partes y componentes es casi 50% más sensible a las mejoras logísticas cuando comparado a los bienes finales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Gran reto para el desarrollo de la integración productiva y una mayor complementariedad económica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</p:spTree>
    <p:extLst>
      <p:ext uri="{BB962C8B-B14F-4D97-AF65-F5344CB8AC3E}">
        <p14:creationId xmlns:p14="http://schemas.microsoft.com/office/powerpoint/2010/main" val="329195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b="1" dirty="0" smtClean="0"/>
              <a:t>LOGÍSTICA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358482"/>
            <a:ext cx="7776864" cy="518960"/>
          </a:xfrm>
        </p:spPr>
        <p:txBody>
          <a:bodyPr>
            <a:noAutofit/>
          </a:bodyPr>
          <a:lstStyle/>
          <a:p>
            <a:pPr marL="400050" lvl="2" indent="0" algn="just">
              <a:buClr>
                <a:srgbClr val="000066"/>
              </a:buClr>
              <a:buSzPct val="100000"/>
              <a:buNone/>
              <a:defRPr/>
            </a:pPr>
            <a:r>
              <a:rPr lang="es-ES_tradnl" sz="2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Perspectivas y acciones</a:t>
            </a:r>
            <a:endParaRPr lang="es-ES_tradnl" sz="1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None/>
            </a:pPr>
            <a:endParaRPr lang="es-ES_tradnl" sz="14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2555776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35496" y="1844824"/>
            <a:ext cx="853228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Crecimiento en movimiento de contenedores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Canal de Panamá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Nuevas rutas logísticas: los ferrocarriles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Puertos multipropósitos, puertos de aguas profundas y instalación de centros logísticos de excelencia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Política integrada de logística con apoyo de la academia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Educación y capacitación de profesionales en logística</a:t>
            </a:r>
          </a:p>
          <a:p>
            <a:pPr marL="685800" lvl="2" indent="-285750" algn="just">
              <a:buClr>
                <a:srgbClr val="000066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s-ES_tradnl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Tahoma" pitchFamily="34" charset="0"/>
                <a:cs typeface="Arial" charset="0"/>
              </a:rPr>
              <a:t>Tecnologías de información aplicadas al proceso logístico y a la seguridad</a:t>
            </a: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lvl="1" indent="0" algn="just">
              <a:buClr>
                <a:srgbClr val="000066"/>
              </a:buClr>
              <a:buSzPct val="100000"/>
              <a:buFont typeface="Wingdings" pitchFamily="2" charset="2"/>
              <a:buChar char="v"/>
              <a:defRPr/>
            </a:pPr>
            <a:endParaRPr lang="es-ES_tradn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Tahoma" pitchFamily="34" charset="0"/>
              <a:cs typeface="Arial" charset="0"/>
            </a:endParaRPr>
          </a:p>
          <a:p>
            <a:pPr marL="0" indent="0">
              <a:buFont typeface="Arial" pitchFamily="34" charset="0"/>
              <a:buNone/>
            </a:pPr>
            <a:endParaRPr lang="es-ES_tradnl" sz="1400" dirty="0" smtClean="0"/>
          </a:p>
        </p:txBody>
      </p:sp>
    </p:spTree>
    <p:extLst>
      <p:ext uri="{BB962C8B-B14F-4D97-AF65-F5344CB8AC3E}">
        <p14:creationId xmlns:p14="http://schemas.microsoft.com/office/powerpoint/2010/main" val="377349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b="1" dirty="0" smtClean="0"/>
              <a:t/>
            </a:r>
            <a:br>
              <a:rPr lang="pt-BR" sz="3200" b="1" dirty="0" smtClean="0"/>
            </a:b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 err="1" smtClean="0"/>
              <a:t>Muchas</a:t>
            </a:r>
            <a:r>
              <a:rPr lang="pt-BR" b="1" dirty="0" smtClean="0"/>
              <a:t> </a:t>
            </a:r>
            <a:r>
              <a:rPr lang="pt-BR" b="1" dirty="0" err="1" smtClean="0"/>
              <a:t>gracias</a:t>
            </a:r>
            <a:r>
              <a:rPr lang="pt-BR" b="1" dirty="0" smtClean="0"/>
              <a:t>!</a:t>
            </a:r>
          </a:p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r>
              <a:rPr lang="pt-BR" sz="2400" dirty="0" smtClean="0"/>
              <a:t>Ministro João Carlos Parkinson de Castro</a:t>
            </a:r>
          </a:p>
          <a:p>
            <a:pPr marL="0" indent="0" algn="ctr">
              <a:buNone/>
            </a:pPr>
            <a:r>
              <a:rPr lang="pt-BR" sz="2400" dirty="0" smtClean="0"/>
              <a:t>Coordenação-Geral Econômica da América do Sul</a:t>
            </a:r>
          </a:p>
          <a:p>
            <a:pPr marL="0" indent="0" algn="ctr">
              <a:buNone/>
            </a:pPr>
            <a:r>
              <a:rPr lang="pt-BR" sz="2400" dirty="0" smtClean="0"/>
              <a:t>Ministério das Relações Exteriores</a:t>
            </a:r>
          </a:p>
          <a:p>
            <a:pPr marL="0" indent="0" algn="ctr">
              <a:buNone/>
            </a:pPr>
            <a:r>
              <a:rPr lang="pt-BR" sz="2400" dirty="0" smtClean="0"/>
              <a:t> +55 61 2030 8232</a:t>
            </a:r>
          </a:p>
          <a:p>
            <a:pPr marL="0" indent="0" algn="ctr">
              <a:buNone/>
            </a:pPr>
            <a:r>
              <a:rPr lang="pt-BR" sz="2400" dirty="0" smtClean="0">
                <a:hlinkClick r:id="rId2"/>
              </a:rPr>
              <a:t>joao.parkinson@itamaraty.gov.br</a:t>
            </a:r>
            <a:endParaRPr lang="pt-BR" sz="2400" dirty="0" smtClean="0"/>
          </a:p>
          <a:p>
            <a:pPr marL="0" indent="0" algn="ctr">
              <a:buNone/>
            </a:pPr>
            <a:endParaRPr lang="pt-BR" sz="2400" dirty="0" smtClean="0"/>
          </a:p>
          <a:p>
            <a:pPr marL="0" indent="0" algn="ctr">
              <a:buNone/>
            </a:pPr>
            <a:endParaRPr lang="pt-BR" sz="2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05318"/>
            <a:ext cx="36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Ministério das Relações Exteriores</a:t>
            </a:r>
            <a:endParaRPr lang="pt-BR" sz="1000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1739582" y="1340768"/>
            <a:ext cx="6012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logo615x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90" y="476251"/>
            <a:ext cx="1344292" cy="40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5214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0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5861</TotalTime>
  <Words>1363</Words>
  <Application>Microsoft Office PowerPoint</Application>
  <PresentationFormat>Presentación en pantalla (4:3)</PresentationFormat>
  <Paragraphs>389</Paragraphs>
  <Slides>31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2" baseType="lpstr">
      <vt:lpstr>Tema do Office</vt:lpstr>
      <vt:lpstr>Análisis y perspectivas de la integración regional:  La infraestructura como factor clave.</vt:lpstr>
      <vt:lpstr> CONTENIDO</vt:lpstr>
      <vt:lpstr> CONTENIDO</vt:lpstr>
      <vt:lpstr> PANORAMA GENERAL</vt:lpstr>
      <vt:lpstr>Presentación de PowerPoint</vt:lpstr>
      <vt:lpstr> PANORAMA GENERAL</vt:lpstr>
      <vt:lpstr> CONTENIDO</vt:lpstr>
      <vt:lpstr> DESAFÍOS PARA LA INTEGRACIÓN</vt:lpstr>
      <vt:lpstr> DESAFÍOS PARA LA INTEGRACIÓN</vt:lpstr>
      <vt:lpstr> CONTENIDO</vt:lpstr>
      <vt:lpstr> EL CASO DEL COSIPLAN</vt:lpstr>
      <vt:lpstr> O CASO DO COSIPLAN</vt:lpstr>
      <vt:lpstr> EL CASO DEL COSIPLAN</vt:lpstr>
      <vt:lpstr> EL CASO DEL COSIPLAN</vt:lpstr>
      <vt:lpstr> EL CASO DEL COSIPLAN</vt:lpstr>
      <vt:lpstr> CONTENIDO</vt:lpstr>
      <vt:lpstr>PROYECTOS BILATERALES</vt:lpstr>
      <vt:lpstr>Puerto de Aguas Profundas (PAP)</vt:lpstr>
      <vt:lpstr>Integración Ferroviaria con Argentina</vt:lpstr>
      <vt:lpstr>Integración Ferroviaria con Paraguay</vt:lpstr>
      <vt:lpstr>Integración Ferroviaria con Perú</vt:lpstr>
      <vt:lpstr> CONTENIDO</vt:lpstr>
      <vt:lpstr>LOGÍSTICA</vt:lpstr>
      <vt:lpstr>LOGÍSTICA</vt:lpstr>
      <vt:lpstr>LOGÍSTICA</vt:lpstr>
      <vt:lpstr>LOGÍSTICA</vt:lpstr>
      <vt:lpstr>LOGÍSTICA</vt:lpstr>
      <vt:lpstr>LOGÍSTICA</vt:lpstr>
      <vt:lpstr>LOGÍSTICA</vt:lpstr>
      <vt:lpstr>LOGÍSTICA</vt:lpstr>
      <vt:lpstr> </vt:lpstr>
    </vt:vector>
  </TitlesOfParts>
  <Company>Ministério das Relações Exteriores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Daniel Magrini</dc:creator>
  <cp:lastModifiedBy>.</cp:lastModifiedBy>
  <cp:revision>204</cp:revision>
  <cp:lastPrinted>2013-11-04T18:00:04Z</cp:lastPrinted>
  <dcterms:created xsi:type="dcterms:W3CDTF">2013-05-02T21:46:20Z</dcterms:created>
  <dcterms:modified xsi:type="dcterms:W3CDTF">2013-11-06T16:33:48Z</dcterms:modified>
</cp:coreProperties>
</file>