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6" r:id="rId2"/>
    <p:sldId id="262" r:id="rId3"/>
    <p:sldId id="261" r:id="rId4"/>
    <p:sldId id="257" r:id="rId5"/>
    <p:sldId id="271" r:id="rId6"/>
    <p:sldId id="269" r:id="rId7"/>
    <p:sldId id="270" r:id="rId8"/>
    <p:sldId id="273" r:id="rId9"/>
    <p:sldId id="274" r:id="rId10"/>
    <p:sldId id="276" r:id="rId11"/>
    <p:sldId id="272" r:id="rId12"/>
    <p:sldId id="263" r:id="rId13"/>
    <p:sldId id="260" r:id="rId14"/>
    <p:sldId id="265" r:id="rId15"/>
    <p:sldId id="264" r:id="rId16"/>
    <p:sldId id="277" r:id="rId17"/>
    <p:sldId id="268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H:\Copia%20de%2008-03-13%20y%2031-05-13%20Aportes%20del%20Estado%20real%202006-2012%20y%20proyecci&#243;n%202013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A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s-AR" sz="1600" b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Aportes del Estado Provincial para Gastos e Inversiones </a:t>
            </a:r>
            <a:r>
              <a:rPr lang="es-AR" sz="1600" b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(en </a:t>
            </a:r>
            <a:r>
              <a:rPr lang="es-AR" sz="1600" b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miles de $)</a:t>
            </a:r>
          </a:p>
        </c:rich>
      </c:tx>
      <c:layout>
        <c:manualLayout>
          <c:xMode val="edge"/>
          <c:yMode val="edge"/>
          <c:x val="0.1335360859294368"/>
          <c:y val="2.4712596900872807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0320579110651524E-2"/>
          <c:y val="0.12521150592216584"/>
          <c:w val="0.91933815925542917"/>
          <c:h val="0.61590524534686975"/>
        </c:manualLayout>
      </c:layout>
      <c:lineChart>
        <c:grouping val="standard"/>
        <c:varyColors val="0"/>
        <c:ser>
          <c:idx val="0"/>
          <c:order val="0"/>
          <c:tx>
            <c:strRef>
              <c:f>'Ap. del Est. 08-03-13'!$A$3</c:f>
              <c:strCache>
                <c:ptCount val="1"/>
                <c:pt idx="0">
                  <c:v>Aportes del Estado Provincial para Gastos</c:v>
                </c:pt>
              </c:strCache>
            </c:strRef>
          </c:tx>
          <c:spPr>
            <a:ln w="38100">
              <a:solidFill>
                <a:srgbClr val="000080"/>
              </a:solidFill>
              <a:prstDash val="solid"/>
            </a:ln>
          </c:spPr>
          <c:marker>
            <c:symbol val="diamond"/>
            <c:size val="9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dLbls>
            <c:dLbl>
              <c:idx val="1"/>
              <c:layout>
                <c:manualLayout>
                  <c:x val="1.768502308462732E-2"/>
                  <c:y val="-6.3883892686003342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1268066672638334E-3"/>
                  <c:y val="1.11262995678839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2561131513162639E-3"/>
                  <c:y val="-1.388171656207953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8.5559418826524208E-3"/>
                  <c:y val="-1.624401010787360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'Ap. del Est. 08-03-13'!$B$2:$I$2</c:f>
              <c:numCache>
                <c:formatCode>General</c:formatCode>
                <c:ptCount val="8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</c:numCache>
            </c:numRef>
          </c:cat>
          <c:val>
            <c:numRef>
              <c:f>'Ap. del Est. 08-03-13'!$B$3:$I$3</c:f>
              <c:numCache>
                <c:formatCode>#,##0</c:formatCode>
                <c:ptCount val="8"/>
                <c:pt idx="0">
                  <c:v>0</c:v>
                </c:pt>
                <c:pt idx="1">
                  <c:v>40250</c:v>
                </c:pt>
                <c:pt idx="2">
                  <c:v>49338</c:v>
                </c:pt>
                <c:pt idx="3">
                  <c:v>85462</c:v>
                </c:pt>
                <c:pt idx="4">
                  <c:v>88681</c:v>
                </c:pt>
                <c:pt idx="5">
                  <c:v>163029</c:v>
                </c:pt>
                <c:pt idx="6">
                  <c:v>93439</c:v>
                </c:pt>
                <c:pt idx="7">
                  <c:v>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'Ap. del Est. 08-03-13'!$A$4</c:f>
              <c:strCache>
                <c:ptCount val="1"/>
                <c:pt idx="0">
                  <c:v>Aportes del Estado Provincial para Inversiones</c:v>
                </c:pt>
              </c:strCache>
            </c:strRef>
          </c:tx>
          <c:spPr>
            <a:ln w="38100">
              <a:solidFill>
                <a:srgbClr val="FF00FF"/>
              </a:solidFill>
              <a:prstDash val="solid"/>
            </a:ln>
          </c:spPr>
          <c:marker>
            <c:symbol val="square"/>
            <c:size val="9"/>
            <c:spPr>
              <a:solidFill>
                <a:srgbClr val="FF00FF"/>
              </a:solidFill>
              <a:ln>
                <a:solidFill>
                  <a:srgbClr val="FF00FF"/>
                </a:solidFill>
                <a:prstDash val="solid"/>
              </a:ln>
            </c:spPr>
          </c:marker>
          <c:dLbls>
            <c:dLbl>
              <c:idx val="1"/>
              <c:layout>
                <c:manualLayout>
                  <c:x val="-3.19530327581855E-2"/>
                  <c:y val="2.05184504221235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8.2974374842235098E-3"/>
                  <c:y val="-1.856562345950413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2561131513162639E-3"/>
                  <c:y val="5.5984118736426341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'Ap. del Est. 08-03-13'!$B$2:$I$2</c:f>
              <c:numCache>
                <c:formatCode>General</c:formatCode>
                <c:ptCount val="8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</c:numCache>
            </c:numRef>
          </c:cat>
          <c:val>
            <c:numRef>
              <c:f>'Ap. del Est. 08-03-13'!$B$4:$I$4</c:f>
              <c:numCache>
                <c:formatCode>#,##0</c:formatCode>
                <c:ptCount val="8"/>
                <c:pt idx="0">
                  <c:v>0</c:v>
                </c:pt>
                <c:pt idx="1">
                  <c:v>36420</c:v>
                </c:pt>
                <c:pt idx="2">
                  <c:v>83276</c:v>
                </c:pt>
                <c:pt idx="3">
                  <c:v>77442</c:v>
                </c:pt>
                <c:pt idx="4">
                  <c:v>120087</c:v>
                </c:pt>
                <c:pt idx="5">
                  <c:v>140712</c:v>
                </c:pt>
                <c:pt idx="6">
                  <c:v>106693</c:v>
                </c:pt>
                <c:pt idx="7">
                  <c:v>107000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'Ap. del Est. 08-03-13'!$A$5</c:f>
              <c:strCache>
                <c:ptCount val="1"/>
                <c:pt idx="0">
                  <c:v>Integración del Capital Social de ASSA</c:v>
                </c:pt>
              </c:strCache>
            </c:strRef>
          </c:tx>
          <c:spPr>
            <a:ln w="38100">
              <a:solidFill>
                <a:srgbClr val="FFFF00"/>
              </a:solidFill>
              <a:prstDash val="solid"/>
            </a:ln>
          </c:spPr>
          <c:marker>
            <c:symbol val="triangle"/>
            <c:size val="9"/>
            <c:spPr>
              <a:solidFill>
                <a:srgbClr val="FFFF00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dLbls>
            <c:dLbl>
              <c:idx val="1"/>
              <c:layout>
                <c:manualLayout>
                  <c:x val="-3.5055411248361271E-2"/>
                  <c:y val="-1.011036057041099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'Ap. del Est. 08-03-13'!$B$2:$I$2</c:f>
              <c:numCache>
                <c:formatCode>General</c:formatCode>
                <c:ptCount val="8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</c:numCache>
            </c:numRef>
          </c:cat>
          <c:val>
            <c:numRef>
              <c:f>'Ap. del Est. 08-03-13'!$B$5:$I$5</c:f>
              <c:numCache>
                <c:formatCode>#,##0</c:formatCode>
                <c:ptCount val="8"/>
                <c:pt idx="0">
                  <c:v>51000</c:v>
                </c:pt>
                <c:pt idx="1">
                  <c:v>48657</c:v>
                </c:pt>
                <c:pt idx="2">
                  <c:v>220</c:v>
                </c:pt>
                <c:pt idx="3">
                  <c:v>83</c:v>
                </c:pt>
                <c:pt idx="4">
                  <c:v>1</c:v>
                </c:pt>
                <c:pt idx="5">
                  <c:v>14</c:v>
                </c:pt>
                <c:pt idx="6">
                  <c:v>25</c:v>
                </c:pt>
                <c:pt idx="7">
                  <c:v>0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'Ap. del Est. 08-03-13'!$A$6</c:f>
              <c:strCache>
                <c:ptCount val="1"/>
                <c:pt idx="0">
                  <c:v>Aporte del Estado Provincial para Gastos e Inversiones</c:v>
                </c:pt>
              </c:strCache>
            </c:strRef>
          </c:tx>
          <c:spPr>
            <a:ln w="38100">
              <a:solidFill>
                <a:srgbClr val="00FFFF"/>
              </a:solidFill>
              <a:prstDash val="solid"/>
            </a:ln>
          </c:spPr>
          <c:marker>
            <c:symbol val="x"/>
            <c:size val="10"/>
            <c:spPr>
              <a:noFill/>
              <a:ln>
                <a:solidFill>
                  <a:srgbClr val="00FFFF"/>
                </a:solidFill>
                <a:prstDash val="solid"/>
              </a:ln>
            </c:spPr>
          </c:marker>
          <c:dLbls>
            <c:dLbl>
              <c:idx val="5"/>
              <c:layout>
                <c:manualLayout>
                  <c:x val="-2.0750053606277512E-2"/>
                  <c:y val="-2.308059208335000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delete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'Ap. del Est. 08-03-13'!$B$2:$I$2</c:f>
              <c:numCache>
                <c:formatCode>General</c:formatCode>
                <c:ptCount val="8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</c:numCache>
            </c:numRef>
          </c:cat>
          <c:val>
            <c:numRef>
              <c:f>'Ap. del Est. 08-03-13'!$B$6:$I$6</c:f>
              <c:numCache>
                <c:formatCode>#,##0</c:formatCode>
                <c:ptCount val="8"/>
                <c:pt idx="0">
                  <c:v>0</c:v>
                </c:pt>
                <c:pt idx="1">
                  <c:v>76670</c:v>
                </c:pt>
                <c:pt idx="2">
                  <c:v>132614</c:v>
                </c:pt>
                <c:pt idx="3">
                  <c:v>162904</c:v>
                </c:pt>
                <c:pt idx="4">
                  <c:v>208768</c:v>
                </c:pt>
                <c:pt idx="5">
                  <c:v>303741</c:v>
                </c:pt>
                <c:pt idx="6">
                  <c:v>200132</c:v>
                </c:pt>
                <c:pt idx="7">
                  <c:v>107000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'Ap. del Est. 08-03-13'!$A$7</c:f>
              <c:strCache>
                <c:ptCount val="1"/>
                <c:pt idx="0">
                  <c:v>Proyección 2012-2013 Aporte del Estado Provincial para Gastos e Inversiones</c:v>
                </c:pt>
              </c:strCache>
            </c:strRef>
          </c:tx>
          <c:spPr>
            <a:ln w="12700">
              <a:solidFill>
                <a:srgbClr val="800080"/>
              </a:solidFill>
              <a:prstDash val="solid"/>
            </a:ln>
          </c:spPr>
          <c:marker>
            <c:symbol val="star"/>
            <c:size val="5"/>
            <c:spPr>
              <a:noFill/>
              <a:ln>
                <a:solidFill>
                  <a:srgbClr val="800080"/>
                </a:solidFill>
                <a:prstDash val="solid"/>
              </a:ln>
            </c:spPr>
          </c:marker>
          <c:dPt>
            <c:idx val="1"/>
            <c:marker>
              <c:spPr>
                <a:noFill/>
                <a:ln>
                  <a:solidFill>
                    <a:srgbClr val="00FFFF"/>
                  </a:solidFill>
                  <a:prstDash val="solid"/>
                </a:ln>
              </c:spPr>
            </c:marker>
            <c:bubble3D val="0"/>
            <c:spPr>
              <a:ln w="12700">
                <a:solidFill>
                  <a:srgbClr val="00FFFF"/>
                </a:solidFill>
                <a:prstDash val="solid"/>
              </a:ln>
            </c:spPr>
          </c:dPt>
          <c:dPt>
            <c:idx val="2"/>
            <c:marker>
              <c:spPr>
                <a:noFill/>
                <a:ln>
                  <a:solidFill>
                    <a:srgbClr val="00FFFF"/>
                  </a:solidFill>
                  <a:prstDash val="solid"/>
                </a:ln>
              </c:spPr>
            </c:marker>
            <c:bubble3D val="0"/>
            <c:spPr>
              <a:ln w="12700">
                <a:solidFill>
                  <a:srgbClr val="00FFFF"/>
                </a:solidFill>
                <a:prstDash val="solid"/>
              </a:ln>
            </c:spPr>
          </c:dPt>
          <c:dPt>
            <c:idx val="3"/>
            <c:marker>
              <c:spPr>
                <a:noFill/>
                <a:ln>
                  <a:solidFill>
                    <a:srgbClr val="00FFFF"/>
                  </a:solidFill>
                  <a:prstDash val="solid"/>
                </a:ln>
              </c:spPr>
            </c:marker>
            <c:bubble3D val="0"/>
            <c:spPr>
              <a:ln w="12700">
                <a:solidFill>
                  <a:srgbClr val="00FFFF"/>
                </a:solidFill>
                <a:prstDash val="solid"/>
              </a:ln>
            </c:spPr>
          </c:dPt>
          <c:dPt>
            <c:idx val="4"/>
            <c:marker>
              <c:spPr>
                <a:noFill/>
                <a:ln>
                  <a:solidFill>
                    <a:srgbClr val="00FFFF"/>
                  </a:solidFill>
                  <a:prstDash val="solid"/>
                </a:ln>
              </c:spPr>
            </c:marker>
            <c:bubble3D val="0"/>
            <c:spPr>
              <a:ln w="12700">
                <a:solidFill>
                  <a:srgbClr val="00FFFF"/>
                </a:solidFill>
                <a:prstDash val="solid"/>
              </a:ln>
            </c:spPr>
          </c:dPt>
          <c:dPt>
            <c:idx val="5"/>
            <c:marker>
              <c:spPr>
                <a:noFill/>
                <a:ln>
                  <a:solidFill>
                    <a:srgbClr val="00FFFF"/>
                  </a:solidFill>
                  <a:prstDash val="solid"/>
                </a:ln>
              </c:spPr>
            </c:marker>
            <c:bubble3D val="0"/>
            <c:spPr>
              <a:ln w="12700">
                <a:solidFill>
                  <a:srgbClr val="00FFFF"/>
                </a:solidFill>
                <a:prstDash val="solid"/>
              </a:ln>
            </c:spPr>
          </c:dPt>
          <c:dPt>
            <c:idx val="6"/>
            <c:marker>
              <c:symbol val="star"/>
              <c:size val="9"/>
            </c:marker>
            <c:bubble3D val="0"/>
            <c:spPr>
              <a:ln w="38100">
                <a:solidFill>
                  <a:srgbClr val="800080"/>
                </a:solidFill>
                <a:prstDash val="solid"/>
              </a:ln>
            </c:spPr>
          </c:dPt>
          <c:dPt>
            <c:idx val="7"/>
            <c:marker>
              <c:symbol val="star"/>
              <c:size val="9"/>
            </c:marker>
            <c:bubble3D val="0"/>
            <c:spPr>
              <a:ln w="38100">
                <a:solidFill>
                  <a:srgbClr val="800080"/>
                </a:solidFill>
                <a:prstDash val="solid"/>
              </a:ln>
            </c:spPr>
          </c:dPt>
          <c:dLbls>
            <c:dLbl>
              <c:idx val="0"/>
              <c:delete val="1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s-A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'Ap. del Est. 08-03-13'!$B$7:$I$7</c:f>
              <c:numCache>
                <c:formatCode>General</c:formatCode>
                <c:ptCount val="8"/>
                <c:pt idx="0">
                  <c:v>0</c:v>
                </c:pt>
                <c:pt idx="1">
                  <c:v>76670</c:v>
                </c:pt>
                <c:pt idx="2">
                  <c:v>132614</c:v>
                </c:pt>
                <c:pt idx="3">
                  <c:v>162904</c:v>
                </c:pt>
                <c:pt idx="4">
                  <c:v>208768</c:v>
                </c:pt>
                <c:pt idx="5">
                  <c:v>303741</c:v>
                </c:pt>
                <c:pt idx="6">
                  <c:v>303741</c:v>
                </c:pt>
                <c:pt idx="7" formatCode="#,##0">
                  <c:v>400000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920896"/>
        <c:axId val="77930880"/>
      </c:lineChart>
      <c:catAx>
        <c:axId val="77920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7793088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77930880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#,##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s-AR"/>
          </a:p>
        </c:txPr>
        <c:crossAx val="77920896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0.2771458117890383"/>
          <c:y val="0.81218274111675071"/>
          <c:w val="0.50568769389865553"/>
          <c:h val="0.18274111675126919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92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s-AR"/>
        </a:p>
      </c:txPr>
    </c:legend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s-A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79EA19-7DFE-4331-9B2E-E36E25176BCE}" type="datetimeFigureOut">
              <a:rPr lang="es-AR" smtClean="0"/>
              <a:pPr/>
              <a:t>17/06/2013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3614EC-DEDE-452A-A68D-470BD060DBC2}" type="slidenum">
              <a:rPr lang="es-AR" smtClean="0"/>
              <a:pPr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18132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35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CA66F8E-8A53-4A65-A939-F5A521DE4D23}" type="slidenum">
              <a:rPr lang="es-AR" smtClean="0">
                <a:latin typeface="Arial" pitchFamily="34" charset="0"/>
              </a:rPr>
              <a:pPr/>
              <a:t>3</a:t>
            </a:fld>
            <a:endParaRPr lang="es-A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3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2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CC2A6-87D2-4F20-9B02-A2658F13DA1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slow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pPr/>
              <a:t>17/06/2013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-jEpqJ9rjiv4/T_rFWgLMdbI/AAAAAAAAjqc/homoPtU168s/s1600/organosdelcuerpohumanoparaimprimir5.gif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8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539552" y="620688"/>
            <a:ext cx="3075586" cy="15388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000" dirty="0" smtClean="0">
                <a:solidFill>
                  <a:schemeClr val="bg1"/>
                </a:solidFill>
              </a:rPr>
              <a:t>Programa Infraestructura </a:t>
            </a:r>
          </a:p>
          <a:p>
            <a:r>
              <a:rPr lang="es-AR" sz="2000" dirty="0" smtClean="0">
                <a:solidFill>
                  <a:schemeClr val="bg1"/>
                </a:solidFill>
              </a:rPr>
              <a:t>para la Integración Regional</a:t>
            </a:r>
          </a:p>
          <a:p>
            <a:endParaRPr lang="es-AR" dirty="0" smtClean="0">
              <a:solidFill>
                <a:schemeClr val="bg1"/>
              </a:solidFill>
            </a:endParaRPr>
          </a:p>
          <a:p>
            <a:r>
              <a:rPr lang="es-AR" dirty="0" smtClean="0">
                <a:solidFill>
                  <a:schemeClr val="bg1"/>
                </a:solidFill>
              </a:rPr>
              <a:t>Rosario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>14 de Junio de 2013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63888" y="5517232"/>
            <a:ext cx="1958100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000" dirty="0" smtClean="0">
                <a:solidFill>
                  <a:schemeClr val="bg1"/>
                </a:solidFill>
              </a:rPr>
              <a:t>Alberto D Muñoz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Director  ENRESS</a:t>
            </a:r>
            <a:endParaRPr lang="es-AR" dirty="0">
              <a:solidFill>
                <a:schemeClr val="bg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436096" y="1484784"/>
            <a:ext cx="34028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Sistemas y procesos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>Calidad del producto y del servicio</a:t>
            </a:r>
          </a:p>
          <a:p>
            <a:r>
              <a:rPr lang="es-AR" dirty="0" smtClean="0">
                <a:solidFill>
                  <a:schemeClr val="bg1"/>
                </a:solidFill>
              </a:rPr>
              <a:t>Medición y monitoreo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492375"/>
            <a:ext cx="136842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429000"/>
            <a:ext cx="1368425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4652963"/>
            <a:ext cx="1368425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260350"/>
            <a:ext cx="13430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288" y="5516563"/>
            <a:ext cx="1368425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5" name="Oval 9"/>
          <p:cNvSpPr>
            <a:spLocks noChangeArrowheads="1"/>
          </p:cNvSpPr>
          <p:nvPr/>
        </p:nvSpPr>
        <p:spPr bwMode="auto">
          <a:xfrm>
            <a:off x="2771800" y="548680"/>
            <a:ext cx="5616575" cy="1201737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s-AR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Servicios Públicos Monopólicos</a:t>
            </a:r>
          </a:p>
          <a:p>
            <a:pPr algn="ctr">
              <a:defRPr/>
            </a:pPr>
            <a:r>
              <a:rPr lang="es-AR" dirty="0">
                <a:solidFill>
                  <a:srgbClr val="0070C0"/>
                </a:solidFill>
                <a:latin typeface="Arial" charset="0"/>
              </a:rPr>
              <a:t>ASSA / Cooperativas / Municipios / Comunas</a:t>
            </a:r>
            <a:endParaRPr lang="es-ES" dirty="0">
              <a:solidFill>
                <a:srgbClr val="0070C0"/>
              </a:solidFill>
              <a:latin typeface="Arial" charset="0"/>
            </a:endParaRPr>
          </a:p>
        </p:txBody>
      </p:sp>
      <p:graphicFrame>
        <p:nvGraphicFramePr>
          <p:cNvPr id="14379" name="Group 43"/>
          <p:cNvGraphicFramePr>
            <a:graphicFrameLocks noGrp="1"/>
          </p:cNvGraphicFramePr>
          <p:nvPr/>
        </p:nvGraphicFramePr>
        <p:xfrm>
          <a:off x="2843808" y="2348880"/>
          <a:ext cx="5616575" cy="2519045"/>
        </p:xfrm>
        <a:graphic>
          <a:graphicData uri="http://schemas.openxmlformats.org/drawingml/2006/table">
            <a:tbl>
              <a:tblPr/>
              <a:tblGrid>
                <a:gridCol w="2222500"/>
                <a:gridCol w="1546225"/>
                <a:gridCol w="1847850"/>
              </a:tblGrid>
              <a:tr h="56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PRESTADOR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SERVICIOS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onstantia" pitchFamily="18" charset="0"/>
                        </a:rPr>
                        <a:t>POBLACIÓN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61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ASSA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35  </a:t>
                      </a:r>
                      <a:endParaRPr kumimoji="0" lang="es-A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2.000.000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</a:tr>
              <a:tr h="4619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COOPERATIVAS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128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660.000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MUNICIPIOS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210.000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5EA"/>
                    </a:solidFill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COMUNAS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204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AR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92929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A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92929"/>
                          </a:solidFill>
                          <a:effectLst/>
                          <a:latin typeface="Constantia" pitchFamily="18" charset="0"/>
                        </a:rPr>
                        <a:t>110.000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5"/>
                    </a:solidFill>
                  </a:tcPr>
                </a:tc>
              </a:tr>
            </a:tbl>
          </a:graphicData>
        </a:graphic>
      </p:graphicFrame>
      <p:sp>
        <p:nvSpPr>
          <p:cNvPr id="5155" name="9 CuadroTexto"/>
          <p:cNvSpPr txBox="1">
            <a:spLocks noChangeArrowheads="1"/>
          </p:cNvSpPr>
          <p:nvPr/>
        </p:nvSpPr>
        <p:spPr bwMode="auto">
          <a:xfrm>
            <a:off x="2051720" y="5373216"/>
            <a:ext cx="69127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AR" sz="1400" dirty="0"/>
              <a:t>La cantidad de servicios es superior a la cantidad de prestadores</a:t>
            </a:r>
          </a:p>
          <a:p>
            <a:pPr algn="ctr"/>
            <a:r>
              <a:rPr lang="es-AR" sz="1400" dirty="0"/>
              <a:t>ASSA opera 15 ciudades, el acueducto Centro-Oeste y otros servicios</a:t>
            </a:r>
          </a:p>
          <a:p>
            <a:pPr algn="ctr"/>
            <a:r>
              <a:rPr lang="es-AR" sz="1400" dirty="0"/>
              <a:t>Existen 44 servicios sin red pero con agua en bidones o canilla pública (79.000 habitantes)</a:t>
            </a:r>
          </a:p>
          <a:p>
            <a:pPr algn="ctr"/>
            <a:r>
              <a:rPr lang="es-AR" sz="1400" dirty="0"/>
              <a:t>La población es estimada y hay 50 localidades sin servicio (32.000 habitantes)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660400" y="3327400"/>
            <a:ext cx="1422400" cy="1003300"/>
          </a:xfrm>
          <a:prstGeom prst="rect">
            <a:avLst/>
          </a:prstGeom>
          <a:solidFill>
            <a:srgbClr val="C0C0C0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FUENTE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705100" y="4254500"/>
            <a:ext cx="1498600" cy="1003300"/>
          </a:xfrm>
          <a:prstGeom prst="rect">
            <a:avLst/>
          </a:prstGeom>
          <a:solidFill>
            <a:srgbClr val="C0C0C0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UNIDAD DE </a:t>
            </a:r>
          </a:p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TRATAMIENTO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2616200" y="2540000"/>
            <a:ext cx="1587500" cy="1003300"/>
          </a:xfrm>
          <a:prstGeom prst="rect">
            <a:avLst/>
          </a:prstGeom>
          <a:solidFill>
            <a:srgbClr val="C0C0C0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UNIDAD DE </a:t>
            </a:r>
          </a:p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2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POTABILIZACIÓN</a:t>
            </a:r>
          </a:p>
        </p:txBody>
      </p:sp>
      <p:sp>
        <p:nvSpPr>
          <p:cNvPr id="5125" name="6 Rectángulo"/>
          <p:cNvSpPr>
            <a:spLocks noChangeArrowheads="1"/>
          </p:cNvSpPr>
          <p:nvPr/>
        </p:nvSpPr>
        <p:spPr bwMode="auto">
          <a:xfrm>
            <a:off x="4813300" y="2552700"/>
            <a:ext cx="1536700" cy="1003300"/>
          </a:xfrm>
          <a:prstGeom prst="rect">
            <a:avLst/>
          </a:prstGeom>
          <a:solidFill>
            <a:srgbClr val="C0C0C0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400" b="1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RED DE </a:t>
            </a:r>
          </a:p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400" b="1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DISTRIBUCION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6972300" y="3352800"/>
            <a:ext cx="1447800" cy="1003300"/>
          </a:xfrm>
          <a:prstGeom prst="rect">
            <a:avLst/>
          </a:prstGeom>
          <a:solidFill>
            <a:srgbClr val="C0C0C0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USUARIOS</a:t>
            </a:r>
          </a:p>
        </p:txBody>
      </p:sp>
      <p:sp>
        <p:nvSpPr>
          <p:cNvPr id="5127" name="8 Rectángulo"/>
          <p:cNvSpPr>
            <a:spLocks noChangeArrowheads="1"/>
          </p:cNvSpPr>
          <p:nvPr/>
        </p:nvSpPr>
        <p:spPr bwMode="auto">
          <a:xfrm>
            <a:off x="4914900" y="4279900"/>
            <a:ext cx="1422400" cy="1003300"/>
          </a:xfrm>
          <a:prstGeom prst="rect">
            <a:avLst/>
          </a:prstGeom>
          <a:solidFill>
            <a:srgbClr val="C0C0C0"/>
          </a:solidFill>
          <a:ln w="2540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400" b="1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RED</a:t>
            </a:r>
          </a:p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400" b="1" dirty="0">
                <a:solidFill>
                  <a:schemeClr val="accent1">
                    <a:lumMod val="50000"/>
                  </a:schemeClr>
                </a:solidFill>
                <a:latin typeface="Constantia" pitchFamily="18" charset="0"/>
              </a:rPr>
              <a:t>COLECTORA</a:t>
            </a:r>
          </a:p>
        </p:txBody>
      </p:sp>
      <p:sp>
        <p:nvSpPr>
          <p:cNvPr id="10" name="9 Flecha doblada"/>
          <p:cNvSpPr/>
          <p:nvPr/>
        </p:nvSpPr>
        <p:spPr>
          <a:xfrm>
            <a:off x="1892300" y="2844800"/>
            <a:ext cx="698500" cy="347663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>
              <a:solidFill>
                <a:schemeClr val="tx1"/>
              </a:solidFill>
            </a:endParaRPr>
          </a:p>
        </p:txBody>
      </p:sp>
      <p:sp>
        <p:nvSpPr>
          <p:cNvPr id="11" name="10 Flecha doblada"/>
          <p:cNvSpPr/>
          <p:nvPr/>
        </p:nvSpPr>
        <p:spPr>
          <a:xfrm rot="10800000">
            <a:off x="6413500" y="4457700"/>
            <a:ext cx="660400" cy="347663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>
              <a:solidFill>
                <a:schemeClr val="tx1"/>
              </a:solidFill>
            </a:endParaRPr>
          </a:p>
        </p:txBody>
      </p:sp>
      <p:sp>
        <p:nvSpPr>
          <p:cNvPr id="12" name="11 Flecha doblada"/>
          <p:cNvSpPr/>
          <p:nvPr/>
        </p:nvSpPr>
        <p:spPr>
          <a:xfrm rot="5400000">
            <a:off x="6570663" y="2735262"/>
            <a:ext cx="381000" cy="66992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>
              <a:solidFill>
                <a:schemeClr val="tx1"/>
              </a:solidFill>
            </a:endParaRPr>
          </a:p>
        </p:txBody>
      </p:sp>
      <p:sp>
        <p:nvSpPr>
          <p:cNvPr id="13" name="12 Flecha doblada"/>
          <p:cNvSpPr/>
          <p:nvPr/>
        </p:nvSpPr>
        <p:spPr>
          <a:xfrm rot="16200000">
            <a:off x="2071688" y="4278312"/>
            <a:ext cx="381000" cy="68262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>
              <a:solidFill>
                <a:schemeClr val="tx1"/>
              </a:solidFill>
            </a:endParaRPr>
          </a:p>
        </p:txBody>
      </p:sp>
      <p:sp>
        <p:nvSpPr>
          <p:cNvPr id="14" name="13 Flecha derecha"/>
          <p:cNvSpPr/>
          <p:nvPr/>
        </p:nvSpPr>
        <p:spPr>
          <a:xfrm>
            <a:off x="4318000" y="2857500"/>
            <a:ext cx="482600" cy="1793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/>
          </a:p>
        </p:txBody>
      </p:sp>
      <p:sp>
        <p:nvSpPr>
          <p:cNvPr id="15" name="14 Flecha derecha"/>
          <p:cNvSpPr/>
          <p:nvPr/>
        </p:nvSpPr>
        <p:spPr>
          <a:xfrm rot="10800000">
            <a:off x="4292600" y="4660900"/>
            <a:ext cx="482600" cy="1793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/>
          </a:p>
        </p:txBody>
      </p:sp>
      <p:cxnSp>
        <p:nvCxnSpPr>
          <p:cNvPr id="17" name="16 Conector recto"/>
          <p:cNvCxnSpPr>
            <a:endCxn id="6161" idx="0"/>
          </p:cNvCxnSpPr>
          <p:nvPr/>
        </p:nvCxnSpPr>
        <p:spPr>
          <a:xfrm rot="16200000" flipH="1">
            <a:off x="2347913" y="3421063"/>
            <a:ext cx="4392612" cy="174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9" name="17 CuadroTexto"/>
          <p:cNvSpPr txBox="1">
            <a:spLocks noChangeArrowheads="1"/>
          </p:cNvSpPr>
          <p:nvPr/>
        </p:nvSpPr>
        <p:spPr bwMode="auto">
          <a:xfrm>
            <a:off x="611188" y="1052513"/>
            <a:ext cx="145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s-AR" sz="2400" b="1">
                <a:latin typeface="Constantia" pitchFamily="18" charset="0"/>
              </a:rPr>
              <a:t>OFERTA</a:t>
            </a:r>
          </a:p>
        </p:txBody>
      </p:sp>
      <p:sp>
        <p:nvSpPr>
          <p:cNvPr id="6160" name="18 CuadroTexto"/>
          <p:cNvSpPr txBox="1">
            <a:spLocks noChangeArrowheads="1"/>
          </p:cNvSpPr>
          <p:nvPr/>
        </p:nvSpPr>
        <p:spPr bwMode="auto">
          <a:xfrm>
            <a:off x="6804025" y="1052513"/>
            <a:ext cx="177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es-AR" sz="2400" b="1">
                <a:latin typeface="Constantia" pitchFamily="18" charset="0"/>
              </a:rPr>
              <a:t>DEMANDA</a:t>
            </a:r>
          </a:p>
        </p:txBody>
      </p:sp>
      <p:sp>
        <p:nvSpPr>
          <p:cNvPr id="6161" name="19 CuadroTexto"/>
          <p:cNvSpPr txBox="1">
            <a:spLocks noChangeArrowheads="1"/>
          </p:cNvSpPr>
          <p:nvPr/>
        </p:nvSpPr>
        <p:spPr bwMode="auto">
          <a:xfrm>
            <a:off x="3048000" y="5626100"/>
            <a:ext cx="3009900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20000"/>
              </a:spcBef>
            </a:pPr>
            <a:r>
              <a:rPr lang="es-AR" b="1">
                <a:solidFill>
                  <a:srgbClr val="000099"/>
                </a:solidFill>
                <a:latin typeface="Constantia" pitchFamily="18" charset="0"/>
              </a:rPr>
              <a:t>TENSION </a:t>
            </a:r>
          </a:p>
          <a:p>
            <a:pPr algn="ctr" eaLnBrk="0" hangingPunct="0">
              <a:spcBef>
                <a:spcPct val="20000"/>
              </a:spcBef>
            </a:pPr>
            <a:r>
              <a:rPr lang="es-AR" b="1">
                <a:solidFill>
                  <a:srgbClr val="000099"/>
                </a:solidFill>
                <a:latin typeface="Constantia" pitchFamily="18" charset="0"/>
              </a:rPr>
              <a:t>CALIDAD - CANTIDAD</a:t>
            </a:r>
          </a:p>
        </p:txBody>
      </p:sp>
      <p:sp>
        <p:nvSpPr>
          <p:cNvPr id="5138" name="21 CuadroTexto"/>
          <p:cNvSpPr txBox="1">
            <a:spLocks noChangeArrowheads="1"/>
          </p:cNvSpPr>
          <p:nvPr/>
        </p:nvSpPr>
        <p:spPr bwMode="auto">
          <a:xfrm>
            <a:off x="5156200" y="1828800"/>
            <a:ext cx="8556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FUGAS</a:t>
            </a:r>
          </a:p>
        </p:txBody>
      </p:sp>
      <p:sp>
        <p:nvSpPr>
          <p:cNvPr id="23" name="22 Flecha arriba"/>
          <p:cNvSpPr/>
          <p:nvPr/>
        </p:nvSpPr>
        <p:spPr>
          <a:xfrm>
            <a:off x="5473700" y="2146300"/>
            <a:ext cx="190500" cy="292100"/>
          </a:xfrm>
          <a:prstGeom prst="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/>
          </a:p>
        </p:txBody>
      </p:sp>
      <p:sp>
        <p:nvSpPr>
          <p:cNvPr id="5140" name="25 Rectángulo"/>
          <p:cNvSpPr>
            <a:spLocks noChangeArrowheads="1"/>
          </p:cNvSpPr>
          <p:nvPr/>
        </p:nvSpPr>
        <p:spPr bwMode="auto">
          <a:xfrm>
            <a:off x="7396163" y="2451100"/>
            <a:ext cx="9604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FUGAS</a:t>
            </a:r>
          </a:p>
        </p:txBody>
      </p:sp>
      <p:sp>
        <p:nvSpPr>
          <p:cNvPr id="27" name="26 Flecha arriba"/>
          <p:cNvSpPr/>
          <p:nvPr/>
        </p:nvSpPr>
        <p:spPr>
          <a:xfrm>
            <a:off x="7772400" y="2921000"/>
            <a:ext cx="190500" cy="292100"/>
          </a:xfrm>
          <a:prstGeom prst="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/>
          </a:p>
        </p:txBody>
      </p:sp>
      <p:sp>
        <p:nvSpPr>
          <p:cNvPr id="28" name="27 Flecha abajo"/>
          <p:cNvSpPr/>
          <p:nvPr/>
        </p:nvSpPr>
        <p:spPr>
          <a:xfrm>
            <a:off x="7772400" y="4495800"/>
            <a:ext cx="203200" cy="36830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 dirty="0">
              <a:solidFill>
                <a:srgbClr val="C00000"/>
              </a:solidFill>
            </a:endParaRPr>
          </a:p>
        </p:txBody>
      </p:sp>
      <p:sp>
        <p:nvSpPr>
          <p:cNvPr id="5143" name="28 CuadroTexto"/>
          <p:cNvSpPr txBox="1">
            <a:spLocks noChangeArrowheads="1"/>
          </p:cNvSpPr>
          <p:nvPr/>
        </p:nvSpPr>
        <p:spPr bwMode="auto">
          <a:xfrm>
            <a:off x="7175500" y="4991100"/>
            <a:ext cx="13541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DERROCHE</a:t>
            </a:r>
          </a:p>
        </p:txBody>
      </p:sp>
      <p:sp>
        <p:nvSpPr>
          <p:cNvPr id="2" name="22 Flecha arriba"/>
          <p:cNvSpPr/>
          <p:nvPr/>
        </p:nvSpPr>
        <p:spPr>
          <a:xfrm>
            <a:off x="939800" y="4445000"/>
            <a:ext cx="190500" cy="292100"/>
          </a:xfrm>
          <a:prstGeom prst="up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/>
          </a:p>
        </p:txBody>
      </p:sp>
      <p:sp>
        <p:nvSpPr>
          <p:cNvPr id="3" name="27 Flecha abajo"/>
          <p:cNvSpPr/>
          <p:nvPr/>
        </p:nvSpPr>
        <p:spPr>
          <a:xfrm>
            <a:off x="952500" y="2819400"/>
            <a:ext cx="203200" cy="36830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 dirty="0">
              <a:solidFill>
                <a:srgbClr val="C00000"/>
              </a:solidFill>
            </a:endParaRPr>
          </a:p>
        </p:txBody>
      </p:sp>
      <p:sp>
        <p:nvSpPr>
          <p:cNvPr id="5147" name="Text Box 27"/>
          <p:cNvSpPr txBox="1">
            <a:spLocks noChangeArrowheads="1"/>
          </p:cNvSpPr>
          <p:nvPr/>
        </p:nvSpPr>
        <p:spPr bwMode="auto">
          <a:xfrm>
            <a:off x="266700" y="4954588"/>
            <a:ext cx="2047875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CONTAMINACIÓN</a:t>
            </a: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NATURAL</a:t>
            </a:r>
            <a:endParaRPr lang="es-ES" sz="1600" b="1" dirty="0">
              <a:solidFill>
                <a:schemeClr val="tx1">
                  <a:lumMod val="95000"/>
                </a:schemeClr>
              </a:solidFill>
              <a:latin typeface="+mn-lt"/>
            </a:endParaRPr>
          </a:p>
        </p:txBody>
      </p:sp>
      <p:sp>
        <p:nvSpPr>
          <p:cNvPr id="5148" name="Text Box 28"/>
          <p:cNvSpPr txBox="1">
            <a:spLocks noChangeArrowheads="1"/>
          </p:cNvSpPr>
          <p:nvPr/>
        </p:nvSpPr>
        <p:spPr bwMode="auto">
          <a:xfrm>
            <a:off x="279400" y="2160588"/>
            <a:ext cx="2047875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CONTAMINACIÓN</a:t>
            </a:r>
          </a:p>
          <a:p>
            <a:pPr marL="342900" indent="-342900"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HUMANA</a:t>
            </a:r>
            <a:endParaRPr lang="es-ES" sz="1600" b="1" dirty="0">
              <a:solidFill>
                <a:schemeClr val="tx1">
                  <a:lumMod val="95000"/>
                </a:schemeClr>
              </a:solidFill>
              <a:latin typeface="+mn-lt"/>
            </a:endParaRPr>
          </a:p>
        </p:txBody>
      </p:sp>
      <p:sp>
        <p:nvSpPr>
          <p:cNvPr id="16" name="27 Flecha abajo"/>
          <p:cNvSpPr/>
          <p:nvPr/>
        </p:nvSpPr>
        <p:spPr>
          <a:xfrm>
            <a:off x="3276600" y="2184400"/>
            <a:ext cx="228600" cy="279400"/>
          </a:xfrm>
          <a:prstGeom prst="down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buFontTx/>
              <a:buChar char="•"/>
              <a:defRPr/>
            </a:pPr>
            <a:endParaRPr lang="es-AR" sz="2400" b="1" dirty="0">
              <a:solidFill>
                <a:srgbClr val="C00000"/>
              </a:solidFill>
            </a:endParaRPr>
          </a:p>
        </p:txBody>
      </p:sp>
      <p:sp>
        <p:nvSpPr>
          <p:cNvPr id="5150" name="19 CuadroTexto"/>
          <p:cNvSpPr txBox="1">
            <a:spLocks noChangeArrowheads="1"/>
          </p:cNvSpPr>
          <p:nvPr/>
        </p:nvSpPr>
        <p:spPr bwMode="auto">
          <a:xfrm>
            <a:off x="1993900" y="1828800"/>
            <a:ext cx="2806700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ENVEJECIMIENTO</a:t>
            </a:r>
            <a:r>
              <a:rPr lang="es-AR" sz="1600" b="1" dirty="0">
                <a:solidFill>
                  <a:srgbClr val="C00000"/>
                </a:solidFill>
                <a:latin typeface="+mn-lt"/>
              </a:rPr>
              <a:t> </a:t>
            </a:r>
          </a:p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endParaRPr lang="es-AR" sz="16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5151" name="19 CuadroTexto"/>
          <p:cNvSpPr txBox="1">
            <a:spLocks noChangeArrowheads="1"/>
          </p:cNvSpPr>
          <p:nvPr/>
        </p:nvSpPr>
        <p:spPr bwMode="auto">
          <a:xfrm>
            <a:off x="2133600" y="3733800"/>
            <a:ext cx="4813300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r>
              <a:rPr lang="es-AR" sz="1600" b="1" dirty="0">
                <a:solidFill>
                  <a:schemeClr val="tx1">
                    <a:lumMod val="95000"/>
                  </a:schemeClr>
                </a:solidFill>
                <a:latin typeface="+mn-lt"/>
              </a:rPr>
              <a:t>LIMITE  DE  PRODUCCIÓN  Y  DISTRIBUCIÓN </a:t>
            </a:r>
          </a:p>
          <a:p>
            <a:pPr algn="ctr" eaLnBrk="0" fontAlgn="auto" hangingPunct="0">
              <a:spcBef>
                <a:spcPct val="20000"/>
              </a:spcBef>
              <a:spcAft>
                <a:spcPts val="0"/>
              </a:spcAft>
              <a:defRPr/>
            </a:pPr>
            <a:endParaRPr lang="es-AR" sz="16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7199" name="32 CuadroTexto"/>
          <p:cNvSpPr txBox="1">
            <a:spLocks noChangeArrowheads="1"/>
          </p:cNvSpPr>
          <p:nvPr/>
        </p:nvSpPr>
        <p:spPr bwMode="auto">
          <a:xfrm>
            <a:off x="1785938" y="285750"/>
            <a:ext cx="5357812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32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Tensiones  en el  sistema</a:t>
            </a:r>
          </a:p>
          <a:p>
            <a:pPr algn="ctr">
              <a:defRPr/>
            </a:pPr>
            <a:r>
              <a:rPr lang="es-AR" sz="2000" dirty="0">
                <a:solidFill>
                  <a:srgbClr val="0070C0"/>
                </a:solidFill>
                <a:latin typeface="Arial" charset="0"/>
              </a:rPr>
              <a:t>la sustentabilidad</a:t>
            </a:r>
          </a:p>
        </p:txBody>
      </p:sp>
      <p:sp>
        <p:nvSpPr>
          <p:cNvPr id="32" name="31 Elipse"/>
          <p:cNvSpPr/>
          <p:nvPr/>
        </p:nvSpPr>
        <p:spPr>
          <a:xfrm>
            <a:off x="357158" y="5857892"/>
            <a:ext cx="2143140" cy="62864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AR" sz="1400" dirty="0">
                <a:solidFill>
                  <a:srgbClr val="002060"/>
                </a:solidFill>
              </a:rPr>
              <a:t>REHABILITACIÓN</a:t>
            </a:r>
          </a:p>
          <a:p>
            <a:pPr algn="ctr">
              <a:defRPr/>
            </a:pPr>
            <a:r>
              <a:rPr lang="es-AR" sz="1400" dirty="0">
                <a:solidFill>
                  <a:srgbClr val="002060"/>
                </a:solidFill>
              </a:rPr>
              <a:t>Y  MEJORAS</a:t>
            </a:r>
          </a:p>
        </p:txBody>
      </p:sp>
      <p:sp>
        <p:nvSpPr>
          <p:cNvPr id="33" name="32 Elipse"/>
          <p:cNvSpPr/>
          <p:nvPr/>
        </p:nvSpPr>
        <p:spPr>
          <a:xfrm>
            <a:off x="6572264" y="5857892"/>
            <a:ext cx="2143140" cy="628648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AR" sz="1400" dirty="0">
                <a:solidFill>
                  <a:srgbClr val="002060"/>
                </a:solidFill>
              </a:rPr>
              <a:t>DESARROLLO</a:t>
            </a:r>
          </a:p>
          <a:p>
            <a:pPr algn="ctr">
              <a:defRPr/>
            </a:pPr>
            <a:r>
              <a:rPr lang="es-AR" sz="1400" dirty="0">
                <a:solidFill>
                  <a:srgbClr val="002060"/>
                </a:solidFill>
              </a:rPr>
              <a:t>DEL  SERVICIO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74" name="Group 134"/>
          <p:cNvGraphicFramePr>
            <a:graphicFrameLocks noGrp="1"/>
          </p:cNvGraphicFramePr>
          <p:nvPr>
            <p:ph/>
          </p:nvPr>
        </p:nvGraphicFramePr>
        <p:xfrm>
          <a:off x="419100" y="924712"/>
          <a:ext cx="8280400" cy="5263532"/>
        </p:xfrm>
        <a:graphic>
          <a:graphicData uri="http://schemas.openxmlformats.org/drawingml/2006/table">
            <a:tbl>
              <a:tblPr/>
              <a:tblGrid>
                <a:gridCol w="534988"/>
                <a:gridCol w="484187"/>
                <a:gridCol w="484188"/>
                <a:gridCol w="484187"/>
                <a:gridCol w="484188"/>
                <a:gridCol w="484187"/>
                <a:gridCol w="484188"/>
                <a:gridCol w="484187"/>
                <a:gridCol w="482600"/>
                <a:gridCol w="484188"/>
                <a:gridCol w="484187"/>
                <a:gridCol w="484188"/>
                <a:gridCol w="484187"/>
                <a:gridCol w="484188"/>
                <a:gridCol w="484187"/>
                <a:gridCol w="484188"/>
                <a:gridCol w="484187"/>
              </a:tblGrid>
              <a:tr h="800713">
                <a:tc gridSpan="17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tantia" pitchFamily="18" charset="0"/>
                        </a:rPr>
                        <a:t>EVOLUCIÓN  DEL  SANEAMIENTO  EN  ROSARIO</a:t>
                      </a:r>
                      <a:endParaRPr kumimoji="0" lang="es-ES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6776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AÑO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1852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1860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1870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1887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1900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1906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1926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1950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1960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1970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1980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1991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1995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2001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2005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2010</a:t>
                      </a:r>
                      <a:endParaRPr kumimoji="0" lang="es-E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67922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Pobla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En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miles</a:t>
                      </a:r>
                      <a:endParaRPr kumimoji="0" 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3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9,8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23,2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51,9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112,4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151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192,3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550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626,8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750,5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794,1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907,7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908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909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910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1000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68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Conex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Agua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en miles</a:t>
                      </a:r>
                      <a:endParaRPr kumimoji="0" 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1,1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8,2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13,9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204,4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215,4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226,2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001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Conex</a:t>
                      </a:r>
                      <a:endParaRPr kumimoji="0" lang="es-A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Cloaca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en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miles</a:t>
                      </a:r>
                      <a:endParaRPr kumimoji="0" lang="es-ES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2,2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4,5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147,4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150,5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160,4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257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A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Epidemias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1832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E. C.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18 ml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Paris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1867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E. C.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420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2%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1873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A. C.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1874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BsAs</a:t>
                      </a:r>
                      <a:endParaRPr kumimoji="0" lang="es-E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1887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E. C.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1166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2%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1895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I. C.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1900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Constantia" pitchFamily="18" charset="0"/>
                        </a:rPr>
                        <a:t>P. B.</a:t>
                      </a:r>
                      <a:endParaRPr kumimoji="0" lang="es-ES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1908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E. C.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4000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San P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1928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Tifo.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Lyon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1944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He 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Filad.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1991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E. C.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Perú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1993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Crip.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Milw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Giardiasis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Rusia , EEUU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Canadá, Cuba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FF"/>
                    </a:solidFill>
                  </a:tcPr>
                </a:tc>
              </a:tr>
              <a:tr h="73594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Evolución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Infra</a:t>
                      </a:r>
                      <a:endParaRPr kumimoji="0" lang="es-E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Pozo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Aljib.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Pipas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1874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Ross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Conc.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WW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C. I.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Inicio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Agua</a:t>
                      </a:r>
                      <a:endParaRPr kumimoji="0" lang="es-E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Amp</a:t>
                      </a: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Agua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Inicio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Cloac</a:t>
                      </a:r>
                      <a:endParaRPr kumimoji="0" lang="es-E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Amp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1922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27/29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T5m</a:t>
                      </a: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1948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OSN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1965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Nueva Planta</a:t>
                      </a:r>
                      <a:endParaRPr kumimoji="0" lang="es-E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1980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Dipos</a:t>
                      </a:r>
                      <a:endParaRPr kumimoji="0" lang="es-ES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Obra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Cons</a:t>
                      </a:r>
                      <a:endParaRPr kumimoji="0" lang="es-A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Barr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1996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Apsf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A.C.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2006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es-A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nstantia" pitchFamily="18" charset="0"/>
                        </a:rPr>
                        <a:t>Assa</a:t>
                      </a:r>
                      <a:endParaRPr kumimoji="0" lang="es-E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" name="Picture 14" descr="Logo Enress (descripción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260648"/>
            <a:ext cx="1440160" cy="542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Principales Problemas</a:t>
            </a:r>
            <a:b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los Sistemas Sanitarios </a:t>
            </a:r>
            <a:endParaRPr lang="es-AR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600200"/>
            <a:ext cx="849694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AR" sz="2400" dirty="0" smtClean="0"/>
              <a:t>Calidad del producto (físico, química, bacteriológica)</a:t>
            </a:r>
          </a:p>
          <a:p>
            <a:pPr>
              <a:buNone/>
            </a:pPr>
            <a:r>
              <a:rPr lang="es-AR" sz="2400" dirty="0" smtClean="0"/>
              <a:t>Calidad del servicio (presión, continuidad, regularidad)</a:t>
            </a:r>
          </a:p>
          <a:p>
            <a:pPr>
              <a:buNone/>
            </a:pPr>
            <a:r>
              <a:rPr lang="es-AR" sz="2400" dirty="0" smtClean="0"/>
              <a:t>Calidad de atención al usuario (tiempo de reparación y conexión)</a:t>
            </a:r>
          </a:p>
          <a:p>
            <a:pPr>
              <a:buNone/>
            </a:pPr>
            <a:r>
              <a:rPr lang="es-AR" sz="2400" dirty="0" smtClean="0"/>
              <a:t>Falta de capacidad de rehabilitar y mejorar lo existente</a:t>
            </a:r>
          </a:p>
          <a:p>
            <a:pPr>
              <a:buNone/>
            </a:pPr>
            <a:r>
              <a:rPr lang="es-AR" sz="2400" dirty="0" smtClean="0"/>
              <a:t>Falta de capacidad de avanzar hacia la universalización </a:t>
            </a:r>
          </a:p>
          <a:p>
            <a:pPr>
              <a:buNone/>
            </a:pPr>
            <a:r>
              <a:rPr lang="es-AR" sz="2400" dirty="0" smtClean="0"/>
              <a:t>Falta de previsibilidad financiera (Serrucho inversión pública)</a:t>
            </a:r>
          </a:p>
          <a:p>
            <a:pPr>
              <a:buNone/>
            </a:pPr>
            <a:r>
              <a:rPr lang="es-AR" sz="2400" dirty="0" smtClean="0"/>
              <a:t>Falta de previsibilidad jurídica (Contrato transitorio)</a:t>
            </a:r>
          </a:p>
          <a:p>
            <a:pPr>
              <a:buNone/>
            </a:pPr>
            <a:r>
              <a:rPr lang="es-AR" sz="2400" dirty="0" smtClean="0"/>
              <a:t>Disminución de la Inversión Pública (a partir de 2012)</a:t>
            </a:r>
          </a:p>
          <a:p>
            <a:pPr>
              <a:buNone/>
            </a:pPr>
            <a:r>
              <a:rPr lang="es-AR" sz="2400" dirty="0" smtClean="0"/>
              <a:t>Cultura del agua equivocada (hay que gestionar oferta y demanda)</a:t>
            </a:r>
          </a:p>
          <a:p>
            <a:pPr>
              <a:buNone/>
            </a:pPr>
            <a:r>
              <a:rPr lang="es-AR" sz="2400" dirty="0" smtClean="0"/>
              <a:t>Resistencia de la esfera pública a la regulación y el control</a:t>
            </a:r>
          </a:p>
          <a:p>
            <a:pPr>
              <a:buNone/>
            </a:pPr>
            <a:endParaRPr lang="es-AR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Informe anual año 2012</a:t>
            </a:r>
            <a:b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ASSA</a:t>
            </a:r>
            <a:endParaRPr lang="es-AR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-155224" y="1502688"/>
            <a:ext cx="9377632" cy="535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Cañada de Gómez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Según lo informado por ASSA el agua distribuida presentó incumplimientos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respecto al parámetro Arsénico con 0 % de conformes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Times New Roman" pitchFamily="18" charset="0"/>
              </a:rPr>
              <a:t>(mínima concentración hallada 51 µg/l y máxima 71 µg/l).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ES" b="1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b="1" dirty="0" err="1" smtClean="0">
                <a:solidFill>
                  <a:srgbClr val="000000"/>
                </a:solidFill>
                <a:cs typeface="Times New Roman" pitchFamily="18" charset="0"/>
              </a:rPr>
              <a:t>Firmat</a:t>
            </a:r>
            <a:endParaRPr lang="es-ES" b="1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algn="ctr"/>
            <a:r>
              <a:rPr lang="es-ES" dirty="0" smtClean="0"/>
              <a:t>Con relación a lo informado por ASSA el agua distribuida presentó incumplimientos </a:t>
            </a:r>
          </a:p>
          <a:p>
            <a:pPr algn="ctr"/>
            <a:r>
              <a:rPr lang="es-ES" dirty="0" smtClean="0"/>
              <a:t>respecto al parámetro Arsénico con 77 % de conformes</a:t>
            </a:r>
          </a:p>
          <a:p>
            <a:pPr algn="ctr"/>
            <a:r>
              <a:rPr lang="es-ES" dirty="0" smtClean="0"/>
              <a:t> (mínima concentración hallada 34 µg/l y máxima 67 µg/l) y Nitratos con 83 % de conformes.</a:t>
            </a:r>
          </a:p>
          <a:p>
            <a:pPr algn="ctr"/>
            <a:endParaRPr lang="es-ES" dirty="0" smtClean="0"/>
          </a:p>
          <a:p>
            <a:pPr algn="ctr"/>
            <a:r>
              <a:rPr lang="es-ES" b="1" dirty="0" smtClean="0"/>
              <a:t>Rufino</a:t>
            </a:r>
          </a:p>
          <a:p>
            <a:pPr algn="ctr"/>
            <a:r>
              <a:rPr lang="es-ES" dirty="0" smtClean="0"/>
              <a:t>Según lo informado por ASSA el agua distribuida presentó incumplimientos </a:t>
            </a:r>
          </a:p>
          <a:p>
            <a:pPr algn="ctr"/>
            <a:r>
              <a:rPr lang="es-ES" dirty="0" smtClean="0"/>
              <a:t>respecto al parámetro Arsénico con 4 % de conformes</a:t>
            </a:r>
          </a:p>
          <a:p>
            <a:pPr algn="ctr"/>
            <a:r>
              <a:rPr lang="es-ES" dirty="0" smtClean="0"/>
              <a:t> (concentración mínima 50 µg/l y máxima 87 µg/l) y Sodio 0 % de conformes</a:t>
            </a:r>
          </a:p>
          <a:p>
            <a:pPr algn="ctr"/>
            <a:r>
              <a:rPr lang="es-ES" dirty="0" smtClean="0"/>
              <a:t> (concentración mínima 400 mg/l y máxima 440 mg/l).</a:t>
            </a:r>
            <a:endParaRPr lang="es-AR" dirty="0" smtClean="0"/>
          </a:p>
          <a:p>
            <a:pPr algn="ctr"/>
            <a:endParaRPr lang="es-AR" b="1" dirty="0" smtClean="0"/>
          </a:p>
          <a:p>
            <a:r>
              <a:rPr lang="es-ES" dirty="0" smtClean="0"/>
              <a:t> </a:t>
            </a:r>
            <a:endParaRPr lang="es-AR" dirty="0" smtClean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Cobertura teórica</a:t>
            </a:r>
            <a:endParaRPr lang="es-AR" sz="2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539552" y="1052736"/>
          <a:ext cx="8208907" cy="5512138"/>
        </p:xfrm>
        <a:graphic>
          <a:graphicData uri="http://schemas.openxmlformats.org/drawingml/2006/table">
            <a:tbl>
              <a:tblPr/>
              <a:tblGrid>
                <a:gridCol w="1243774"/>
                <a:gridCol w="1142429"/>
                <a:gridCol w="1142429"/>
                <a:gridCol w="1142429"/>
                <a:gridCol w="1252988"/>
                <a:gridCol w="1142429"/>
                <a:gridCol w="1142429"/>
              </a:tblGrid>
              <a:tr h="217672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 dirty="0">
                          <a:latin typeface="Arial"/>
                        </a:rPr>
                        <a:t>AL 31 DE DICIEMBRE DE 2011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AL 31 DE DICIEMBRE DE 2012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217672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DISTRITO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Población Servida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 dirty="0">
                          <a:latin typeface="Arial"/>
                        </a:rPr>
                        <a:t>Población Proyectada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 dirty="0">
                          <a:latin typeface="Arial"/>
                        </a:rPr>
                        <a:t>Cobertura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 dirty="0">
                          <a:latin typeface="Arial"/>
                        </a:rPr>
                        <a:t>Población Servida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 dirty="0">
                          <a:latin typeface="Arial"/>
                        </a:rPr>
                        <a:t>Población Proyectada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Cobertura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 dirty="0">
                          <a:latin typeface="Arial"/>
                        </a:rPr>
                        <a:t>CAÑADA DE GOMEZ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32.620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32.800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99,45%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32.874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33.112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99,28%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CASILDA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37.232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37.269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99,90%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37.709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37.716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99,98%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CAPITAN  BERMUDEZ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28.777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29.644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97,08%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28.979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29.882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96,98%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ESPERANZA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41.021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41.360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99,18%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41.978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42.022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99,90%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FIRMAT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17.900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20.479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87,41%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18.044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20.684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87,24%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FUNES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15.854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23.019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68,87%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18.789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23.825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78,86%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GALVEZ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21.708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21.751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99,80%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22.012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22.034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99,90%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GRANADERO BAIGORRIA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36.406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37.103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98,12%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37.207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37.771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98,51%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RAFAELA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104.567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106.417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98,26%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106.920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108.705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98,36%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RECONQUISTA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70.753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81.924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86,36%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72.545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83.562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86,82%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ROSARIO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1.066.708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1.067.465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99,93%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1.072.561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1.075.471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99,73%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RUFINO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19.659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20.823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94,41%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19.845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21.021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94,41%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SAN LORENZO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46.326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49.119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94,31%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46.766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49.610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94,27%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SANTA FE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395.694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418.828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94,48%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401.233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422.388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94,99%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3E3E3"/>
                    </a:solidFill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VILLA GOB. GALVEZ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86.316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88.420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97,62%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88.660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>
                          <a:latin typeface="Arial"/>
                        </a:rPr>
                        <a:t>89.923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0" i="0" u="none" strike="noStrike" dirty="0">
                          <a:latin typeface="Arial"/>
                        </a:rPr>
                        <a:t>98,60%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8075">
                <a:tc>
                  <a:txBody>
                    <a:bodyPr/>
                    <a:lstStyle/>
                    <a:p>
                      <a:pPr algn="ctr" fontAlgn="ctr"/>
                      <a:endParaRPr lang="es-AR" sz="1200" b="0" i="0" u="none" strike="noStrike">
                        <a:latin typeface="Arial"/>
                      </a:endParaRPr>
                    </a:p>
                  </a:txBody>
                  <a:tcPr marL="6741" marR="6741" marT="674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AR" sz="1200" b="0" i="0" u="none" strike="noStrike">
                        <a:latin typeface="Arial"/>
                      </a:endParaRPr>
                    </a:p>
                  </a:txBody>
                  <a:tcPr marL="6741" marR="6741" marT="674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AR" sz="1200" b="0" i="0" u="none" strike="noStrike">
                        <a:latin typeface="Arial"/>
                      </a:endParaRPr>
                    </a:p>
                  </a:txBody>
                  <a:tcPr marL="6741" marR="6741" marT="674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AR" sz="1200" b="0" i="0" u="none" strike="noStrike">
                        <a:latin typeface="Arial"/>
                      </a:endParaRPr>
                    </a:p>
                  </a:txBody>
                  <a:tcPr marL="6741" marR="6741" marT="674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AR" sz="1200" b="0" i="0" u="none" strike="noStrike">
                        <a:latin typeface="Arial"/>
                      </a:endParaRPr>
                    </a:p>
                  </a:txBody>
                  <a:tcPr marL="6741" marR="6741" marT="674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AR" sz="1200" b="0" i="0" u="none" strike="noStrike">
                        <a:latin typeface="Arial"/>
                      </a:endParaRPr>
                    </a:p>
                  </a:txBody>
                  <a:tcPr marL="6741" marR="6741" marT="674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AR" sz="1200" b="0" i="0" u="none" strike="noStrike" dirty="0">
                        <a:latin typeface="Arial"/>
                      </a:endParaRPr>
                    </a:p>
                  </a:txBody>
                  <a:tcPr marL="6741" marR="6741" marT="674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0195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TOTALES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2.021.541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2.076.421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97,36%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2.046.122</a:t>
                      </a:r>
                    </a:p>
                  </a:txBody>
                  <a:tcPr marL="6741" marR="6741" marT="6741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>
                          <a:latin typeface="Arial"/>
                        </a:rPr>
                        <a:t>2.097.726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200" b="1" i="0" u="none" strike="noStrike" dirty="0">
                          <a:latin typeface="Arial"/>
                        </a:rPr>
                        <a:t>97,54%</a:t>
                      </a:r>
                    </a:p>
                  </a:txBody>
                  <a:tcPr marL="6741" marR="6741" marT="674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3E3E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pPr algn="ctr" eaLnBrk="1" hangingPunct="1"/>
            <a: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Aporte del Estado Provincial al sistema ASSA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2" cstate="print"/>
          <a:srcRect l="16293" t="23633" r="17268" b="9114"/>
          <a:stretch>
            <a:fillRect/>
          </a:stretch>
        </p:blipFill>
        <p:spPr bwMode="auto">
          <a:xfrm>
            <a:off x="684213" y="1557338"/>
            <a:ext cx="7883525" cy="48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>
          <a:xfrm>
            <a:off x="611188" y="188913"/>
            <a:ext cx="8229600" cy="1143000"/>
          </a:xfrm>
        </p:spPr>
        <p:txBody>
          <a:bodyPr/>
          <a:lstStyle/>
          <a:p>
            <a:pPr algn="ctr" eaLnBrk="1" hangingPunct="1"/>
            <a:r>
              <a:rPr lang="es-AR" sz="2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Aporte de los Usuarios al sistema ASSA</a:t>
            </a:r>
          </a:p>
        </p:txBody>
      </p:sp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AR"/>
          </a:p>
        </p:txBody>
      </p:sp>
      <p:pic>
        <p:nvPicPr>
          <p:cNvPr id="614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484313"/>
            <a:ext cx="8172450" cy="508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611560" y="620688"/>
          <a:ext cx="7929617" cy="5214975"/>
        </p:xfrm>
        <a:graphic>
          <a:graphicData uri="http://schemas.openxmlformats.org/drawingml/2006/table">
            <a:tbl>
              <a:tblPr/>
              <a:tblGrid>
                <a:gridCol w="1066167"/>
                <a:gridCol w="1905774"/>
                <a:gridCol w="1990178"/>
                <a:gridCol w="1741406"/>
                <a:gridCol w="1226092"/>
              </a:tblGrid>
              <a:tr h="782247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s-AR" sz="1800" b="0" i="0" u="none" strike="noStrike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</a:rPr>
                        <a:t>Comparativo Presupuestos de la Provincia de Santa Fe </a:t>
                      </a:r>
                      <a:endParaRPr lang="es-AR" sz="1800" b="0" i="0" u="none" strike="noStrike" dirty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/>
                      </a:endParaRPr>
                    </a:p>
                    <a:p>
                      <a:pPr algn="ctr" fontAlgn="ctr"/>
                      <a:r>
                        <a:rPr lang="es-AR" sz="1800" b="0" i="0" u="none" strike="noStrike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</a:rPr>
                        <a:t>con </a:t>
                      </a:r>
                      <a:r>
                        <a:rPr lang="es-AR" sz="1800" b="0" i="0" u="none" strike="noStrike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/>
                        </a:rPr>
                        <a:t>Ejecución Presupuestaria de ASSA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</a:tr>
              <a:tr h="340979"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2938"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400" b="1" i="0" u="none" strike="noStrike">
                          <a:latin typeface="Arial"/>
                        </a:rPr>
                        <a:t>Años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400" b="1" i="0" u="none" strike="noStrike">
                          <a:latin typeface="Arial"/>
                        </a:rPr>
                        <a:t>Ley de Presupuesto N°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400" b="1" i="0" u="none" strike="noStrike">
                          <a:latin typeface="Arial"/>
                        </a:rPr>
                        <a:t>Recursos de la Administración Provincial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400" b="1" i="0" u="none" strike="noStrike">
                          <a:latin typeface="Arial"/>
                        </a:rPr>
                        <a:t>Ejecutado Aguas Santafesinas S.A.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AR" sz="1400" b="1" i="0" u="none" strike="noStrike" dirty="0">
                          <a:latin typeface="Arial"/>
                        </a:rPr>
                        <a:t>Incidencia Porcentual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979"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12705/07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8.448.049.426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70.349.000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 dirty="0">
                          <a:latin typeface="Arial"/>
                        </a:rPr>
                        <a:t>0,83%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979"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2008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12850/07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12.216.841.674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132.614.000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 dirty="0">
                          <a:latin typeface="Arial"/>
                        </a:rPr>
                        <a:t>1,09%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979"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12968/09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17.008.461.602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162.904.000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 dirty="0">
                          <a:latin typeface="Arial"/>
                        </a:rPr>
                        <a:t>0,96%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979"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13065/09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17.861.183.100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208.768.000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 dirty="0">
                          <a:latin typeface="Arial"/>
                        </a:rPr>
                        <a:t>1,17%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979"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13174/10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24.852.951.000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303.741.000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 dirty="0">
                          <a:latin typeface="Arial"/>
                        </a:rPr>
                        <a:t>1,22%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979"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13226/11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33.839.607.000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200.131.000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 dirty="0">
                          <a:latin typeface="Arial"/>
                        </a:rPr>
                        <a:t>0,59%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979"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2013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13338/13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>
                          <a:latin typeface="Arial"/>
                        </a:rPr>
                        <a:t>40.209.307.000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1" i="0" u="none" strike="noStrike">
                          <a:latin typeface="Arial"/>
                        </a:rPr>
                        <a:t>107.000.000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AR" sz="1400" b="0" i="0" u="none" strike="noStrike" dirty="0">
                          <a:latin typeface="Arial"/>
                        </a:rPr>
                        <a:t>0,27%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979"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AR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0979">
                <a:tc gridSpan="4">
                  <a:txBody>
                    <a:bodyPr/>
                    <a:lstStyle/>
                    <a:p>
                      <a:pPr algn="l" fontAlgn="b"/>
                      <a:r>
                        <a:rPr lang="es-AR" sz="1000" b="0" i="0" u="none" strike="noStrike">
                          <a:latin typeface="Arial"/>
                        </a:rPr>
                        <a:t>(*) El monto consignado para Aguas Santafesinas S.A. es lo Presupuestado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A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AR" sz="10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1 Gráfico"/>
          <p:cNvGraphicFramePr>
            <a:graphicFrameLocks noGrp="1"/>
          </p:cNvGraphicFramePr>
          <p:nvPr/>
        </p:nvGraphicFramePr>
        <p:xfrm>
          <a:off x="251520" y="548680"/>
          <a:ext cx="8637785" cy="5762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765175"/>
          </a:xfrm>
        </p:spPr>
        <p:txBody>
          <a:bodyPr/>
          <a:lstStyle/>
          <a:p>
            <a:pPr algn="r">
              <a:defRPr/>
            </a:pPr>
            <a:r>
              <a:rPr lang="es-AR" sz="36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 Flujo  de  Costos</a:t>
            </a:r>
            <a:endParaRPr lang="es-ES" sz="36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979613" y="2565400"/>
            <a:ext cx="6337300" cy="34575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684213" y="3644900"/>
            <a:ext cx="2303462" cy="649288"/>
          </a:xfrm>
          <a:prstGeom prst="rect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sz="2000" b="1">
                <a:solidFill>
                  <a:schemeClr val="bg1"/>
                </a:solidFill>
              </a:rPr>
              <a:t>ESTADO</a:t>
            </a:r>
            <a:endParaRPr lang="es-ES" sz="2000" b="1">
              <a:solidFill>
                <a:schemeClr val="bg1"/>
              </a:solidFill>
            </a:endParaRPr>
          </a:p>
        </p:txBody>
      </p:sp>
      <p:sp>
        <p:nvSpPr>
          <p:cNvPr id="12293" name="Rectangle 6"/>
          <p:cNvSpPr>
            <a:spLocks noChangeArrowheads="1"/>
          </p:cNvSpPr>
          <p:nvPr/>
        </p:nvSpPr>
        <p:spPr bwMode="auto">
          <a:xfrm>
            <a:off x="4067175" y="5157788"/>
            <a:ext cx="2087563" cy="1008062"/>
          </a:xfrm>
          <a:prstGeom prst="rect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b="1">
                <a:solidFill>
                  <a:schemeClr val="bg1"/>
                </a:solidFill>
              </a:rPr>
              <a:t>EMPRESA</a:t>
            </a:r>
          </a:p>
          <a:p>
            <a:pPr algn="ctr"/>
            <a:r>
              <a:rPr lang="es-AR" b="1">
                <a:solidFill>
                  <a:schemeClr val="bg1"/>
                </a:solidFill>
              </a:rPr>
              <a:t>PÚBLICA</a:t>
            </a:r>
            <a:endParaRPr lang="es-ES" b="1">
              <a:solidFill>
                <a:schemeClr val="bg1"/>
              </a:solidFill>
            </a:endParaRPr>
          </a:p>
        </p:txBody>
      </p:sp>
      <p:sp>
        <p:nvSpPr>
          <p:cNvPr id="12294" name="Rectangle 7"/>
          <p:cNvSpPr>
            <a:spLocks noChangeArrowheads="1"/>
          </p:cNvSpPr>
          <p:nvPr/>
        </p:nvSpPr>
        <p:spPr bwMode="auto">
          <a:xfrm>
            <a:off x="3995738" y="2276475"/>
            <a:ext cx="2087562" cy="792163"/>
          </a:xfrm>
          <a:prstGeom prst="rect">
            <a:avLst/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2295" name="Rectangle 8"/>
          <p:cNvSpPr>
            <a:spLocks noChangeArrowheads="1"/>
          </p:cNvSpPr>
          <p:nvPr/>
        </p:nvSpPr>
        <p:spPr bwMode="auto">
          <a:xfrm>
            <a:off x="3995738" y="2565400"/>
            <a:ext cx="2087562" cy="504825"/>
          </a:xfrm>
          <a:prstGeom prst="rect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b="1">
                <a:solidFill>
                  <a:schemeClr val="bg1"/>
                </a:solidFill>
              </a:rPr>
              <a:t>USUARIOS</a:t>
            </a:r>
            <a:endParaRPr lang="es-ES" b="1">
              <a:solidFill>
                <a:schemeClr val="bg1"/>
              </a:solidFill>
            </a:endParaRPr>
          </a:p>
        </p:txBody>
      </p:sp>
      <p:sp>
        <p:nvSpPr>
          <p:cNvPr id="12296" name="AutoShape 14"/>
          <p:cNvSpPr>
            <a:spLocks noChangeArrowheads="1"/>
          </p:cNvSpPr>
          <p:nvPr/>
        </p:nvSpPr>
        <p:spPr bwMode="auto">
          <a:xfrm>
            <a:off x="5148263" y="3644900"/>
            <a:ext cx="1368425" cy="1141413"/>
          </a:xfrm>
          <a:prstGeom prst="upDownArrowCallout">
            <a:avLst>
              <a:gd name="adj1" fmla="val 29972"/>
              <a:gd name="adj2" fmla="val 29972"/>
              <a:gd name="adj3" fmla="val 12500"/>
              <a:gd name="adj4" fmla="val 5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sz="1600" dirty="0"/>
              <a:t>Operación</a:t>
            </a:r>
          </a:p>
          <a:p>
            <a:pPr algn="ctr"/>
            <a:r>
              <a:rPr lang="es-AR" sz="1600" dirty="0"/>
              <a:t>mantenimiento</a:t>
            </a:r>
            <a:endParaRPr lang="es-ES" sz="1600" dirty="0"/>
          </a:p>
        </p:txBody>
      </p:sp>
      <p:sp>
        <p:nvSpPr>
          <p:cNvPr id="12297" name="AutoShape 15"/>
          <p:cNvSpPr>
            <a:spLocks noChangeArrowheads="1"/>
          </p:cNvSpPr>
          <p:nvPr/>
        </p:nvSpPr>
        <p:spPr bwMode="auto">
          <a:xfrm>
            <a:off x="6588125" y="3644900"/>
            <a:ext cx="1295400" cy="1152525"/>
          </a:xfrm>
          <a:prstGeom prst="upDownArrowCallout">
            <a:avLst>
              <a:gd name="adj1" fmla="val 28099"/>
              <a:gd name="adj2" fmla="val 28099"/>
              <a:gd name="adj3" fmla="val 12500"/>
              <a:gd name="adj4" fmla="val 5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sz="1600" dirty="0"/>
              <a:t>Rehabilitación</a:t>
            </a:r>
          </a:p>
          <a:p>
            <a:pPr algn="ctr"/>
            <a:r>
              <a:rPr lang="es-AR" sz="1600" dirty="0"/>
              <a:t>y mejoras</a:t>
            </a:r>
            <a:endParaRPr lang="es-ES" sz="1600" dirty="0"/>
          </a:p>
        </p:txBody>
      </p:sp>
      <p:sp>
        <p:nvSpPr>
          <p:cNvPr id="12298" name="AutoShape 16"/>
          <p:cNvSpPr>
            <a:spLocks noChangeArrowheads="1"/>
          </p:cNvSpPr>
          <p:nvPr/>
        </p:nvSpPr>
        <p:spPr bwMode="auto">
          <a:xfrm>
            <a:off x="7956550" y="3644900"/>
            <a:ext cx="935038" cy="1141413"/>
          </a:xfrm>
          <a:prstGeom prst="upDownArrowCallout">
            <a:avLst>
              <a:gd name="adj1" fmla="val 25000"/>
              <a:gd name="adj2" fmla="val 25000"/>
              <a:gd name="adj3" fmla="val 15259"/>
              <a:gd name="adj4" fmla="val 50000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sz="1600" dirty="0"/>
              <a:t>Inversión</a:t>
            </a:r>
            <a:endParaRPr lang="es-ES" sz="1600" dirty="0"/>
          </a:p>
        </p:txBody>
      </p:sp>
      <p:sp>
        <p:nvSpPr>
          <p:cNvPr id="12299" name="Text Box 18"/>
          <p:cNvSpPr txBox="1">
            <a:spLocks noChangeArrowheads="1"/>
          </p:cNvSpPr>
          <p:nvPr/>
        </p:nvSpPr>
        <p:spPr bwMode="auto">
          <a:xfrm>
            <a:off x="3995738" y="2276475"/>
            <a:ext cx="2089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>
                <a:solidFill>
                  <a:schemeClr val="bg1"/>
                </a:solidFill>
              </a:rPr>
              <a:t>Usuarios Potenciales</a:t>
            </a:r>
            <a:endParaRPr lang="es-ES" sz="1600">
              <a:solidFill>
                <a:schemeClr val="bg1"/>
              </a:solidFill>
            </a:endParaRPr>
          </a:p>
        </p:txBody>
      </p:sp>
      <p:sp>
        <p:nvSpPr>
          <p:cNvPr id="12300" name="AutoShape 21"/>
          <p:cNvSpPr>
            <a:spLocks noChangeArrowheads="1"/>
          </p:cNvSpPr>
          <p:nvPr/>
        </p:nvSpPr>
        <p:spPr bwMode="auto">
          <a:xfrm rot="16166836" flipH="1">
            <a:off x="2339975" y="2205038"/>
            <a:ext cx="1150938" cy="1439862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es-AR" sz="2800" b="1"/>
              <a:t>$</a:t>
            </a:r>
            <a:endParaRPr lang="es-ES" sz="2800" b="1"/>
          </a:p>
        </p:txBody>
      </p:sp>
      <p:sp>
        <p:nvSpPr>
          <p:cNvPr id="12301" name="AutoShape 22"/>
          <p:cNvSpPr>
            <a:spLocks noChangeArrowheads="1"/>
          </p:cNvSpPr>
          <p:nvPr/>
        </p:nvSpPr>
        <p:spPr bwMode="auto">
          <a:xfrm>
            <a:off x="4067175" y="3429000"/>
            <a:ext cx="773113" cy="1584325"/>
          </a:xfrm>
          <a:prstGeom prst="downArrow">
            <a:avLst>
              <a:gd name="adj1" fmla="val 50000"/>
              <a:gd name="adj2" fmla="val 51232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sz="2800" b="1"/>
              <a:t>$</a:t>
            </a:r>
            <a:endParaRPr lang="es-ES" sz="2800" b="1"/>
          </a:p>
        </p:txBody>
      </p:sp>
      <p:sp>
        <p:nvSpPr>
          <p:cNvPr id="12302" name="AutoShape 23"/>
          <p:cNvSpPr>
            <a:spLocks noChangeArrowheads="1"/>
          </p:cNvSpPr>
          <p:nvPr/>
        </p:nvSpPr>
        <p:spPr bwMode="auto">
          <a:xfrm>
            <a:off x="2786063" y="4941888"/>
            <a:ext cx="1209675" cy="609600"/>
          </a:xfrm>
          <a:prstGeom prst="rightArrowCallout">
            <a:avLst>
              <a:gd name="adj1" fmla="val 24481"/>
              <a:gd name="adj2" fmla="val 25000"/>
              <a:gd name="adj3" fmla="val 33597"/>
              <a:gd name="adj4" fmla="val 74889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sz="1400" b="1" dirty="0"/>
              <a:t>Gasto </a:t>
            </a:r>
          </a:p>
          <a:p>
            <a:pPr algn="ctr"/>
            <a:r>
              <a:rPr lang="es-AR" sz="1400" b="1" dirty="0"/>
              <a:t>Operativo</a:t>
            </a:r>
            <a:endParaRPr lang="es-ES" sz="1400" b="1" dirty="0"/>
          </a:p>
        </p:txBody>
      </p:sp>
      <p:sp>
        <p:nvSpPr>
          <p:cNvPr id="12303" name="AutoShape 25"/>
          <p:cNvSpPr>
            <a:spLocks noChangeArrowheads="1"/>
          </p:cNvSpPr>
          <p:nvPr/>
        </p:nvSpPr>
        <p:spPr bwMode="auto">
          <a:xfrm>
            <a:off x="2786063" y="5661025"/>
            <a:ext cx="1209675" cy="609600"/>
          </a:xfrm>
          <a:prstGeom prst="rightArrowCallout">
            <a:avLst>
              <a:gd name="adj1" fmla="val 25000"/>
              <a:gd name="adj2" fmla="val 25000"/>
              <a:gd name="adj3" fmla="val 31511"/>
              <a:gd name="adj4" fmla="val 75917"/>
            </a:avLst>
          </a:prstGeom>
          <a:solidFill>
            <a:srgbClr val="C0C0C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sz="1600" b="1" dirty="0"/>
              <a:t>Gasto</a:t>
            </a:r>
          </a:p>
          <a:p>
            <a:pPr algn="ctr"/>
            <a:r>
              <a:rPr lang="es-AR" sz="1600" b="1" dirty="0"/>
              <a:t>Inversión</a:t>
            </a:r>
            <a:endParaRPr lang="es-ES" sz="1600" b="1" dirty="0"/>
          </a:p>
        </p:txBody>
      </p:sp>
      <p:sp>
        <p:nvSpPr>
          <p:cNvPr id="12304" name="AutoShape 30"/>
          <p:cNvSpPr>
            <a:spLocks noChangeArrowheads="1"/>
          </p:cNvSpPr>
          <p:nvPr/>
        </p:nvSpPr>
        <p:spPr bwMode="auto">
          <a:xfrm rot="10733672" flipH="1">
            <a:off x="1763713" y="4652963"/>
            <a:ext cx="1150937" cy="136683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es-AR" sz="2800" b="1"/>
              <a:t>$</a:t>
            </a:r>
            <a:endParaRPr lang="es-ES" sz="2800" b="1"/>
          </a:p>
        </p:txBody>
      </p:sp>
      <p:sp>
        <p:nvSpPr>
          <p:cNvPr id="12305" name="Rectangle 32"/>
          <p:cNvSpPr>
            <a:spLocks noChangeArrowheads="1"/>
          </p:cNvSpPr>
          <p:nvPr/>
        </p:nvSpPr>
        <p:spPr bwMode="auto">
          <a:xfrm>
            <a:off x="5795963" y="4797425"/>
            <a:ext cx="2663825" cy="71438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2306" name="AutoShape 35"/>
          <p:cNvSpPr>
            <a:spLocks noChangeArrowheads="1"/>
          </p:cNvSpPr>
          <p:nvPr/>
        </p:nvSpPr>
        <p:spPr bwMode="auto">
          <a:xfrm rot="5358574" flipH="1">
            <a:off x="6552406" y="4761707"/>
            <a:ext cx="936625" cy="1439862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es-AR" sz="2800" b="1" dirty="0">
                <a:solidFill>
                  <a:schemeClr val="bg1"/>
                </a:solidFill>
              </a:rPr>
              <a:t>$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12307" name="AutoShape 36"/>
          <p:cNvSpPr>
            <a:spLocks noChangeArrowheads="1"/>
          </p:cNvSpPr>
          <p:nvPr/>
        </p:nvSpPr>
        <p:spPr bwMode="auto">
          <a:xfrm rot="53379" flipH="1">
            <a:off x="6227763" y="2636838"/>
            <a:ext cx="1082675" cy="93503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3477 h 21600"/>
              <a:gd name="T14" fmla="*/ 18843 w 21600"/>
              <a:gd name="T15" fmla="*/ 8681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58" y="0"/>
                </a:lnTo>
                <a:lnTo>
                  <a:pt x="15158" y="3477"/>
                </a:lnTo>
                <a:lnTo>
                  <a:pt x="12427" y="3477"/>
                </a:lnTo>
                <a:cubicBezTo>
                  <a:pt x="5564" y="3477"/>
                  <a:pt x="0" y="7364"/>
                  <a:pt x="0" y="12158"/>
                </a:cubicBezTo>
                <a:lnTo>
                  <a:pt x="0" y="21600"/>
                </a:lnTo>
                <a:lnTo>
                  <a:pt x="5319" y="21600"/>
                </a:lnTo>
                <a:lnTo>
                  <a:pt x="5319" y="12158"/>
                </a:lnTo>
                <a:cubicBezTo>
                  <a:pt x="5319" y="10238"/>
                  <a:pt x="8501" y="8681"/>
                  <a:pt x="12427" y="8681"/>
                </a:cubicBezTo>
                <a:lnTo>
                  <a:pt x="15158" y="8681"/>
                </a:lnTo>
                <a:lnTo>
                  <a:pt x="15158" y="12158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AR"/>
          </a:p>
        </p:txBody>
      </p:sp>
      <p:sp>
        <p:nvSpPr>
          <p:cNvPr id="12308" name="AutoShape 37"/>
          <p:cNvSpPr>
            <a:spLocks noChangeArrowheads="1"/>
          </p:cNvSpPr>
          <p:nvPr/>
        </p:nvSpPr>
        <p:spPr bwMode="auto">
          <a:xfrm>
            <a:off x="5508625" y="3213100"/>
            <a:ext cx="576263" cy="328613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2309" name="AutoShape 38"/>
          <p:cNvSpPr>
            <a:spLocks noChangeArrowheads="1"/>
          </p:cNvSpPr>
          <p:nvPr/>
        </p:nvSpPr>
        <p:spPr bwMode="auto">
          <a:xfrm rot="6504" flipH="1">
            <a:off x="6659563" y="2060575"/>
            <a:ext cx="1876425" cy="1438275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4565 h 21600"/>
              <a:gd name="T14" fmla="*/ 20396 w 21600"/>
              <a:gd name="T15" fmla="*/ 759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6765" y="0"/>
                </a:lnTo>
                <a:lnTo>
                  <a:pt x="16765" y="4565"/>
                </a:lnTo>
                <a:lnTo>
                  <a:pt x="12427" y="4565"/>
                </a:lnTo>
                <a:cubicBezTo>
                  <a:pt x="5564" y="4565"/>
                  <a:pt x="0" y="7965"/>
                  <a:pt x="0" y="12158"/>
                </a:cubicBezTo>
                <a:lnTo>
                  <a:pt x="0" y="21600"/>
                </a:lnTo>
                <a:lnTo>
                  <a:pt x="3095" y="21600"/>
                </a:lnTo>
                <a:lnTo>
                  <a:pt x="3095" y="12158"/>
                </a:lnTo>
                <a:cubicBezTo>
                  <a:pt x="3095" y="9637"/>
                  <a:pt x="7273" y="7593"/>
                  <a:pt x="12427" y="7593"/>
                </a:cubicBezTo>
                <a:lnTo>
                  <a:pt x="16765" y="7593"/>
                </a:lnTo>
                <a:lnTo>
                  <a:pt x="16765" y="12158"/>
                </a:lnTo>
                <a:close/>
              </a:path>
            </a:pathLst>
          </a:cu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AR"/>
          </a:p>
        </p:txBody>
      </p:sp>
      <p:sp>
        <p:nvSpPr>
          <p:cNvPr id="12310" name="Text Box 39"/>
          <p:cNvSpPr txBox="1">
            <a:spLocks noChangeArrowheads="1"/>
          </p:cNvSpPr>
          <p:nvPr/>
        </p:nvSpPr>
        <p:spPr bwMode="auto">
          <a:xfrm>
            <a:off x="2339975" y="1989138"/>
            <a:ext cx="13795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/>
              <a:t>IMPUESTOS</a:t>
            </a:r>
            <a:endParaRPr lang="es-ES" sz="1600"/>
          </a:p>
        </p:txBody>
      </p:sp>
      <p:sp>
        <p:nvSpPr>
          <p:cNvPr id="12311" name="Text Box 40"/>
          <p:cNvSpPr txBox="1">
            <a:spLocks noChangeArrowheads="1"/>
          </p:cNvSpPr>
          <p:nvPr/>
        </p:nvSpPr>
        <p:spPr bwMode="auto">
          <a:xfrm>
            <a:off x="3995738" y="3068638"/>
            <a:ext cx="9048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/>
              <a:t>TARIFA</a:t>
            </a:r>
            <a:endParaRPr lang="es-ES" sz="1600"/>
          </a:p>
        </p:txBody>
      </p:sp>
      <p:sp>
        <p:nvSpPr>
          <p:cNvPr id="12312" name="Text Box 41"/>
          <p:cNvSpPr txBox="1">
            <a:spLocks noChangeArrowheads="1"/>
          </p:cNvSpPr>
          <p:nvPr/>
        </p:nvSpPr>
        <p:spPr bwMode="auto">
          <a:xfrm>
            <a:off x="2000250" y="4286250"/>
            <a:ext cx="11541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/>
              <a:t>SUBSIDIO</a:t>
            </a:r>
            <a:endParaRPr lang="es-ES" sz="1600"/>
          </a:p>
        </p:txBody>
      </p:sp>
      <p:sp>
        <p:nvSpPr>
          <p:cNvPr id="12313" name="AutoShape 42"/>
          <p:cNvSpPr>
            <a:spLocks noChangeArrowheads="1"/>
          </p:cNvSpPr>
          <p:nvPr/>
        </p:nvSpPr>
        <p:spPr bwMode="auto">
          <a:xfrm>
            <a:off x="571500" y="4643438"/>
            <a:ext cx="647700" cy="976312"/>
          </a:xfrm>
          <a:prstGeom prst="downArrow">
            <a:avLst>
              <a:gd name="adj1" fmla="val 50000"/>
              <a:gd name="adj2" fmla="val 37684"/>
            </a:avLst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 sz="2400" b="1"/>
          </a:p>
        </p:txBody>
      </p:sp>
      <p:sp>
        <p:nvSpPr>
          <p:cNvPr id="12314" name="AutoShape 43"/>
          <p:cNvSpPr>
            <a:spLocks noChangeArrowheads="1"/>
          </p:cNvSpPr>
          <p:nvPr/>
        </p:nvSpPr>
        <p:spPr bwMode="auto">
          <a:xfrm rot="10800000">
            <a:off x="611188" y="2349500"/>
            <a:ext cx="647700" cy="976313"/>
          </a:xfrm>
          <a:prstGeom prst="downArrow">
            <a:avLst>
              <a:gd name="adj1" fmla="val 50000"/>
              <a:gd name="adj2" fmla="val 37684"/>
            </a:avLst>
          </a:pr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s-AR" sz="2400" b="1" dirty="0">
                <a:solidFill>
                  <a:schemeClr val="bg1"/>
                </a:solidFill>
              </a:rPr>
              <a:t>$</a:t>
            </a: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12315" name="AutoShape 44"/>
          <p:cNvSpPr>
            <a:spLocks noChangeArrowheads="1"/>
          </p:cNvSpPr>
          <p:nvPr/>
        </p:nvSpPr>
        <p:spPr bwMode="auto">
          <a:xfrm rot="21547430" flipH="1">
            <a:off x="3849688" y="903288"/>
            <a:ext cx="938212" cy="939800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3333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es-AR" sz="2800" b="1" dirty="0">
                <a:solidFill>
                  <a:schemeClr val="bg1"/>
                </a:solidFill>
              </a:rPr>
              <a:t>$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12316" name="Text Box 46"/>
          <p:cNvSpPr txBox="1">
            <a:spLocks noChangeArrowheads="1"/>
          </p:cNvSpPr>
          <p:nvPr/>
        </p:nvSpPr>
        <p:spPr bwMode="auto">
          <a:xfrm>
            <a:off x="468313" y="5805488"/>
            <a:ext cx="844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/>
              <a:t>Costo</a:t>
            </a:r>
          </a:p>
          <a:p>
            <a:r>
              <a:rPr lang="es-AR"/>
              <a:t>Futuro</a:t>
            </a:r>
            <a:endParaRPr lang="es-ES"/>
          </a:p>
        </p:txBody>
      </p:sp>
      <p:sp>
        <p:nvSpPr>
          <p:cNvPr id="12317" name="Text Box 47"/>
          <p:cNvSpPr txBox="1">
            <a:spLocks noChangeArrowheads="1"/>
          </p:cNvSpPr>
          <p:nvPr/>
        </p:nvSpPr>
        <p:spPr bwMode="auto">
          <a:xfrm>
            <a:off x="2555875" y="692150"/>
            <a:ext cx="13652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/>
              <a:t>Costo</a:t>
            </a:r>
          </a:p>
          <a:p>
            <a:r>
              <a:rPr lang="es-AR"/>
              <a:t>alternativo</a:t>
            </a:r>
          </a:p>
          <a:p>
            <a:r>
              <a:rPr lang="es-AR"/>
              <a:t>por Usuario</a:t>
            </a:r>
            <a:endParaRPr lang="es-ES"/>
          </a:p>
        </p:txBody>
      </p:sp>
      <p:sp>
        <p:nvSpPr>
          <p:cNvPr id="12318" name="Text Box 48"/>
          <p:cNvSpPr txBox="1">
            <a:spLocks noChangeArrowheads="1"/>
          </p:cNvSpPr>
          <p:nvPr/>
        </p:nvSpPr>
        <p:spPr bwMode="auto">
          <a:xfrm>
            <a:off x="323850" y="1196975"/>
            <a:ext cx="16319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/>
              <a:t>Costo en</a:t>
            </a:r>
          </a:p>
          <a:p>
            <a:r>
              <a:rPr lang="es-AR"/>
              <a:t>Salud y Medio</a:t>
            </a:r>
          </a:p>
          <a:p>
            <a:r>
              <a:rPr lang="es-AR"/>
              <a:t>Ambiente</a:t>
            </a:r>
            <a:endParaRPr lang="es-ES"/>
          </a:p>
        </p:txBody>
      </p:sp>
      <p:sp>
        <p:nvSpPr>
          <p:cNvPr id="12319" name="30 CuadroTexto"/>
          <p:cNvSpPr txBox="1">
            <a:spLocks noChangeArrowheads="1"/>
          </p:cNvSpPr>
          <p:nvPr/>
        </p:nvSpPr>
        <p:spPr bwMode="auto">
          <a:xfrm>
            <a:off x="642938" y="4286250"/>
            <a:ext cx="13112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AR" sz="1600"/>
              <a:t>INVERSIÓN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492896"/>
            <a:ext cx="3457575" cy="261302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971600" y="2564904"/>
            <a:ext cx="3168352" cy="2448272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9" name="Picture 3" descr="Dibujo de riñones para imprimir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2276872"/>
            <a:ext cx="2152650" cy="3048001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1929218" y="764704"/>
            <a:ext cx="56671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¿Cual es la diferencia entre nuestros riñones</a:t>
            </a:r>
          </a:p>
          <a:p>
            <a:pPr algn="ctr"/>
            <a:r>
              <a:rPr lang="es-AR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nuestro inodoro?</a:t>
            </a:r>
            <a:endParaRPr lang="es-AR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2 Marcador de contenido"/>
          <p:cNvGraphicFramePr>
            <a:graphicFrameLocks noGrp="1"/>
          </p:cNvGraphicFramePr>
          <p:nvPr>
            <p:ph/>
          </p:nvPr>
        </p:nvGraphicFramePr>
        <p:xfrm>
          <a:off x="683568" y="1772816"/>
          <a:ext cx="77724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0016"/>
                <a:gridCol w="1368152"/>
                <a:gridCol w="1944216"/>
                <a:gridCol w="2230016"/>
              </a:tblGrid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CIUDAD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L</a:t>
                      </a:r>
                      <a:r>
                        <a:rPr lang="es-AR" baseline="0" dirty="0" smtClean="0"/>
                        <a:t> / H / D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PRESTADOR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TARIFAS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ROSARIO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523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ASSA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M2</a:t>
                      </a:r>
                      <a:r>
                        <a:rPr lang="es-AR" baseline="0" dirty="0" smtClean="0"/>
                        <a:t> EDIFICADO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SANTA FE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405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ASSA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M2 EDIFICADO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SAN LORENZO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389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ASSA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M2 EDIFICADO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ESPERANZA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273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ASSA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M2 EDIFICADO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CAPITAN BERMUDEZ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229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ASSA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 MEDIDOR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LAS PAREJAS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200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COOPERATIVA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 MEDIDOR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CORONDA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173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COOPERATIVA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 MEDIDOR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SUNCHALES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147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COOPERATIVA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 MEDIDOR</a:t>
                      </a:r>
                      <a:endParaRPr lang="es-A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AR" dirty="0" smtClean="0"/>
                        <a:t>TOTORAS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144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COOPERATIVA</a:t>
                      </a:r>
                      <a:endParaRPr lang="es-A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POR  MEDIDOR</a:t>
                      </a:r>
                      <a:endParaRPr lang="es-A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3 CuadroTexto"/>
          <p:cNvSpPr txBox="1"/>
          <p:nvPr/>
        </p:nvSpPr>
        <p:spPr>
          <a:xfrm>
            <a:off x="2771800" y="620688"/>
            <a:ext cx="3635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 necesidad  de  medirnos</a:t>
            </a:r>
            <a:endParaRPr lang="es-AR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htmlimg4.scribdassets.com/8y1m19i0w8y3ej/images/6-03be6ed3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465362"/>
            <a:ext cx="3985702" cy="2992587"/>
          </a:xfrm>
          <a:prstGeom prst="rect">
            <a:avLst/>
          </a:prstGeom>
          <a:noFill/>
        </p:spPr>
      </p:pic>
      <p:pic>
        <p:nvPicPr>
          <p:cNvPr id="24582" name="Picture 6" descr="http://www.aguassantafesinas.com.ar/gxpimagenes/content/image/source0000000011/IMA00000100000001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3975298" cy="2664296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5518490" y="1052736"/>
            <a:ext cx="295491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rgbClr val="0070C0"/>
                </a:solidFill>
              </a:rPr>
              <a:t>PERDIDAS </a:t>
            </a:r>
          </a:p>
          <a:p>
            <a:pPr algn="ctr"/>
            <a:r>
              <a:rPr lang="es-AR" sz="2400" b="1" dirty="0" smtClean="0">
                <a:solidFill>
                  <a:srgbClr val="0070C0"/>
                </a:solidFill>
              </a:rPr>
              <a:t>EN LAS REDES</a:t>
            </a:r>
          </a:p>
          <a:p>
            <a:pPr algn="ctr"/>
            <a:r>
              <a:rPr lang="es-AR" sz="2400" b="1" dirty="0" smtClean="0">
                <a:solidFill>
                  <a:srgbClr val="0070C0"/>
                </a:solidFill>
              </a:rPr>
              <a:t>DE DISTRIBUCION</a:t>
            </a:r>
          </a:p>
          <a:p>
            <a:endParaRPr lang="es-AR" dirty="0"/>
          </a:p>
        </p:txBody>
      </p:sp>
      <p:sp>
        <p:nvSpPr>
          <p:cNvPr id="9" name="8 CuadroTexto"/>
          <p:cNvSpPr txBox="1"/>
          <p:nvPr/>
        </p:nvSpPr>
        <p:spPr>
          <a:xfrm>
            <a:off x="1691680" y="4365104"/>
            <a:ext cx="15890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sz="2400" b="1" dirty="0" smtClean="0">
                <a:solidFill>
                  <a:srgbClr val="0070C0"/>
                </a:solidFill>
              </a:rPr>
              <a:t>DERROCHE</a:t>
            </a:r>
          </a:p>
          <a:p>
            <a:pPr algn="ctr"/>
            <a:r>
              <a:rPr lang="es-AR" sz="2400" b="1" dirty="0" smtClean="0">
                <a:solidFill>
                  <a:srgbClr val="0070C0"/>
                </a:solidFill>
              </a:rPr>
              <a:t>MAL  USO</a:t>
            </a:r>
          </a:p>
          <a:p>
            <a:pPr algn="ctr"/>
            <a:r>
              <a:rPr lang="es-AR" sz="2400" b="1" dirty="0" smtClean="0">
                <a:solidFill>
                  <a:srgbClr val="0070C0"/>
                </a:solidFill>
              </a:rPr>
              <a:t>Y  FUGAS</a:t>
            </a:r>
            <a:endParaRPr lang="es-AR" sz="2400" b="1" dirty="0">
              <a:solidFill>
                <a:srgbClr val="0070C0"/>
              </a:solidFill>
            </a:endParaRPr>
          </a:p>
        </p:txBody>
      </p:sp>
      <p:sp>
        <p:nvSpPr>
          <p:cNvPr id="11" name="10 Elipse"/>
          <p:cNvSpPr/>
          <p:nvPr/>
        </p:nvSpPr>
        <p:spPr>
          <a:xfrm>
            <a:off x="3491880" y="2708920"/>
            <a:ext cx="2232248" cy="1058416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AR" sz="2400" b="1" dirty="0" smtClean="0">
                <a:solidFill>
                  <a:schemeClr val="tx1"/>
                </a:solidFill>
              </a:rPr>
              <a:t>523  litros</a:t>
            </a:r>
            <a:endParaRPr lang="es-AR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832648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s-AR" dirty="0" smtClean="0"/>
              <a:t>  “Las prioridades gubernamentales son muy importantes. Sin inversión para expandir la cobertura y subsidio para los pobres, los servicios no serán </a:t>
            </a:r>
            <a:r>
              <a:rPr lang="es-AR" dirty="0" err="1" smtClean="0"/>
              <a:t>socializables</a:t>
            </a:r>
            <a:r>
              <a:rPr lang="es-AR" dirty="0" smtClean="0"/>
              <a:t>, en el sentido de que deben alcanzar a todos, o de lo contrario, sus efectos positivos no se materializaran. Las prioridades políticas se ven en el presupuesto del estado, en su ética del servicio público, en la construcción de instituciones sólidas y estables, en el énfasis en la eficiencia y transparencia, y en el control de la corrupción y captura; no se deben limitar en declaraciones para la prensa”. </a:t>
            </a:r>
          </a:p>
          <a:p>
            <a:pPr>
              <a:buNone/>
            </a:pPr>
            <a:endParaRPr lang="es-AR" sz="3800" dirty="0" smtClean="0"/>
          </a:p>
          <a:p>
            <a:pPr>
              <a:buNone/>
            </a:pPr>
            <a:r>
              <a:rPr lang="es-AR" dirty="0" smtClean="0"/>
              <a:t>                                     </a:t>
            </a:r>
            <a:r>
              <a:rPr lang="es-AR" sz="2100" dirty="0" smtClean="0"/>
              <a:t>Michael </a:t>
            </a:r>
            <a:r>
              <a:rPr lang="es-AR" sz="2100" dirty="0" err="1" smtClean="0"/>
              <a:t>Hantke</a:t>
            </a:r>
            <a:r>
              <a:rPr lang="es-AR" sz="2100" dirty="0" smtClean="0"/>
              <a:t>-Domas y </a:t>
            </a:r>
            <a:r>
              <a:rPr lang="es-AR" sz="2100" dirty="0" err="1" smtClean="0"/>
              <a:t>Andrei</a:t>
            </a:r>
            <a:r>
              <a:rPr lang="es-AR" sz="2100" dirty="0" smtClean="0"/>
              <a:t> </a:t>
            </a:r>
            <a:r>
              <a:rPr lang="es-AR" sz="2100" dirty="0" err="1" smtClean="0"/>
              <a:t>Jouravlev</a:t>
            </a:r>
            <a:r>
              <a:rPr lang="es-AR" sz="2100" dirty="0" smtClean="0"/>
              <a:t> de CEPAL</a:t>
            </a:r>
          </a:p>
          <a:p>
            <a:pPr>
              <a:buNone/>
            </a:pPr>
            <a:r>
              <a:rPr lang="es-AR" sz="1600" dirty="0" smtClean="0"/>
              <a:t>                                    </a:t>
            </a:r>
            <a:r>
              <a:rPr lang="es-AR" sz="1600" i="1" dirty="0" smtClean="0"/>
              <a:t>Lineamientos de política pública para el sector de agua potable y saneamiento</a:t>
            </a:r>
            <a:r>
              <a:rPr lang="es-AR" sz="1600" dirty="0" smtClean="0"/>
              <a:t> de 2011</a:t>
            </a:r>
          </a:p>
          <a:p>
            <a:pPr>
              <a:buNone/>
            </a:pPr>
            <a:endParaRPr lang="es-AR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704850"/>
            <a:ext cx="83058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s-ES" smtClean="0"/>
          </a:p>
        </p:txBody>
      </p:sp>
      <p:pic>
        <p:nvPicPr>
          <p:cNvPr id="1741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2130425" y="268288"/>
            <a:ext cx="4330700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Tx/>
              <a:buNone/>
            </a:pPr>
            <a:r>
              <a:rPr lang="es-MX" sz="2800">
                <a:solidFill>
                  <a:schemeClr val="bg1"/>
                </a:solidFill>
              </a:rPr>
              <a:t>el agua es un derecho</a:t>
            </a:r>
          </a:p>
          <a:p>
            <a:pPr algn="ctr">
              <a:buFontTx/>
              <a:buNone/>
            </a:pPr>
            <a:r>
              <a:rPr lang="es-MX" sz="2800">
                <a:solidFill>
                  <a:schemeClr val="bg1"/>
                </a:solidFill>
              </a:rPr>
              <a:t>no una mercancía</a:t>
            </a:r>
            <a:endParaRPr lang="es-ES" sz="2800">
              <a:solidFill>
                <a:schemeClr val="bg1"/>
              </a:solidFill>
            </a:endParaRPr>
          </a:p>
        </p:txBody>
      </p:sp>
      <p:sp>
        <p:nvSpPr>
          <p:cNvPr id="92167" name="Text Box 7"/>
          <p:cNvSpPr txBox="1">
            <a:spLocks noChangeArrowheads="1"/>
          </p:cNvSpPr>
          <p:nvPr/>
        </p:nvSpPr>
        <p:spPr bwMode="auto">
          <a:xfrm>
            <a:off x="5435600" y="4292600"/>
            <a:ext cx="3365500" cy="217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FontTx/>
              <a:buNone/>
            </a:pPr>
            <a:r>
              <a:rPr lang="es-MX" sz="1600" i="1" dirty="0">
                <a:solidFill>
                  <a:schemeClr val="bg1"/>
                </a:solidFill>
              </a:rPr>
              <a:t>“Si el hombre es un </a:t>
            </a:r>
            <a:r>
              <a:rPr lang="es-MX" sz="1600" i="1" dirty="0" smtClean="0">
                <a:solidFill>
                  <a:schemeClr val="bg1"/>
                </a:solidFill>
              </a:rPr>
              <a:t>gesto el agua es la historia </a:t>
            </a:r>
          </a:p>
          <a:p>
            <a:pPr algn="r">
              <a:spcBef>
                <a:spcPct val="50000"/>
              </a:spcBef>
              <a:buFontTx/>
              <a:buNone/>
            </a:pPr>
            <a:r>
              <a:rPr lang="es-MX" sz="1600" i="1" dirty="0" smtClean="0">
                <a:solidFill>
                  <a:schemeClr val="bg1"/>
                </a:solidFill>
              </a:rPr>
              <a:t>Si </a:t>
            </a:r>
            <a:r>
              <a:rPr lang="es-MX" sz="1600" i="1" dirty="0">
                <a:solidFill>
                  <a:schemeClr val="bg1"/>
                </a:solidFill>
              </a:rPr>
              <a:t>el hombre es un pueblo </a:t>
            </a:r>
            <a:r>
              <a:rPr lang="es-MX" sz="1600" i="1" dirty="0" smtClean="0">
                <a:solidFill>
                  <a:schemeClr val="bg1"/>
                </a:solidFill>
              </a:rPr>
              <a:t>el </a:t>
            </a:r>
            <a:r>
              <a:rPr lang="es-MX" sz="1600" i="1" dirty="0">
                <a:solidFill>
                  <a:schemeClr val="bg1"/>
                </a:solidFill>
              </a:rPr>
              <a:t>agua es el mundo</a:t>
            </a:r>
          </a:p>
          <a:p>
            <a:pPr algn="r">
              <a:spcBef>
                <a:spcPct val="50000"/>
              </a:spcBef>
              <a:buFontTx/>
              <a:buNone/>
            </a:pPr>
            <a:r>
              <a:rPr lang="es-MX" sz="1600" i="1" dirty="0">
                <a:solidFill>
                  <a:schemeClr val="bg1"/>
                </a:solidFill>
              </a:rPr>
              <a:t>Si  el  hombre  está  vivo el agua es la vida”.</a:t>
            </a:r>
          </a:p>
          <a:p>
            <a:pPr algn="r">
              <a:spcBef>
                <a:spcPct val="50000"/>
              </a:spcBef>
              <a:buFontTx/>
              <a:buNone/>
            </a:pPr>
            <a:r>
              <a:rPr lang="es-MX" sz="1600" dirty="0">
                <a:solidFill>
                  <a:schemeClr val="bg1"/>
                </a:solidFill>
              </a:rPr>
              <a:t>Joan Manuel Serrat</a:t>
            </a:r>
            <a:endParaRPr lang="es-ES" sz="1600" dirty="0">
              <a:solidFill>
                <a:schemeClr val="bg1"/>
              </a:solidFill>
            </a:endParaRPr>
          </a:p>
        </p:txBody>
      </p:sp>
      <p:pic>
        <p:nvPicPr>
          <p:cNvPr id="17414" name="Picture 14" descr="Logo Enress (descripción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001" y="5805264"/>
            <a:ext cx="1136524" cy="42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92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6" grpId="0"/>
      <p:bldP spid="92167" grpId="0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1155</Words>
  <Application>Microsoft Office PowerPoint</Application>
  <PresentationFormat>Presentación en pantalla (4:3)</PresentationFormat>
  <Paragraphs>548</Paragraphs>
  <Slides>17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Principales Problemas de los Sistemas Sanitarios </vt:lpstr>
      <vt:lpstr>Informe anual año 2012 ASSA</vt:lpstr>
      <vt:lpstr>Cobertura teórica</vt:lpstr>
      <vt:lpstr>Aporte del Estado Provincial al sistema ASSA</vt:lpstr>
      <vt:lpstr>Aporte de los Usuarios al sistema ASSA</vt:lpstr>
      <vt:lpstr>Presentación de PowerPoint</vt:lpstr>
      <vt:lpstr>Presentación de PowerPoint</vt:lpstr>
      <vt:lpstr>El  Flujo  de  Costos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usuario</cp:lastModifiedBy>
  <cp:revision>11</cp:revision>
  <dcterms:created xsi:type="dcterms:W3CDTF">2013-05-26T17:52:35Z</dcterms:created>
  <dcterms:modified xsi:type="dcterms:W3CDTF">2013-06-17T16:30:26Z</dcterms:modified>
</cp:coreProperties>
</file>